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tags/tag4.xml" ContentType="application/vnd.openxmlformats-officedocument.presentationml.tags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7.xml" ContentType="application/vnd.openxmlformats-officedocument.presentationml.tags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tags/tag3.xml" ContentType="application/vnd.openxmlformats-officedocument.presentationml.tags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19.xml" ContentType="application/vnd.openxmlformats-officedocument.presentationml.tags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341" r:id="rId2"/>
    <p:sldId id="487" r:id="rId3"/>
    <p:sldId id="309" r:id="rId4"/>
    <p:sldId id="368" r:id="rId5"/>
    <p:sldId id="443" r:id="rId6"/>
    <p:sldId id="400" r:id="rId7"/>
    <p:sldId id="401" r:id="rId8"/>
    <p:sldId id="402" r:id="rId9"/>
    <p:sldId id="488" r:id="rId10"/>
    <p:sldId id="403" r:id="rId11"/>
    <p:sldId id="404" r:id="rId12"/>
    <p:sldId id="409" r:id="rId13"/>
    <p:sldId id="405" r:id="rId14"/>
    <p:sldId id="406" r:id="rId15"/>
    <p:sldId id="407" r:id="rId16"/>
    <p:sldId id="410" r:id="rId17"/>
    <p:sldId id="485" r:id="rId18"/>
    <p:sldId id="486" r:id="rId19"/>
    <p:sldId id="411" r:id="rId20"/>
    <p:sldId id="412" r:id="rId21"/>
    <p:sldId id="421" r:id="rId22"/>
    <p:sldId id="413" r:id="rId23"/>
    <p:sldId id="415" r:id="rId24"/>
    <p:sldId id="416" r:id="rId25"/>
    <p:sldId id="417" r:id="rId26"/>
    <p:sldId id="418" r:id="rId27"/>
    <p:sldId id="419" r:id="rId28"/>
    <p:sldId id="420" r:id="rId29"/>
    <p:sldId id="446" r:id="rId30"/>
    <p:sldId id="425" r:id="rId31"/>
    <p:sldId id="424" r:id="rId32"/>
    <p:sldId id="440" r:id="rId33"/>
    <p:sldId id="426" r:id="rId34"/>
    <p:sldId id="427" r:id="rId35"/>
    <p:sldId id="428" r:id="rId36"/>
    <p:sldId id="430" r:id="rId37"/>
    <p:sldId id="431" r:id="rId38"/>
    <p:sldId id="432" r:id="rId39"/>
    <p:sldId id="433" r:id="rId40"/>
    <p:sldId id="434" r:id="rId41"/>
    <p:sldId id="435" r:id="rId42"/>
    <p:sldId id="436" r:id="rId43"/>
    <p:sldId id="437" r:id="rId44"/>
    <p:sldId id="444" r:id="rId45"/>
    <p:sldId id="489" r:id="rId46"/>
    <p:sldId id="491" r:id="rId47"/>
    <p:sldId id="492" r:id="rId48"/>
    <p:sldId id="493" r:id="rId49"/>
    <p:sldId id="494" r:id="rId50"/>
    <p:sldId id="495" r:id="rId51"/>
    <p:sldId id="496" r:id="rId52"/>
    <p:sldId id="497" r:id="rId53"/>
    <p:sldId id="498" r:id="rId54"/>
    <p:sldId id="499" r:id="rId55"/>
    <p:sldId id="501" r:id="rId56"/>
    <p:sldId id="502" r:id="rId57"/>
    <p:sldId id="503" r:id="rId58"/>
    <p:sldId id="504" r:id="rId59"/>
    <p:sldId id="505" r:id="rId60"/>
    <p:sldId id="512" r:id="rId61"/>
    <p:sldId id="513" r:id="rId62"/>
    <p:sldId id="514" r:id="rId63"/>
    <p:sldId id="508" r:id="rId64"/>
    <p:sldId id="516" r:id="rId65"/>
    <p:sldId id="511" r:id="rId66"/>
    <p:sldId id="342" r:id="rId67"/>
  </p:sldIdLst>
  <p:sldSz cx="12195175" cy="6858000"/>
  <p:notesSz cx="6858000" cy="9144000"/>
  <p:custDataLst>
    <p:tags r:id="rId6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1" name="tifeking" initials="" lastIdx="0" clrIdx="0"/>
  <p:cmAuthor id="2" name="xiangsc" initials="" lastIdx="2" clrIdx="0"/>
  <p:cmAuthor id="3" name="Hongyan" initials="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0"/>
    <a:srgbClr val="DBC05B"/>
    <a:srgbClr val="BFBFBF"/>
    <a:srgbClr val="D9D9D9"/>
    <a:srgbClr val="FFFFFF"/>
    <a:srgbClr val="C69135"/>
    <a:srgbClr val="000000"/>
    <a:srgbClr val="C57302"/>
    <a:srgbClr val="DE932F"/>
    <a:srgbClr val="CC9B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73381" autoAdjust="0"/>
  </p:normalViewPr>
  <p:slideViewPr>
    <p:cSldViewPr showGuides="1">
      <p:cViewPr varScale="1">
        <p:scale>
          <a:sx n="75" d="100"/>
          <a:sy n="75" d="100"/>
        </p:scale>
        <p:origin x="-1080" y="-90"/>
      </p:cViewPr>
      <p:guideLst>
        <p:guide orient="horz" pos="4320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FFA8-7E0C-4803-A4C6-3DDD6AB6E33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D64D-B72C-4FF8-85BB-4AA899BC1D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今天和大家一起分享一下新版知网总库，也叫做全球学术快报</a:t>
            </a:r>
            <a:r>
              <a:rPr lang="en-US" altLang="zh-CN" dirty="0" smtClean="0"/>
              <a:t>2.0</a:t>
            </a:r>
            <a:r>
              <a:rPr lang="zh-CN" altLang="en-US" dirty="0" smtClean="0"/>
              <a:t>的专题培训。知网在</a:t>
            </a:r>
            <a:r>
              <a:rPr lang="en-US" altLang="zh-CN" dirty="0" smtClean="0"/>
              <a:t>8</a:t>
            </a:r>
            <a:r>
              <a:rPr lang="zh-CN" altLang="en-US" dirty="0" smtClean="0"/>
              <a:t>月末做了全新的升级，很多老师都和我们反馈知网怎么啦？不会用了呀。希望通过这次培训可以让大家对新的知网有一个清晰的了解，知网还是那个知网，但是通过很长一段时间的研发和努力，这次闪亮登场带来的是更实用的功能和更美观的使用界面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2770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高级检索页点击标签可切换至高级检索、专业检索、作者发文检索、句子检索，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481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6866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1202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/>
              <a:t>对于检索结果，平台提供了相关度、发表时间、被引、下载四种排序方式。</a:t>
            </a:r>
          </a:p>
          <a:p>
            <a:pPr lvl="0"/>
            <a:r>
              <a:rPr lang="zh-CN" altLang="en-US" dirty="0"/>
              <a:t>相关度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综合了检索词的发表时间、被引频次及下载频次等计量指标，利用知网特有算法得出数值，按照数值的高低变化进行排序，降序排列排在最前面的文章与检索词的关注度越高。</a:t>
            </a:r>
          </a:p>
          <a:p>
            <a:pPr lvl="0">
              <a:lnSpc>
                <a:spcPct val="150000"/>
              </a:lnSpc>
            </a:pPr>
            <a:r>
              <a:rPr lang="zh-CN" altLang="en-US" dirty="0"/>
              <a:t>按发表时间排序</a:t>
            </a: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可以帮助读者找到最新出版的文献，实现学术发展跟踪，进行文献的系统调研。</a:t>
            </a:r>
          </a:p>
          <a:p>
            <a:pPr lvl="0"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通过被引排序可以</a:t>
            </a:r>
            <a:r>
              <a:rPr lang="zh-CN" altLang="en-US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帮助读者找到引用较多的优秀文献及优秀出版物。</a:t>
            </a:r>
          </a:p>
          <a:p>
            <a:pPr lvl="0"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下载频次最多的文献往往是传播最广、最受欢迎、文献价值较高的文献。</a:t>
            </a:r>
            <a:endParaRPr lang="zh-CN" altLang="en-US" dirty="0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lvl="0"/>
            <a:r>
              <a:rPr lang="zh-CN" altLang="en-US" dirty="0"/>
              <a:t>检索结果默认按发表时间降序排序，展示了主题为</a:t>
            </a:r>
            <a:r>
              <a:rPr lang="en-US" altLang="zh-CN" dirty="0"/>
              <a:t>“</a:t>
            </a:r>
            <a:r>
              <a:rPr lang="zh-CN" altLang="en-US" dirty="0"/>
              <a:t>大数据</a:t>
            </a:r>
            <a:r>
              <a:rPr lang="en-US" altLang="zh-CN" dirty="0"/>
              <a:t>”</a:t>
            </a:r>
            <a:r>
              <a:rPr lang="zh-CN" altLang="en-US" dirty="0"/>
              <a:t>和</a:t>
            </a:r>
            <a:r>
              <a:rPr lang="en-US" altLang="zh-CN" dirty="0"/>
              <a:t>“</a:t>
            </a:r>
            <a:r>
              <a:rPr lang="zh-CN" altLang="en-US" dirty="0"/>
              <a:t>智慧城市</a:t>
            </a:r>
            <a:r>
              <a:rPr lang="en-US" altLang="zh-CN" dirty="0"/>
              <a:t>”</a:t>
            </a:r>
            <a:r>
              <a:rPr lang="zh-CN" altLang="en-US" dirty="0"/>
              <a:t>最新的研究成果和研究方向。</a:t>
            </a:r>
          </a:p>
          <a:p>
            <a:pPr lvl="0"/>
            <a:r>
              <a:rPr lang="zh-CN" altLang="en-US" dirty="0"/>
              <a:t>通过对以上检索结果进行筛选，我们找到了与此次结课作业相关的文献。</a:t>
            </a:r>
          </a:p>
          <a:p>
            <a:pPr lvl="0"/>
            <a:endParaRPr lang="zh-CN" altLang="en-US" dirty="0"/>
          </a:p>
        </p:txBody>
      </p:sp>
      <p:sp>
        <p:nvSpPr>
          <p:cNvPr id="512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 eaLnBrk="1" fontAlgn="base" hangingPunct="1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pPr lvl="0"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 sz="1200" dirty="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8914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0962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3010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505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点击分组标签上的下拉箭头 ，可查看全部分组内容。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研究层次细化为科技、社科，依据知识服务对象划分，用户可以根据自己的研究领域筛选文献。</a:t>
            </a:r>
          </a:p>
          <a:p>
            <a:pPr lvl="0" eaLnBrk="1" hangingPunct="1"/>
            <a:r>
              <a:rPr lang="zh-CN" altLang="en-US" dirty="0"/>
              <a:t>主题分组细化为主要主题、次要主题，依据某主题词在文献中所占的份量划分。</a:t>
            </a:r>
          </a:p>
          <a:p>
            <a:pPr lvl="0" eaLnBrk="1" hangingPunct="1"/>
            <a:r>
              <a:rPr lang="zh-CN" altLang="en-US" dirty="0"/>
              <a:t>作者、机构分组细化为中国、国外，分别指中文文献的作者</a:t>
            </a:r>
            <a:r>
              <a:rPr lang="en-US" altLang="zh-CN" dirty="0"/>
              <a:t>/</a:t>
            </a:r>
            <a:r>
              <a:rPr lang="zh-CN" altLang="en-US" dirty="0"/>
              <a:t>机构和外文文献的作者</a:t>
            </a:r>
            <a:r>
              <a:rPr lang="en-US" altLang="zh-CN" dirty="0"/>
              <a:t>/</a:t>
            </a:r>
            <a:r>
              <a:rPr lang="zh-CN" altLang="en-US" dirty="0"/>
              <a:t>机构。</a:t>
            </a:r>
            <a:endParaRPr lang="en-US" altLang="zh-CN" dirty="0"/>
          </a:p>
          <a:p>
            <a:pPr lvl="0" eaLnBrk="1" hangingPunct="1"/>
            <a:r>
              <a:rPr lang="zh-CN" altLang="en-US" dirty="0"/>
              <a:t>作者分组按作者</a:t>
            </a:r>
            <a:r>
              <a:rPr lang="en-US" altLang="zh-CN" dirty="0"/>
              <a:t>H</a:t>
            </a:r>
            <a:r>
              <a:rPr lang="zh-CN" altLang="en-US" dirty="0"/>
              <a:t>指数降序排列，将</a:t>
            </a:r>
            <a:r>
              <a:rPr lang="en-US" altLang="zh-CN" dirty="0"/>
              <a:t>H</a:t>
            </a:r>
            <a:r>
              <a:rPr lang="zh-CN" altLang="en-US" dirty="0"/>
              <a:t>指数高的作者排在前面，作为筛选权威性文献的参考。</a:t>
            </a:r>
          </a:p>
          <a:p>
            <a:pPr lvl="0" eaLnBrk="1" hangingPunct="1"/>
            <a:r>
              <a:rPr lang="zh-CN" altLang="en-US" dirty="0"/>
              <a:t>期刊分组将中外文期刊统一按</a:t>
            </a:r>
            <a:r>
              <a:rPr lang="en-US" altLang="zh-CN" dirty="0"/>
              <a:t>CI</a:t>
            </a:r>
            <a:r>
              <a:rPr lang="zh-CN" altLang="en-US" dirty="0"/>
              <a:t>指数降序排列，实现中英文学术期刊同台竞技，便于按照期刊质量筛选好文献。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7106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各分组项提供可视化分析功能，直观反映检索结果某个分组类别的文献分布情况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9154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5298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r>
              <a:rPr lang="zh-CN" altLang="en-US" dirty="0"/>
              <a:t>进入到了</a:t>
            </a:r>
            <a:r>
              <a:rPr lang="en-US" altLang="zh-CN" dirty="0"/>
              <a:t>“</a:t>
            </a:r>
            <a:r>
              <a:rPr lang="zh-CN" altLang="en-US" dirty="0"/>
              <a:t>智慧城市中的大数据</a:t>
            </a:r>
            <a:r>
              <a:rPr lang="en-US" altLang="zh-CN" dirty="0"/>
              <a:t>”</a:t>
            </a:r>
            <a:r>
              <a:rPr lang="zh-CN" altLang="en-US" dirty="0"/>
              <a:t>这篇文献的在线阅读界面。</a:t>
            </a:r>
          </a:p>
          <a:p>
            <a:pPr lvl="0" eaLnBrk="1" hangingPunct="1"/>
            <a:r>
              <a:rPr lang="zh-CN" altLang="en-US" dirty="0"/>
              <a:t>左侧展示了该篇文献的目录结构，通过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点击目录可直接定位到相应章节处。</a:t>
            </a: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中间展示</a:t>
            </a:r>
            <a:r>
              <a:rPr lang="zh-CN" altLang="en-US" dirty="0"/>
              <a:t>了该篇文献的摘要、关键词等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正文内容。</a:t>
            </a:r>
          </a:p>
          <a:p>
            <a:pPr lvl="0" eaLnBrk="1" hangingPunct="1"/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右侧展示了正文对应的参考文献，点击可跳转到对应文献知网节中。</a:t>
            </a:r>
          </a:p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36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37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38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39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40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41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42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我们把新版总库称为全球学术快报</a:t>
            </a:r>
            <a:r>
              <a:rPr lang="en-US" altLang="zh-CN" dirty="0" smtClean="0"/>
              <a:t>2.0</a:t>
            </a:r>
            <a:r>
              <a:rPr lang="zh-CN" altLang="en-US" dirty="0" smtClean="0"/>
              <a:t>，简单来说，最大一个不同就是体现在实现了中英文的统一检索和发现。中外文的文献，支持跨语言检索，全球文献统一学科分类，全球学术期刊统一按</a:t>
            </a:r>
            <a:r>
              <a:rPr lang="en-US" altLang="zh-CN" dirty="0" smtClean="0"/>
              <a:t>CI</a:t>
            </a:r>
            <a:r>
              <a:rPr lang="zh-CN" altLang="en-US" dirty="0" smtClean="0"/>
              <a:t>排序，统一主题标引，统一引文网络。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43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anose="02010600030101010101" pitchFamily="2" charset="-122"/>
            </a:endParaRPr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pitchFamily="2" charset="-122"/>
                <a:ea typeface="等线" panose="02010600030101010101" pitchFamily="2" charset="-122"/>
              </a:rPr>
              <a:pPr lvl="0" algn="r" eaLnBrk="1" hangingPunct="1"/>
              <a:t>45</a:t>
            </a:fld>
            <a:endParaRPr lang="zh-CN" altLang="en-US" sz="1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鸟瞰一个知识领域本质是给这个知识领域进行画像，画像从横、纵两个维度展开。第一、从时间断面、时间点上了解其现状，可用4W1H揭示；第二、将研究领域放在时间轴上，用发展的眼光看问题，动态地看研究的起点、来源、分支和去脉，从而全面、动态地鸟瞰整个研究领域。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通过中国知网检索功能输入“高校图书馆学科服务”，可以检索出</a:t>
            </a:r>
            <a:r>
              <a:rPr lang="en-US" altLang="zh-CN"/>
              <a:t>1608</a:t>
            </a:r>
            <a:r>
              <a:rPr lang="zh-CN" altLang="en-US"/>
              <a:t>篇中英文文献。中国知网通过智能算法机器对每一篇文章都进行了精准的主题标引，利用中国知网新版总库平台（即全球学术快报）“主题分组”功能，可快速了解这</a:t>
            </a:r>
            <a:r>
              <a:rPr lang="en-US" altLang="zh-CN"/>
              <a:t>1600</a:t>
            </a:r>
            <a:r>
              <a:rPr lang="zh-CN" altLang="en-US"/>
              <a:t>多篇文献，从而了解</a:t>
            </a:r>
            <a:r>
              <a:rPr lang="en-US" altLang="zh-CN"/>
              <a:t>”</a:t>
            </a:r>
            <a:r>
              <a:rPr lang="zh-CN" altLang="en-US"/>
              <a:t>高校图书馆学科服务</a:t>
            </a:r>
            <a:r>
              <a:rPr lang="en-US" altLang="zh-CN"/>
              <a:t>“</a:t>
            </a:r>
            <a:r>
              <a:rPr lang="zh-CN" altLang="en-US"/>
              <a:t>的研究内容，包括其学科馆员制度、嵌入式学科服务、学科服务平台、双一流建设、大数据等。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通过“主题分组”可以看到一个研究领域的静态展示，而通过点击检索平台中“发表年度趋势图”可得到“</a:t>
            </a:r>
            <a:r>
              <a:rPr lang="zh-CN" altLang="en-US">
                <a:sym typeface="+mn-ea"/>
              </a:rPr>
              <a:t>高校图书馆学科服务</a:t>
            </a:r>
            <a:r>
              <a:rPr lang="zh-CN" altLang="en-US"/>
              <a:t>”研究的时间分布图。</a:t>
            </a:r>
          </a:p>
          <a:p>
            <a:r>
              <a:rPr lang="zh-CN" altLang="en-US"/>
              <a:t>鸟瞰“</a:t>
            </a:r>
            <a:r>
              <a:rPr lang="zh-CN" altLang="en-US">
                <a:sym typeface="+mn-ea"/>
              </a:rPr>
              <a:t>高校图书馆学科服务</a:t>
            </a:r>
            <a:r>
              <a:rPr lang="zh-CN" altLang="en-US"/>
              <a:t>”研究内容的发展变化和演变过程，可将主题内容以10年为单位置于时间轴上，研究主题在单位时间内的变化情况，揭示了</a:t>
            </a:r>
            <a:r>
              <a:rPr lang="zh-CN" altLang="en-US">
                <a:sym typeface="+mn-ea"/>
              </a:rPr>
              <a:t>高校图书馆学科服务</a:t>
            </a:r>
            <a:r>
              <a:rPr lang="zh-CN" altLang="en-US"/>
              <a:t>的来龙去脉。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我国</a:t>
            </a:r>
            <a:r>
              <a:rPr lang="en-US" altLang="zh-CN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“</a:t>
            </a:r>
            <a:r>
              <a:rPr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高校图书馆学科服务</a:t>
            </a:r>
            <a:r>
              <a:rPr lang="en-US" altLang="zh-CN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”</a:t>
            </a:r>
            <a:r>
              <a:rPr lang="zh-CN" alt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二十年来研究主题的时间变化</a:t>
            </a:r>
            <a:r>
              <a:rPr lang="en-US" altLang="zh-CN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,</a:t>
            </a:r>
          </a:p>
          <a:p>
            <a:r>
              <a:rPr lang="en-US" altLang="zh-CN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15-19</a:t>
            </a:r>
            <a:r>
              <a:rPr lang="zh-CN" alt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年，</a:t>
            </a:r>
            <a:r>
              <a:rPr lang="zh-CN" altLang="en-US" dirty="0">
                <a:solidFill>
                  <a:schemeClr val="accent4"/>
                </a:solidFill>
                <a:effectLst/>
                <a:sym typeface="+mn-ea"/>
              </a:rPr>
              <a:t>大数据、双一流建设、互联网</a:t>
            </a:r>
            <a:r>
              <a:rPr lang="en-US" altLang="zh-CN" dirty="0">
                <a:solidFill>
                  <a:schemeClr val="accent4"/>
                </a:solidFill>
                <a:effectLst/>
                <a:sym typeface="+mn-ea"/>
              </a:rPr>
              <a:t>+</a:t>
            </a:r>
            <a:r>
              <a:rPr lang="zh-CN" altLang="en-US" dirty="0">
                <a:solidFill>
                  <a:schemeClr val="accent4"/>
                </a:solidFill>
                <a:effectLst/>
                <a:sym typeface="+mn-ea"/>
              </a:rPr>
              <a:t>、微信服务平台等的新概念、新主题出现，成为</a:t>
            </a:r>
            <a:r>
              <a:rPr lang="en-US" altLang="zh-CN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“</a:t>
            </a:r>
            <a:r>
              <a:rPr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高校图书馆学科服务</a:t>
            </a:r>
            <a:r>
              <a:rPr lang="en-US" altLang="zh-CN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”</a:t>
            </a:r>
            <a:r>
              <a:rPr lang="zh-CN" altLang="en-US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的研究重点</a:t>
            </a:r>
            <a:endParaRPr lang="zh-CN" altLang="en-US" dirty="0">
              <a:solidFill>
                <a:schemeClr val="accent4"/>
              </a:solidFill>
              <a:effectLst/>
            </a:endParaRPr>
          </a:p>
          <a:p>
            <a:endParaRPr lang="zh-CN" altLang="en-US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sym typeface="+mn-ea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另外还可以从时间维度分析主题，以“</a:t>
            </a:r>
            <a:r>
              <a:rPr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高校图书馆学科服务</a:t>
            </a:r>
            <a:r>
              <a:rPr lang="zh-CN" altLang="en-US" dirty="0">
                <a:sym typeface="+mn-ea"/>
              </a:rPr>
              <a:t>”为检索词在主题检索框中检索。检索结果按被引频次排序，在高被引文献中选择一篇综述性文章，以“高校图书馆嵌入式创新服务模式探讨”为例，点击知网节，可看出研究内容的起点来源、分支去脉。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通过中国知网“作者分组”一栏即可找到特定领域学者圈，同时在中国知网平台上还可以查询该学者的学术影响力信息。以研究领域专家为例，通过作者H指数排序，上海交通大学郭晶教授排在首位。</a:t>
            </a:r>
            <a:r>
              <a:rPr lang="zh-CN" altLang="en-US">
                <a:sym typeface="+mn-ea"/>
              </a:rPr>
              <a:t>中国知网是一个整合中英文文献于一体的发现平台，在这里，不仅可以找到中国学者，也可以找到该领域的外国学者</a:t>
            </a:r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高校图书馆学科服务的研究方法，可通过中国知网方法库（method.cnki.net）进行了解。该方法库是中国知网通过智能标引、知识元抽取技术对文献进行抽取的知识元库。通过方法库可以找到多种图书馆学科服务的研究方法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改版之后，我们发现很多界面都不一样了，我们应该怎么来使用呢？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通过中国知网检索页“来源导航”或期刊分组找到优秀的中英文期刊，可了解研究领域的前沿阵地，期刊以CI指数排序，排在前列的值得优先阅读。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当你已经了解一个领域的概括，需要具化你的研究内容？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当你已经阅读了大量文献却依然如一叶扁舟翱翔于大海，困于找不到方向？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当你希望你的研究符合政策导向、行业趋势或实践急需，却不知如何靠近？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总之，假如你是翱翔的雄鹰，鸟瞰地面后寻找猎物时，就需要钻取研究点！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以图书情报与高等教育交叉为例，通过“学科分组”    通过三次钻取可使研究方向更加明确清晰。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❖跟踪政策导向</a:t>
            </a:r>
          </a:p>
          <a:p>
            <a:r>
              <a:rPr lang="zh-CN" altLang="en-US" dirty="0"/>
              <a:t>中国知网“基金分组”功能可帮助学者把控研究方向的政策导向。例如，运用“基金分组”筛选出国家社会科学基金，展开基金支持的研究主题，可发现国家社科科学基金支持学科服务、团队建设、文化视角等主题；而国家自然科学基金更关注协同创新、学科资源、大数据、移动环境等问题，这些都是不错的研究方向。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❖热点中的忽视点</a:t>
            </a:r>
          </a:p>
          <a:p>
            <a:r>
              <a:rPr lang="zh-CN" altLang="en-US"/>
              <a:t>高被引文献中下载量较少的文献更值得关注，是热点中的忽视点。大量引用证明了其价值不菲，下载较少说明被忽略了。运用共词聚类分析方法，从较少被关注的重要文献中，找到共现次数较多的核心词，这些可能就是被忽视的研究方向。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操作方法共四步：</a:t>
            </a:r>
          </a:p>
          <a:p>
            <a:r>
              <a:rPr lang="zh-CN" altLang="en-US"/>
              <a:t>第一步：用“高校图书馆学科服务”做主题检索；</a:t>
            </a:r>
          </a:p>
          <a:p>
            <a:r>
              <a:rPr lang="zh-CN" altLang="en-US"/>
              <a:t>第二步：按被引次数排序，点选前</a:t>
            </a:r>
            <a:r>
              <a:rPr lang="en-US" altLang="zh-CN"/>
              <a:t>50</a:t>
            </a:r>
            <a:r>
              <a:rPr lang="zh-CN" altLang="en-US"/>
              <a:t>篇；</a:t>
            </a:r>
          </a:p>
          <a:p>
            <a:r>
              <a:rPr lang="zh-CN" altLang="en-US"/>
              <a:t>第三步：再按下载量排序，将进入前</a:t>
            </a:r>
            <a:r>
              <a:rPr lang="en-US" altLang="zh-CN"/>
              <a:t>50</a:t>
            </a:r>
            <a:r>
              <a:rPr lang="zh-CN" altLang="en-US"/>
              <a:t>的选中文献去掉；</a:t>
            </a:r>
          </a:p>
          <a:p>
            <a:r>
              <a:rPr lang="zh-CN" altLang="en-US"/>
              <a:t>第四步：点击“已选文献可视化分析”。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选择计量可视化分析的关键词共现网络，即可得到聚类图。可以发现多个主要的细分研究领域和若干研究方向，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971D-EC8E-41B0-B33B-E2740CE71856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971D-EC8E-41B0-B33B-E2740CE71856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971D-EC8E-41B0-B33B-E2740CE71856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地址还是以前的地址</a:t>
            </a:r>
            <a:r>
              <a:rPr lang="en-US" altLang="zh-CN" dirty="0" smtClean="0"/>
              <a:t>www.cnki.net</a:t>
            </a:r>
            <a:r>
              <a:rPr lang="zh-CN" altLang="en-US" dirty="0" smtClean="0"/>
              <a:t>，首页的文献检索入口依然和从前保持一致。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顶尖学者的文献可以通过中国知网的作者、机构导航、学者圈、引文库等工具找到。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3971D-EC8E-41B0-B33B-E2740CE71856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❖知网节选文：以点带面</a:t>
            </a:r>
          </a:p>
          <a:p>
            <a:r>
              <a:rPr lang="zh-CN" altLang="en-US"/>
              <a:t>知网节从一篇文献出发，通过主题网络、引证网络、机构作者网络、文献来源网络以及基金项目网络，帮助读者发现更多相关文献。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E24BF-67B8-48BD-9ABF-36DACBACC99B}" type="datetimeFigureOut">
              <a:rPr lang="zh-CN" altLang="en-US" smtClean="0"/>
              <a:pPr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.png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72878" y="2"/>
            <a:ext cx="1884180" cy="941847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98" t="22083" r="36072" b="33091"/>
          <a:stretch>
            <a:fillRect/>
          </a:stretch>
        </p:blipFill>
        <p:spPr>
          <a:xfrm>
            <a:off x="9660651" y="1"/>
            <a:ext cx="3421345" cy="4098851"/>
          </a:xfrm>
          <a:custGeom>
            <a:avLst/>
            <a:gdLst>
              <a:gd name="connsiteX0" fmla="*/ 468300 w 2566009"/>
              <a:gd name="connsiteY0" fmla="*/ 0 h 3074138"/>
              <a:gd name="connsiteX1" fmla="*/ 2566009 w 2566009"/>
              <a:gd name="connsiteY1" fmla="*/ 0 h 3074138"/>
              <a:gd name="connsiteX2" fmla="*/ 2566009 w 2566009"/>
              <a:gd name="connsiteY2" fmla="*/ 3065886 h 3074138"/>
              <a:gd name="connsiteX3" fmla="*/ 2557567 w 2566009"/>
              <a:gd name="connsiteY3" fmla="*/ 3074138 h 3074138"/>
              <a:gd name="connsiteX4" fmla="*/ 0 w 2566009"/>
              <a:gd name="connsiteY4" fmla="*/ 457776 h 3074138"/>
              <a:gd name="connsiteX5" fmla="*/ 468300 w 2566009"/>
              <a:gd name="connsiteY5" fmla="*/ 0 h 30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09" h="3074138">
                <a:moveTo>
                  <a:pt x="468300" y="0"/>
                </a:moveTo>
                <a:lnTo>
                  <a:pt x="2566009" y="0"/>
                </a:lnTo>
                <a:lnTo>
                  <a:pt x="2566009" y="3065886"/>
                </a:lnTo>
                <a:lnTo>
                  <a:pt x="2557567" y="3074138"/>
                </a:lnTo>
                <a:lnTo>
                  <a:pt x="0" y="457776"/>
                </a:lnTo>
                <a:lnTo>
                  <a:pt x="46830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10504" y="126573"/>
            <a:ext cx="1831411" cy="1832569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7042" y="752478"/>
            <a:ext cx="2708668" cy="2708668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60782" y="1102126"/>
            <a:ext cx="827703" cy="827703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376571" y="2520100"/>
            <a:ext cx="1219200" cy="1219200"/>
          </a:xfrm>
          <a:prstGeom prst="rect">
            <a:avLst/>
          </a:pr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 rot="2685974">
            <a:off x="8722562" y="3231980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4718" y="1788738"/>
            <a:ext cx="642029" cy="542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8599" y="1340051"/>
            <a:ext cx="340936" cy="3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9563" y="738468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7216" y="3630956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2217" y="2462356"/>
            <a:ext cx="1057708" cy="10725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8683" y="3184033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2710" y="3320747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任意多边形 22"/>
          <p:cNvSpPr/>
          <p:nvPr/>
        </p:nvSpPr>
        <p:spPr>
          <a:xfrm rot="2680233">
            <a:off x="6744018" y="4872236"/>
            <a:ext cx="7191213" cy="6332337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3066" y="3597144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1589" y="3637361"/>
            <a:ext cx="4073316" cy="40912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9195" y="7739065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67093" y="3982380"/>
            <a:ext cx="892899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265" b="1" dirty="0">
                <a:solidFill>
                  <a:srgbClr val="1557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全球学术快报</a:t>
            </a:r>
            <a:r>
              <a:rPr lang="en-US" altLang="zh-CN" sz="4265" b="1" dirty="0" smtClean="0">
                <a:solidFill>
                  <a:srgbClr val="1557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2.0</a:t>
            </a:r>
            <a:endParaRPr lang="en-US" altLang="zh-CN" sz="4265" b="1" dirty="0">
              <a:solidFill>
                <a:srgbClr val="1557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0" y="4798234"/>
            <a:ext cx="7779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1640646" y="4836666"/>
            <a:ext cx="3781342" cy="4800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>
              <a:solidFill>
                <a:srgbClr val="1557A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153327" y="4849563"/>
            <a:ext cx="3007555" cy="42088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135" b="1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——</a:t>
            </a:r>
            <a:r>
              <a:rPr lang="zh-CN" altLang="en-US" sz="2135" b="1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新版知网总库</a:t>
            </a:r>
            <a:r>
              <a:rPr lang="en-US" sz="2135" b="1" dirty="0" smtClean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——</a:t>
            </a:r>
            <a:r>
              <a:rPr lang="zh-CN" altLang="en-US" sz="213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1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4"/>
          <p:cNvSpPr txBox="1">
            <a:spLocks noChangeArrowheads="1"/>
          </p:cNvSpPr>
          <p:nvPr/>
        </p:nvSpPr>
        <p:spPr bwMode="auto">
          <a:xfrm>
            <a:off x="5968455" y="6235974"/>
            <a:ext cx="79540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2400" dirty="0" smtClean="0">
                <a:solidFill>
                  <a:schemeClr val="bg1"/>
                </a:solidFill>
                <a:latin typeface="Impact" panose="020B0806030902050204" pitchFamily="34" charset="0"/>
              </a:rPr>
              <a:t>中国知网吉林分公司</a:t>
            </a:r>
            <a:endParaRPr lang="zh-CN" altLang="en-US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99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99"/>
                            </p:stCondLst>
                            <p:childTnLst>
                              <p:par>
                                <p:cTn id="1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99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/>
      <p:bldP spid="31" grpId="0" bldLvl="0" animBg="1"/>
      <p:bldP spid="3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610553" y="1036320"/>
            <a:ext cx="10973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输入中文“</a:t>
            </a:r>
            <a:r>
              <a:rPr lang="zh-CN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人工智能</a:t>
            </a:r>
            <a:r>
              <a:rPr lang="zh-CN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”，或输入英文“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artificial intelligence</a:t>
            </a:r>
            <a:r>
              <a:rPr lang="zh-CN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”，都能同样得到包含中文、英文的文献结果。</a:t>
            </a:r>
            <a:endParaRPr lang="zh-CN" altLang="en-US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5122" name="Picture 2" descr="C:\Users\Administrator\Desktop\QQ截图20200804145011.pngQQ截图20200804145011"/>
          <p:cNvPicPr>
            <a:picLocks noChangeAspect="1" noChangeArrowheads="1"/>
          </p:cNvPicPr>
          <p:nvPr/>
        </p:nvPicPr>
        <p:blipFill>
          <a:blip r:embed="rId3" cstate="print"/>
          <a:srcRect l="19142" t="-613" r="5536" b="613"/>
          <a:stretch>
            <a:fillRect/>
          </a:stretch>
        </p:blipFill>
        <p:spPr bwMode="auto">
          <a:xfrm>
            <a:off x="402273" y="1616075"/>
            <a:ext cx="7066915" cy="47967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3" name="Picture 3" descr="C:\Users\Administrator\Desktop\QQ截图20200804145048.pngQQ截图20200804145048"/>
          <p:cNvPicPr>
            <a:picLocks noChangeAspect="1" noChangeArrowheads="1"/>
          </p:cNvPicPr>
          <p:nvPr/>
        </p:nvPicPr>
        <p:blipFill>
          <a:blip r:embed="rId4" cstate="print"/>
          <a:srcRect l="20542" r="5405"/>
          <a:stretch>
            <a:fillRect/>
          </a:stretch>
        </p:blipFill>
        <p:spPr bwMode="auto">
          <a:xfrm>
            <a:off x="4967923" y="1561465"/>
            <a:ext cx="7054215" cy="4905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中英文统一主题检索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365" y="1043306"/>
            <a:ext cx="11809524" cy="35714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38" y="3003053"/>
            <a:ext cx="12134986" cy="3517782"/>
          </a:xfrm>
          <a:prstGeom prst="rect">
            <a:avLst/>
          </a:prstGeom>
        </p:spPr>
      </p:pic>
      <p:pic>
        <p:nvPicPr>
          <p:cNvPr id="9" name="内容占位符 8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87425"/>
            <a:ext cx="12195175" cy="5870575"/>
          </a:xfrm>
          <a:prstGeom prst="rect">
            <a:avLst/>
          </a:prstGeom>
        </p:spPr>
      </p:pic>
      <p:sp>
        <p:nvSpPr>
          <p:cNvPr id="16" name="矩形标注 15"/>
          <p:cNvSpPr/>
          <p:nvPr/>
        </p:nvSpPr>
        <p:spPr>
          <a:xfrm>
            <a:off x="1255713" y="5163185"/>
            <a:ext cx="1358900" cy="736600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保持传统分类，可收起</a:t>
            </a:r>
          </a:p>
        </p:txBody>
      </p:sp>
      <p:sp>
        <p:nvSpPr>
          <p:cNvPr id="4" name="矩形标注 3"/>
          <p:cNvSpPr/>
          <p:nvPr/>
        </p:nvSpPr>
        <p:spPr>
          <a:xfrm>
            <a:off x="10581323" y="5163185"/>
            <a:ext cx="1358900" cy="736600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功能说明及功能引导区</a:t>
            </a:r>
          </a:p>
        </p:txBody>
      </p:sp>
      <p:sp>
        <p:nvSpPr>
          <p:cNvPr id="6" name="矩形标注 5"/>
          <p:cNvSpPr/>
          <p:nvPr/>
        </p:nvSpPr>
        <p:spPr>
          <a:xfrm>
            <a:off x="7080568" y="4974590"/>
            <a:ext cx="1358900" cy="736600"/>
          </a:xfrm>
          <a:prstGeom prst="wedgeRectCallout">
            <a:avLst>
              <a:gd name="adj1" fmla="val -37196"/>
              <a:gd name="adj2" fmla="val -87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内容检索，检索控制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3819843" y="5711190"/>
            <a:ext cx="1358900" cy="511175"/>
          </a:xfrm>
          <a:prstGeom prst="wedgeRectCallout">
            <a:avLst>
              <a:gd name="adj1" fmla="val -24672"/>
              <a:gd name="adj2" fmla="val 10224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>
              <a:buNone/>
            </a:pPr>
            <a:r>
              <a:rPr 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检索结果区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" name="十字星 1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4" grpId="0" bldLvl="0" animBg="1"/>
      <p:bldP spid="4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6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8" y="1089025"/>
            <a:ext cx="12185650" cy="5768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1747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1750" name="文本框 8"/>
          <p:cNvSpPr txBox="1"/>
          <p:nvPr/>
        </p:nvSpPr>
        <p:spPr>
          <a:xfrm>
            <a:off x="1050926" y="212725"/>
            <a:ext cx="51990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高级检索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601663" y="2055813"/>
            <a:ext cx="8421688" cy="144938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54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4813301" y="1336675"/>
            <a:ext cx="4210050" cy="5032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1663" y="3598863"/>
            <a:ext cx="8421688" cy="9953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6445251" y="4860925"/>
            <a:ext cx="4376738" cy="823913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通过条件筛选、时间选择等，对检索结果进行范围控制。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  <p:sp>
        <p:nvSpPr>
          <p:cNvPr id="18" name="圆角矩形 5"/>
          <p:cNvSpPr/>
          <p:nvPr/>
        </p:nvSpPr>
        <p:spPr>
          <a:xfrm>
            <a:off x="1474788" y="976313"/>
            <a:ext cx="6269038" cy="84772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可同时输入多个检索项进行查找，不同检索项之间关系：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NOT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，并可通过选择精确或模糊的匹配方式，提高查准率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" name="十字星 2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5" grpId="0" bldLvl="0" animBg="1"/>
      <p:bldP spid="14" grpId="0" bldLvl="0" animBg="1"/>
      <p:bldP spid="17" grpId="0" bldLvl="0" animBg="1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5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018" y="983068"/>
            <a:ext cx="10852150" cy="4438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3"/>
          <p:cNvSpPr txBox="1"/>
          <p:nvPr/>
        </p:nvSpPr>
        <p:spPr>
          <a:xfrm>
            <a:off x="1051101" y="5841014"/>
            <a:ext cx="988111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高级检索主题、 篇名、关键词、摘要、全文检索时右侧推荐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同义词、上位词、下位词、相关词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8904605" y="2446020"/>
            <a:ext cx="2406015" cy="28359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95203" y="1300480"/>
            <a:ext cx="6692265" cy="4762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4" name="十字星 3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428" y="1203325"/>
            <a:ext cx="11506200" cy="5048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8153" y="2108200"/>
            <a:ext cx="2657475" cy="4143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703" y="1171575"/>
            <a:ext cx="11677650" cy="501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8919528" y="1989455"/>
            <a:ext cx="3016885" cy="37630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15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6" name="十字星 15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十字星 16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9" descr="知网logo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7193" y="1089660"/>
            <a:ext cx="11401425" cy="4305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268" y="1806575"/>
            <a:ext cx="11658600" cy="4429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9036368" y="2343150"/>
            <a:ext cx="2762250" cy="399796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高级检索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" y="1310005"/>
            <a:ext cx="11877675" cy="4238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专业检索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0990" y="1547495"/>
            <a:ext cx="2495550" cy="50577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作者发文检索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620" y="1009650"/>
            <a:ext cx="11925300" cy="3762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" y="3349625"/>
            <a:ext cx="11372850" cy="2819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9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5" name="十字星 14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十字星 15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7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句子检索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9" descr="知网logo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870" y="1562100"/>
            <a:ext cx="11734800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794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797" name="文本框 8"/>
          <p:cNvSpPr txBox="1"/>
          <p:nvPr/>
        </p:nvSpPr>
        <p:spPr>
          <a:xfrm>
            <a:off x="1050925" y="212725"/>
            <a:ext cx="52451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0" name="图片 9" descr="知网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8" y="1146175"/>
            <a:ext cx="12192000" cy="571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398463" y="1376363"/>
            <a:ext cx="2163763" cy="6207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1479551" y="2641600"/>
            <a:ext cx="5745163" cy="1000125"/>
          </a:xfrm>
          <a:prstGeom prst="wedgeRoundRectCallout">
            <a:avLst>
              <a:gd name="adj1" fmla="val -40456"/>
              <a:gd name="adj2" fmla="val -89680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点击“中文”或“外文”，查看检索结果中的中文文献或外文文献。点击“总库”回到中外文混检结果。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zh-CN" altLang="en-US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5"/>
          <p:cNvSpPr/>
          <p:nvPr/>
        </p:nvSpPr>
        <p:spPr bwMode="auto">
          <a:xfrm>
            <a:off x="9004961" y="2556685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>
              <a:solidFill>
                <a:srgbClr val="3CCCC7"/>
              </a:solidFill>
            </a:endParaRPr>
          </a:p>
        </p:txBody>
      </p:sp>
      <p:sp>
        <p:nvSpPr>
          <p:cNvPr id="77" name="KSO_Shape"/>
          <p:cNvSpPr/>
          <p:nvPr/>
        </p:nvSpPr>
        <p:spPr bwMode="auto">
          <a:xfrm>
            <a:off x="9366856" y="2868306"/>
            <a:ext cx="518709" cy="44090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1" name="文本框 9"/>
          <p:cNvSpPr txBox="1"/>
          <p:nvPr/>
        </p:nvSpPr>
        <p:spPr>
          <a:xfrm>
            <a:off x="8168926" y="3884229"/>
            <a:ext cx="2825506" cy="1115676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en-US" altLang="zh-CN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实例</a:t>
            </a:r>
            <a:r>
              <a:rPr lang="zh-CN" altLang="en-US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讲解</a:t>
            </a:r>
            <a:endParaRPr lang="en-US" altLang="zh-CN" sz="2000" b="1" dirty="0" smtClean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 algn="ctr"/>
            <a:r>
              <a:rPr lang="zh-CN" altLang="en-US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如何用知网鸟瞰“高校图书馆学科服务”？</a:t>
            </a:r>
          </a:p>
          <a:p>
            <a:pPr marL="0" lvl="1" algn="ctr"/>
            <a:endParaRPr 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</a:p>
        </p:txBody>
      </p:sp>
      <p:sp>
        <p:nvSpPr>
          <p:cNvPr id="13" name="Freeform 5"/>
          <p:cNvSpPr/>
          <p:nvPr/>
        </p:nvSpPr>
        <p:spPr bwMode="auto">
          <a:xfrm>
            <a:off x="1777107" y="2556685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>
              <a:solidFill>
                <a:srgbClr val="3CCCC7"/>
              </a:solidFill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940400" y="3859677"/>
            <a:ext cx="2857159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en-US" altLang="zh-CN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、知网升级哪里变啦？</a:t>
            </a:r>
            <a:endParaRPr 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2109408" y="2819750"/>
            <a:ext cx="519146" cy="51914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>
            <a:off x="5500429" y="2556685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17" name="KSO_Shape"/>
          <p:cNvSpPr/>
          <p:nvPr/>
        </p:nvSpPr>
        <p:spPr bwMode="auto">
          <a:xfrm>
            <a:off x="5792872" y="2813004"/>
            <a:ext cx="587403" cy="581530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18" name="文本框 9"/>
          <p:cNvSpPr txBox="1"/>
          <p:nvPr/>
        </p:nvSpPr>
        <p:spPr>
          <a:xfrm>
            <a:off x="4658526" y="3884229"/>
            <a:ext cx="2780300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en-US" altLang="zh-CN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、我该怎么用知网啊</a:t>
            </a:r>
            <a:endParaRPr 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67" grpId="0"/>
      <p:bldP spid="74" grpId="0" bldLvl="0" animBg="1"/>
      <p:bldP spid="77" grpId="0" bldLvl="0" animBg="1"/>
      <p:bldP spid="81" grpId="0"/>
      <p:bldP spid="89" grpId="0"/>
      <p:bldP spid="13" grpId="0" bldLvl="0" animBg="1"/>
      <p:bldP spid="14" grpId="0"/>
      <p:bldP spid="15" grpId="0" bldLvl="0" animBg="1"/>
      <p:bldP spid="16" grpId="0" bldLvl="0" animBg="1"/>
      <p:bldP spid="17" grpId="0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842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5845" name="文本框 8"/>
          <p:cNvSpPr txBox="1"/>
          <p:nvPr/>
        </p:nvSpPr>
        <p:spPr>
          <a:xfrm>
            <a:off x="1050925" y="212725"/>
            <a:ext cx="52451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8" name="图片 9" descr="知网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9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26" y="1146175"/>
            <a:ext cx="12125325" cy="5711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2744788" y="1241425"/>
            <a:ext cx="7970838" cy="76993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4970780" y="2498725"/>
            <a:ext cx="5745480" cy="1521460"/>
          </a:xfrm>
          <a:prstGeom prst="wedgeRoundRectCallout">
            <a:avLst>
              <a:gd name="adj1" fmla="val -38069"/>
              <a:gd name="adj2" fmla="val -8462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Verdana" panose="020B0604030504040204" pitchFamily="34" charset="0"/>
              </a:rPr>
              <a:t>横向展示所有资源类型文献，各资源类型下显示符合检索条件的文献量，突显总库各资源的文献分布情况，可点击切换查看不同资源类型下的文献。</a:t>
            </a:r>
            <a:r>
              <a:rPr lang="zh-CN" altLang="en-US" sz="16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突出中外文文献整合。</a:t>
            </a:r>
            <a:endParaRPr lang="zh-CN" altLang="en-US" sz="16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-15874" y="873125"/>
            <a:ext cx="12192000" cy="561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 21"/>
          <p:cNvSpPr/>
          <p:nvPr/>
        </p:nvSpPr>
        <p:spPr>
          <a:xfrm>
            <a:off x="7767638" y="2016125"/>
            <a:ext cx="1787525" cy="3111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5391151" y="2801938"/>
            <a:ext cx="5059363" cy="1724025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综合检索词的发表时间、被引频次及下载频次等计量指标，利用知网特有算法得出数值，按照数值的高低变化进行排序，降序排列排在最前面的文章与检索词的关注度越高。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6270626" y="2617788"/>
            <a:ext cx="4437063" cy="1019175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可以帮助读者找到最新出版的文献，实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现学术发展跟踪，进行文献的系统调研。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7138988" y="2579688"/>
            <a:ext cx="3603625" cy="890588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可以帮助读者找到引用较多的优秀文献及优秀出版物。</a:t>
            </a:r>
          </a:p>
        </p:txBody>
      </p:sp>
      <p:sp>
        <p:nvSpPr>
          <p:cNvPr id="13" name="圆角矩形标注 12"/>
          <p:cNvSpPr/>
          <p:nvPr/>
        </p:nvSpPr>
        <p:spPr>
          <a:xfrm>
            <a:off x="7219951" y="2657475"/>
            <a:ext cx="4205288" cy="862013"/>
          </a:xfrm>
          <a:prstGeom prst="wedgeRoundRectCallout">
            <a:avLst>
              <a:gd name="adj1" fmla="val 2318"/>
              <a:gd name="adj2" fmla="val -75342"/>
              <a:gd name="adj3" fmla="val 16667"/>
            </a:avLst>
          </a:prstGeom>
          <a:solidFill>
            <a:srgbClr val="2E4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下载频次最多的文献往往是传播最广、最受欢迎、文献价值较高的文献。</a:t>
            </a:r>
          </a:p>
        </p:txBody>
      </p:sp>
      <p:grpSp>
        <p:nvGrpSpPr>
          <p:cNvPr id="50183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9" name="十字星 8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十字星 9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0186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检索结果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" grpId="0" bldLvl="0" animBg="1"/>
      <p:bldP spid="3" grpId="1" bldLvl="0" animBg="1"/>
      <p:bldP spid="5" grpId="0" bldLvl="0" animBg="1"/>
      <p:bldP spid="5" grpId="1" bldLvl="0" animBg="1"/>
      <p:bldP spid="14" grpId="0" bldLvl="0" animBg="1"/>
      <p:bldP spid="14" grpId="1" bldLvl="0" animBg="1"/>
      <p:bldP spid="1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</a:p>
        </p:txBody>
      </p:sp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4404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>
                <a:latin typeface="微软雅黑" panose="020B0503020204020204" pitchFamily="34" charset="-122"/>
                <a:sym typeface="+mn-ea"/>
              </a:rPr>
              <a:t>通过多维导航实现中英文文献的精准发现、权威推荐。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97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ClrTx/>
              <a:buSzTx/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对</a:t>
            </a:r>
            <a:r>
              <a:rPr sz="1600">
                <a:latin typeface="微软雅黑" panose="020B0503020204020204" pitchFamily="34" charset="-122"/>
                <a:sym typeface="+mn-ea"/>
              </a:rPr>
              <a:t>同一检索主题，可揭示</a:t>
            </a:r>
            <a:r>
              <a:rPr sz="1600" dirty="0">
                <a:latin typeface="微软雅黑" panose="020B0503020204020204" pitchFamily="34" charset="-122"/>
                <a:sym typeface="+mn-ea"/>
              </a:rPr>
              <a:t>不同内容层次，可提供该主题全球期刊、作者的统一权威性排序和遴选，支持分组跨项复选，资源、时间及其他多维导航，形成知识矩阵</a:t>
            </a:r>
            <a:r>
              <a:rPr lang="zh-CN" sz="1600" dirty="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知识矩阵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" y="996950"/>
            <a:ext cx="12192000" cy="5861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7891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7894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20663" y="1014413"/>
            <a:ext cx="2570163" cy="57975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9426" y="4643438"/>
            <a:ext cx="64198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458788" y="4659313"/>
            <a:ext cx="6440488" cy="14128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5"/>
          <p:cNvSpPr/>
          <p:nvPr/>
        </p:nvSpPr>
        <p:spPr>
          <a:xfrm>
            <a:off x="2963863" y="2581275"/>
            <a:ext cx="6267450" cy="84772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左侧分组筛选区，提供多层面的筛选角度，并支持多个条件的组合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筛选，快速、精准地从检索结果中筛选出所需的优质文献。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4" grpId="0" bldLvl="0" animBg="1"/>
      <p:bldP spid="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8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" y="996950"/>
            <a:ext cx="12192000" cy="58610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39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9942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20663" y="1014413"/>
            <a:ext cx="2570163" cy="15462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46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5"/>
          <p:cNvSpPr/>
          <p:nvPr/>
        </p:nvSpPr>
        <p:spPr>
          <a:xfrm>
            <a:off x="2964180" y="1228725"/>
            <a:ext cx="7264400" cy="95123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研究层次细化为科技、社科，可根据自己的研究领域筛选相关研究层次文献。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" y="1093788"/>
            <a:ext cx="12192000" cy="57642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987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1990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6363" y="1144588"/>
            <a:ext cx="2379663" cy="27717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994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5"/>
          <p:cNvSpPr/>
          <p:nvPr/>
        </p:nvSpPr>
        <p:spPr>
          <a:xfrm>
            <a:off x="2606676" y="1579563"/>
            <a:ext cx="6267450" cy="950912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主题分组细化为主要主题、次要主题，依据某主题词在文献中所占的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份量划分。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4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" y="1071563"/>
            <a:ext cx="12192000" cy="5786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4035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4038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74626" y="4835525"/>
            <a:ext cx="2417763" cy="137636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4042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 5"/>
          <p:cNvSpPr/>
          <p:nvPr/>
        </p:nvSpPr>
        <p:spPr>
          <a:xfrm>
            <a:off x="2892426" y="3963988"/>
            <a:ext cx="6410325" cy="1050925"/>
          </a:xfrm>
          <a:prstGeom prst="wedgeRoundRectCallout">
            <a:avLst>
              <a:gd name="adj1" fmla="val -51125"/>
              <a:gd name="adj2" fmla="val 101856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作者细化为中国、国外，可分别查阅中文文献作者和外文文献作者的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文献。排序按作者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指数降序排列，作为筛选权威性文献的参考。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8" y="1089025"/>
            <a:ext cx="12192000" cy="5768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083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086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9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1978026" y="4048125"/>
            <a:ext cx="350838" cy="36512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78138" y="2027238"/>
            <a:ext cx="8689975" cy="47402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圆角矩形 5"/>
          <p:cNvSpPr/>
          <p:nvPr/>
        </p:nvSpPr>
        <p:spPr>
          <a:xfrm>
            <a:off x="1978026" y="2871788"/>
            <a:ext cx="6269037" cy="84772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2E4271"/>
          </a:solidFill>
          <a:ln w="25400">
            <a:noFill/>
          </a:ln>
        </p:spPr>
        <p:txBody>
          <a:bodyPr wrap="none"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各分组项提供可视化分析功能，直观反映检索结果某个分组类别的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文献分布情况。</a:t>
            </a:r>
          </a:p>
        </p:txBody>
      </p:sp>
      <p:sp>
        <p:nvSpPr>
          <p:cNvPr id="18" name="矩形 17"/>
          <p:cNvSpPr/>
          <p:nvPr/>
        </p:nvSpPr>
        <p:spPr>
          <a:xfrm>
            <a:off x="498476" y="4740275"/>
            <a:ext cx="2093913" cy="3175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5" y="447453"/>
            <a:ext cx="12192000" cy="6424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8392" y="834934"/>
            <a:ext cx="12045196" cy="5344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4" grpId="0" bldLvl="0" animBg="1"/>
      <p:bldP spid="17" grpId="0" bldLvl="0" animBg="1"/>
      <p:bldP spid="1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0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6" name="十字星 5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十字星 6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8133" name="文本框 8"/>
          <p:cNvSpPr txBox="1"/>
          <p:nvPr/>
        </p:nvSpPr>
        <p:spPr>
          <a:xfrm>
            <a:off x="1050925" y="212725"/>
            <a:ext cx="52752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知识矩阵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6" name="图片 9" descr="知网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</a:p>
        </p:txBody>
      </p:sp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3769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>
                <a:latin typeface="微软雅黑" panose="020B0503020204020204" pitchFamily="34" charset="-122"/>
                <a:sym typeface="+mn-ea"/>
              </a:rPr>
              <a:t>满足用户对选定文献全面感知及主题扩展的需求。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ClrTx/>
              <a:buSzTx/>
              <a:buNone/>
            </a:pPr>
            <a:r>
              <a:rPr sz="1600">
                <a:latin typeface="微软雅黑" panose="020B0503020204020204" pitchFamily="34" charset="-122"/>
                <a:sym typeface="+mn-ea"/>
              </a:rPr>
              <a:t>揭示节点文献的内容特征及可读性，构建以单篇文献为节点的世界知识网络，刻画以节点文献为中心的主题发展脉络</a:t>
            </a:r>
            <a:r>
              <a:rPr lang="zh-CN" sz="160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知网节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en-US" altLang="zh-CN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02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</a:p>
        </p:txBody>
      </p:sp>
      <p:sp>
        <p:nvSpPr>
          <p:cNvPr id="2" name="Freeform 5"/>
          <p:cNvSpPr/>
          <p:nvPr/>
        </p:nvSpPr>
        <p:spPr bwMode="auto">
          <a:xfrm>
            <a:off x="5521675" y="2997041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>
              <a:solidFill>
                <a:srgbClr val="3CCCC7"/>
              </a:solidFill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4684968" y="4300033"/>
            <a:ext cx="2857159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zh-CN" altLang="en-US" sz="20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知网升级哪里变啦？</a:t>
            </a:r>
          </a:p>
        </p:txBody>
      </p:sp>
      <p:sp>
        <p:nvSpPr>
          <p:cNvPr id="4" name="KSO_Shape"/>
          <p:cNvSpPr/>
          <p:nvPr/>
        </p:nvSpPr>
        <p:spPr bwMode="auto">
          <a:xfrm>
            <a:off x="5853976" y="3260106"/>
            <a:ext cx="519146" cy="519146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67" grpId="0"/>
      <p:bldP spid="89" grpId="0"/>
      <p:bldP spid="2" grpId="0" bldLvl="0" animBg="1"/>
      <p:bldP spid="3" grpId="0"/>
      <p:bldP spid="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4" name="图片 9" descr="知网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9388" y="188913"/>
            <a:ext cx="1554163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8" y="1205791"/>
            <a:ext cx="12192000" cy="5591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1588" y="1144588"/>
            <a:ext cx="2133600" cy="57134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78076" y="1144588"/>
            <a:ext cx="7072313" cy="57134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04388" y="1144588"/>
            <a:ext cx="2408238" cy="571341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8475" y="2903538"/>
            <a:ext cx="2773363" cy="105029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点击目录可直接定位到相应章节处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122488" y="3427413"/>
            <a:ext cx="915988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9090257" y="-43942"/>
            <a:ext cx="59666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288" name="组合 7"/>
          <p:cNvGrpSpPr/>
          <p:nvPr/>
        </p:nvGrpSpPr>
        <p:grpSpPr>
          <a:xfrm>
            <a:off x="220663" y="96838"/>
            <a:ext cx="727075" cy="727075"/>
            <a:chOff x="3541690" y="3278209"/>
            <a:chExt cx="727120" cy="727121"/>
          </a:xfrm>
        </p:grpSpPr>
        <p:sp>
          <p:nvSpPr>
            <p:cNvPr id="18" name="十字星 17"/>
            <p:cNvSpPr/>
            <p:nvPr/>
          </p:nvSpPr>
          <p:spPr>
            <a:xfrm>
              <a:off x="3541690" y="3451257"/>
              <a:ext cx="554072" cy="554073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十字星 19"/>
            <p:cNvSpPr/>
            <p:nvPr/>
          </p:nvSpPr>
          <p:spPr>
            <a:xfrm>
              <a:off x="3922714" y="3278209"/>
              <a:ext cx="346096" cy="346097"/>
            </a:xfrm>
            <a:prstGeom prst="star4">
              <a:avLst/>
            </a:prstGeom>
            <a:solidFill>
              <a:srgbClr val="4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291" name="文本框 8"/>
          <p:cNvSpPr txBox="1"/>
          <p:nvPr/>
        </p:nvSpPr>
        <p:spPr>
          <a:xfrm>
            <a:off x="1050925" y="212725"/>
            <a:ext cx="80448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知网节</a:t>
            </a:r>
            <a:r>
              <a:rPr lang="en-US" altLang="zh-CN" sz="2400">
                <a:sym typeface="+mn-ea"/>
              </a:rPr>
              <a:t>-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推荐更多相关主题文献，拓展知识网络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050926" y="674688"/>
            <a:ext cx="3109913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50926" y="760413"/>
            <a:ext cx="2389188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animBg="1"/>
      <p:bldP spid="8" grpId="1" bldLvl="0" animBg="1"/>
      <p:bldP spid="8" grpId="2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0218" y="1433195"/>
            <a:ext cx="4211320" cy="26390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408103" y="530860"/>
            <a:ext cx="42799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主题、机构作者、</a:t>
            </a:r>
          </a:p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项目、引文、出版者</a:t>
            </a:r>
          </a:p>
          <a:p>
            <a:pPr algn="ctr"/>
            <a:r>
              <a:rPr lang="zh-CN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五要素构建全球知识网络</a:t>
            </a:r>
            <a:endParaRPr lang="zh-CN" altLang="zh-CN" b="1" noProof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22438" y="2931795"/>
            <a:ext cx="2520315" cy="179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肘形连接符 6"/>
          <p:cNvCxnSpPr>
            <a:stCxn id="6" idx="1"/>
          </p:cNvCxnSpPr>
          <p:nvPr/>
        </p:nvCxnSpPr>
        <p:spPr>
          <a:xfrm rot="10800000" flipV="1">
            <a:off x="1155383" y="3021330"/>
            <a:ext cx="567055" cy="1547495"/>
          </a:xfrm>
          <a:prstGeom prst="bentConnector2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693103" y="3398520"/>
            <a:ext cx="42862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rgbClr val="FFC000"/>
                </a:solidFill>
              </a:rPr>
              <a:t>主题网络</a:t>
            </a:r>
          </a:p>
        </p:txBody>
      </p:sp>
      <p:sp>
        <p:nvSpPr>
          <p:cNvPr id="13" name="矩形 12"/>
          <p:cNvSpPr/>
          <p:nvPr/>
        </p:nvSpPr>
        <p:spPr>
          <a:xfrm>
            <a:off x="2755583" y="1681480"/>
            <a:ext cx="2026920" cy="36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367741" y="2636520"/>
            <a:ext cx="430887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C000"/>
                </a:solidFill>
              </a:rPr>
              <a:t>学者网络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33423" y="5366385"/>
            <a:ext cx="42862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rgbClr val="FFC000"/>
                </a:solidFill>
              </a:rPr>
              <a:t>引文网络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8628" y="1786255"/>
            <a:ext cx="3998595" cy="223393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9" name="肘形连接符 28"/>
          <p:cNvCxnSpPr>
            <a:stCxn id="13" idx="3"/>
          </p:cNvCxnSpPr>
          <p:nvPr/>
        </p:nvCxnSpPr>
        <p:spPr>
          <a:xfrm>
            <a:off x="4782503" y="1862455"/>
            <a:ext cx="1991360" cy="71120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058" y="4568190"/>
            <a:ext cx="4699635" cy="22009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4247" y="3543935"/>
            <a:ext cx="4552950" cy="150241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80709" y="4897066"/>
            <a:ext cx="3098800" cy="192087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740218" y="3131185"/>
            <a:ext cx="3590925" cy="22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肘形连接符 33"/>
          <p:cNvCxnSpPr>
            <a:stCxn id="33" idx="3"/>
          </p:cNvCxnSpPr>
          <p:nvPr/>
        </p:nvCxnSpPr>
        <p:spPr>
          <a:xfrm>
            <a:off x="5331143" y="3242945"/>
            <a:ext cx="508000" cy="1273175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5355661" y="4519710"/>
            <a:ext cx="11112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C000"/>
                </a:solidFill>
              </a:rPr>
              <a:t>项目网络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4653" y="4823292"/>
            <a:ext cx="2936268" cy="188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知网节</a:t>
              </a:r>
              <a:r>
                <a:rPr lang="en-US" altLang="zh-CN" sz="2400">
                  <a:sym typeface="+mn-ea"/>
                </a:rPr>
                <a:t>-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全球知识网络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3769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满足系统、专业查找文献的需求；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ClrTx/>
              <a:buSzTx/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辅助用户输入表达更加完整准确，提供相关词推荐，作者机构提示，底层规范代码的应用</a:t>
            </a:r>
            <a:r>
              <a:rPr lang="zh-CN" sz="1600" dirty="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智能引导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772" y="1586631"/>
            <a:ext cx="6810375" cy="4533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185273" y="3055814"/>
            <a:ext cx="283650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一框式主题、篇名、关键词、摘要、全文检索时检索词智能补全。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智能引导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1228" y="6332855"/>
            <a:ext cx="7065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作者、基金、文献来源等智能引导，调用规范代码，精准检索。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463" y="1346200"/>
            <a:ext cx="8393430" cy="278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583" y="3951605"/>
            <a:ext cx="5700395" cy="218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183" y="4013835"/>
            <a:ext cx="5890260" cy="195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组合 13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智能引导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/>
          <p:cNvSpPr/>
          <p:nvPr/>
        </p:nvSpPr>
        <p:spPr>
          <a:xfrm rot="4727359">
            <a:off x="9417807" y="3244451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5" name="弧形 4"/>
          <p:cNvSpPr/>
          <p:nvPr/>
        </p:nvSpPr>
        <p:spPr>
          <a:xfrm rot="14755400">
            <a:off x="7354057" y="3038282"/>
            <a:ext cx="2074862" cy="2074863"/>
          </a:xfrm>
          <a:prstGeom prst="arc">
            <a:avLst>
              <a:gd name="adj1" fmla="val 6817764"/>
              <a:gd name="adj2" fmla="val 0"/>
            </a:avLst>
          </a:prstGeom>
          <a:ln w="952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35081" y="2414395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9692444" y="4901802"/>
            <a:ext cx="914400" cy="914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7593769" y="3668430"/>
            <a:ext cx="16414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设计理念</a:t>
            </a: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621670" y="3668430"/>
            <a:ext cx="164306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cs typeface="+mn-ea"/>
                <a:sym typeface="+mn-lt"/>
              </a:rPr>
              <a:t>实现目标</a:t>
            </a:r>
          </a:p>
        </p:txBody>
      </p:sp>
      <p:sp>
        <p:nvSpPr>
          <p:cNvPr id="11" name="KSO_Shape"/>
          <p:cNvSpPr/>
          <p:nvPr/>
        </p:nvSpPr>
        <p:spPr>
          <a:xfrm>
            <a:off x="8169754" y="2705309"/>
            <a:ext cx="443468" cy="335748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9978878" y="5188236"/>
            <a:ext cx="339944" cy="339944"/>
          </a:xfrm>
          <a:custGeom>
            <a:avLst/>
            <a:gdLst>
              <a:gd name="T0" fmla="*/ 68330676 w 2073"/>
              <a:gd name="T1" fmla="*/ 22268870 h 2073"/>
              <a:gd name="T2" fmla="*/ 65213689 w 2073"/>
              <a:gd name="T3" fmla="*/ 25420469 h 2073"/>
              <a:gd name="T4" fmla="*/ 46373505 w 2073"/>
              <a:gd name="T5" fmla="*/ 6614897 h 2073"/>
              <a:gd name="T6" fmla="*/ 49525104 w 2073"/>
              <a:gd name="T7" fmla="*/ 3463298 h 2073"/>
              <a:gd name="T8" fmla="*/ 62062090 w 2073"/>
              <a:gd name="T9" fmla="*/ 3463298 h 2073"/>
              <a:gd name="T10" fmla="*/ 68330676 w 2073"/>
              <a:gd name="T11" fmla="*/ 9731884 h 2073"/>
              <a:gd name="T12" fmla="*/ 68330676 w 2073"/>
              <a:gd name="T13" fmla="*/ 22268870 h 2073"/>
              <a:gd name="T14" fmla="*/ 24450760 w 2073"/>
              <a:gd name="T15" fmla="*/ 59880200 h 2073"/>
              <a:gd name="T16" fmla="*/ 24450760 w 2073"/>
              <a:gd name="T17" fmla="*/ 63031799 h 2073"/>
              <a:gd name="T18" fmla="*/ 27567747 w 2073"/>
              <a:gd name="T19" fmla="*/ 63031799 h 2073"/>
              <a:gd name="T20" fmla="*/ 62062090 w 2073"/>
              <a:gd name="T21" fmla="*/ 28537456 h 2073"/>
              <a:gd name="T22" fmla="*/ 58910491 w 2073"/>
              <a:gd name="T23" fmla="*/ 25420469 h 2073"/>
              <a:gd name="T24" fmla="*/ 24450760 w 2073"/>
              <a:gd name="T25" fmla="*/ 59880200 h 2073"/>
              <a:gd name="T26" fmla="*/ 8762175 w 2073"/>
              <a:gd name="T27" fmla="*/ 44226227 h 2073"/>
              <a:gd name="T28" fmla="*/ 8762175 w 2073"/>
              <a:gd name="T29" fmla="*/ 47343214 h 2073"/>
              <a:gd name="T30" fmla="*/ 11913775 w 2073"/>
              <a:gd name="T31" fmla="*/ 47343214 h 2073"/>
              <a:gd name="T32" fmla="*/ 46373505 w 2073"/>
              <a:gd name="T33" fmla="*/ 12883483 h 2073"/>
              <a:gd name="T34" fmla="*/ 43256518 w 2073"/>
              <a:gd name="T35" fmla="*/ 9731884 h 2073"/>
              <a:gd name="T36" fmla="*/ 8762175 w 2073"/>
              <a:gd name="T37" fmla="*/ 44226227 h 2073"/>
              <a:gd name="T38" fmla="*/ 49525104 w 2073"/>
              <a:gd name="T39" fmla="*/ 16000470 h 2073"/>
              <a:gd name="T40" fmla="*/ 15030761 w 2073"/>
              <a:gd name="T41" fmla="*/ 50494813 h 2073"/>
              <a:gd name="T42" fmla="*/ 15030761 w 2073"/>
              <a:gd name="T43" fmla="*/ 56763213 h 2073"/>
              <a:gd name="T44" fmla="*/ 21299161 w 2073"/>
              <a:gd name="T45" fmla="*/ 56728600 h 2073"/>
              <a:gd name="T46" fmla="*/ 55793504 w 2073"/>
              <a:gd name="T47" fmla="*/ 22268870 h 2073"/>
              <a:gd name="T48" fmla="*/ 49525104 w 2073"/>
              <a:gd name="T49" fmla="*/ 16000470 h 2073"/>
              <a:gd name="T50" fmla="*/ 21299161 w 2073"/>
              <a:gd name="T51" fmla="*/ 66148786 h 2073"/>
              <a:gd name="T52" fmla="*/ 19532993 w 2073"/>
              <a:gd name="T53" fmla="*/ 62339176 h 2073"/>
              <a:gd name="T54" fmla="*/ 18182174 w 2073"/>
              <a:gd name="T55" fmla="*/ 62477813 h 2073"/>
              <a:gd name="T56" fmla="*/ 11913775 w 2073"/>
              <a:gd name="T57" fmla="*/ 59880200 h 2073"/>
              <a:gd name="T58" fmla="*/ 9316162 w 2073"/>
              <a:gd name="T59" fmla="*/ 53611800 h 2073"/>
              <a:gd name="T60" fmla="*/ 9420185 w 2073"/>
              <a:gd name="T61" fmla="*/ 52330206 h 2073"/>
              <a:gd name="T62" fmla="*/ 5645189 w 2073"/>
              <a:gd name="T63" fmla="*/ 50494813 h 2073"/>
              <a:gd name="T64" fmla="*/ 5402715 w 2073"/>
              <a:gd name="T65" fmla="*/ 50148502 h 2073"/>
              <a:gd name="T66" fmla="*/ 0 w 2073"/>
              <a:gd name="T67" fmla="*/ 71793974 h 2073"/>
              <a:gd name="T68" fmla="*/ 21610860 w 2073"/>
              <a:gd name="T69" fmla="*/ 66391259 h 2073"/>
              <a:gd name="T70" fmla="*/ 21299161 w 2073"/>
              <a:gd name="T71" fmla="*/ 66148786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3" name="矩形 13"/>
          <p:cNvSpPr>
            <a:spLocks noChangeArrowheads="1"/>
          </p:cNvSpPr>
          <p:nvPr/>
        </p:nvSpPr>
        <p:spPr bwMode="auto">
          <a:xfrm>
            <a:off x="696506" y="2875289"/>
            <a:ext cx="6036555" cy="38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满足用户个性化需求；</a:t>
            </a:r>
            <a:endParaRPr lang="zh-CN" altLang="en-US" sz="1600" dirty="0"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696506" y="4754434"/>
            <a:ext cx="6036555" cy="6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pitchFamily="34" charset="-122"/>
              </a:defRPr>
            </a:lvl9pPr>
          </a:lstStyle>
          <a:p>
            <a:pPr indent="0" algn="just">
              <a:lnSpc>
                <a:spcPct val="120000"/>
              </a:lnSpc>
              <a:buNone/>
            </a:pPr>
            <a:r>
              <a:rPr sz="1600" dirty="0">
                <a:latin typeface="微软雅黑" panose="020B0503020204020204" pitchFamily="34" charset="-122"/>
                <a:sym typeface="+mn-ea"/>
              </a:rPr>
              <a:t>具备跟踪学者、定向阅读、使用历史和喜好管理等个性化功能，可主动管理，亦可享用系统推荐</a:t>
            </a:r>
            <a:r>
              <a:rPr lang="zh-CN" sz="1600" dirty="0">
                <a:latin typeface="微软雅黑" panose="020B0503020204020204" pitchFamily="34" charset="-122"/>
                <a:sym typeface="+mn-ea"/>
              </a:rPr>
              <a:t>。</a:t>
            </a:r>
            <a:endParaRPr lang="zh-CN" sz="1600" dirty="0">
              <a:latin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5" name="圆角矩形 14"/>
          <p:cNvSpPr/>
          <p:nvPr/>
        </p:nvSpPr>
        <p:spPr>
          <a:xfrm>
            <a:off x="601980" y="4070985"/>
            <a:ext cx="4498068" cy="647193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/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实现目标</a:t>
            </a:r>
          </a:p>
        </p:txBody>
      </p:sp>
      <p:sp>
        <p:nvSpPr>
          <p:cNvPr id="24" name="圆角矩形 14"/>
          <p:cNvSpPr/>
          <p:nvPr/>
        </p:nvSpPr>
        <p:spPr>
          <a:xfrm>
            <a:off x="602237" y="2190604"/>
            <a:ext cx="4416818" cy="647193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pPr algn="ctr">
              <a:defRPr/>
            </a:pPr>
            <a:r>
              <a:rPr lang="zh-CN" altLang="en-US" sz="26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设计理念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/>
      <p:bldP spid="10" grpId="0"/>
      <p:bldP spid="11" grpId="0" bldLvl="0" animBg="1"/>
      <p:bldP spid="12" grpId="0" bldLvl="0" animBg="1"/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399463" y="3376295"/>
            <a:ext cx="3525520" cy="29997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个人书房是中国知网面向个人的文献管理服务，在登陆个人账号后即可进入个人书房。在个人书房中，读者可以进行检索结果的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文献收藏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检索订阅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引文跟踪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成果管理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以及对各种历史记录进行查看等。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678" y="929005"/>
            <a:ext cx="12106910" cy="2000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78" y="1969135"/>
            <a:ext cx="7964805" cy="4888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5" name="组合 4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我的收藏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88" y="2712720"/>
            <a:ext cx="1353820" cy="1476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点击文献篇名进入文献知网节界面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583" y="1956435"/>
            <a:ext cx="6174105" cy="3265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2358" y="5222240"/>
            <a:ext cx="6905625" cy="120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27103" y="2503805"/>
            <a:ext cx="5143500" cy="217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853488" y="4010025"/>
            <a:ext cx="2665730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点击可对收藏的论文设置标签，便于分类查看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56043" y="5500370"/>
            <a:ext cx="3344545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可对收藏文献进行下载、分享、引文追踪等操作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3558" y="1038225"/>
            <a:ext cx="8734425" cy="1304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220980" y="97155"/>
            <a:ext cx="11673205" cy="945515"/>
            <a:chOff x="348" y="153"/>
            <a:chExt cx="18383" cy="1489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2373" y="4493895"/>
            <a:ext cx="7973695" cy="2364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678" y="1610360"/>
            <a:ext cx="9296400" cy="3533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我的收藏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539923" y="1800860"/>
            <a:ext cx="2176145" cy="17532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出版来源处展示该出版物的出版详情，出版来源按照期刊、学位授予单位、会议、报纸、年鉴分类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86448" y="5547360"/>
            <a:ext cx="2337435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点击出版物名称可进入期刊导航页面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我的历史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98" y="1832610"/>
            <a:ext cx="8315960" cy="3834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183" y="3745230"/>
            <a:ext cx="7200900" cy="790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183" y="4597400"/>
            <a:ext cx="6943725" cy="1362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0013" y="5217160"/>
            <a:ext cx="6915150" cy="1419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098233" y="5935980"/>
            <a:ext cx="1541780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检索历史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下载历史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浏览历史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038908" y="2505710"/>
            <a:ext cx="2800985" cy="20300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按周或月进行用户行为统计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对全网用户对比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展示检索历史信息，点击检索信息进入检索结果页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订阅或者删除检索条件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428163" y="4929505"/>
            <a:ext cx="2298700" cy="1198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下载历史、浏览历史中可支持对文献和出版物的收藏、分享的等操作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1204670" y="520051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0988646" y="590690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779671" y="524379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914011" y="629432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756700" y="3748773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0929051" y="504091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20663" y="96838"/>
            <a:ext cx="11672888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十字星 1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TextBox 2"/>
          <p:cNvSpPr txBox="1"/>
          <p:nvPr/>
        </p:nvSpPr>
        <p:spPr>
          <a:xfrm>
            <a:off x="1375410" y="259080"/>
            <a:ext cx="95408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全球学术快报</a:t>
            </a:r>
            <a:r>
              <a:rPr lang="en-US" altLang="zh-CN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2.0</a:t>
            </a:r>
            <a:r>
              <a:rPr lang="zh-CN" altLang="en-US" sz="3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是什么？</a:t>
            </a:r>
            <a:endParaRPr lang="en-US" altLang="zh-CN" sz="32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Difinition of CNKI Express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6177280" y="2152650"/>
            <a:ext cx="4962525" cy="394779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sym typeface="+mn-ea"/>
              </a:rPr>
              <a:t>中外文文献统一发现平台</a:t>
            </a:r>
            <a:endParaRPr lang="zh-CN" altLang="en-US">
              <a:solidFill>
                <a:schemeClr val="tx1"/>
              </a:solidFill>
              <a:sym typeface="+mn-ea"/>
            </a:endParaRPr>
          </a:p>
          <a:p>
            <a:pPr algn="l"/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---通过</a:t>
            </a:r>
            <a:r>
              <a:rPr lang="zh-CN" altLang="en-US" sz="1600" b="1">
                <a:solidFill>
                  <a:schemeClr val="tx1"/>
                </a:solidFill>
              </a:rPr>
              <a:t>跨语言智能检索</a:t>
            </a:r>
            <a:r>
              <a:rPr lang="zh-CN" altLang="en-US" sz="1200">
                <a:solidFill>
                  <a:schemeClr val="tx1"/>
                </a:solidFill>
              </a:rPr>
              <a:t>实现学术成果</a:t>
            </a:r>
            <a:r>
              <a:rPr lang="zh-CN" altLang="en-US" sz="1600" b="1">
                <a:solidFill>
                  <a:schemeClr val="tx1"/>
                </a:solidFill>
              </a:rPr>
              <a:t>快报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---全球文献</a:t>
            </a:r>
            <a:r>
              <a:rPr lang="zh-CN" altLang="en-US" sz="1600" b="1">
                <a:solidFill>
                  <a:schemeClr val="tx1"/>
                </a:solidFill>
              </a:rPr>
              <a:t>统一学科分类</a:t>
            </a:r>
            <a:r>
              <a:rPr lang="zh-CN" altLang="en-US" sz="1200">
                <a:solidFill>
                  <a:schemeClr val="tx1"/>
                </a:solidFill>
              </a:rPr>
              <a:t>，实现按</a:t>
            </a:r>
            <a:r>
              <a:rPr lang="zh-CN" altLang="en-US" sz="1600" b="1">
                <a:solidFill>
                  <a:schemeClr val="tx1"/>
                </a:solidFill>
              </a:rPr>
              <a:t>学科</a:t>
            </a:r>
            <a:r>
              <a:rPr lang="zh-CN" altLang="en-US" sz="1200">
                <a:solidFill>
                  <a:schemeClr val="tx1"/>
                </a:solidFill>
              </a:rPr>
              <a:t>实施推送</a:t>
            </a: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---全球学术期刊</a:t>
            </a:r>
            <a:r>
              <a:rPr lang="zh-CN" altLang="en-US" sz="1600" b="1">
                <a:solidFill>
                  <a:schemeClr val="tx1"/>
                </a:solidFill>
              </a:rPr>
              <a:t>统一CI排序</a:t>
            </a:r>
            <a:r>
              <a:rPr lang="zh-CN" altLang="en-US" sz="1200">
                <a:solidFill>
                  <a:schemeClr val="tx1"/>
                </a:solidFill>
              </a:rPr>
              <a:t>，实现中外文期刊同台竞技；</a:t>
            </a: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---全球文献</a:t>
            </a:r>
            <a:r>
              <a:rPr lang="zh-CN" altLang="en-US" sz="1600" b="1">
                <a:solidFill>
                  <a:schemeClr val="tx1"/>
                </a:solidFill>
              </a:rPr>
              <a:t>统一主题标引</a:t>
            </a:r>
            <a:r>
              <a:rPr lang="zh-CN" altLang="en-US" sz="1200">
                <a:solidFill>
                  <a:schemeClr val="tx1"/>
                </a:solidFill>
              </a:rPr>
              <a:t>，实现按主题发现全球知识；</a:t>
            </a:r>
          </a:p>
          <a:p>
            <a:pPr algn="l"/>
            <a:r>
              <a:rPr lang="zh-CN" altLang="en-US" sz="1200">
                <a:solidFill>
                  <a:schemeClr val="tx1"/>
                </a:solidFill>
              </a:rPr>
              <a:t>---中外文文献</a:t>
            </a:r>
            <a:r>
              <a:rPr lang="zh-CN" altLang="en-US" sz="1600" b="1">
                <a:solidFill>
                  <a:schemeClr val="tx1"/>
                </a:solidFill>
              </a:rPr>
              <a:t>统一引文网络</a:t>
            </a:r>
            <a:r>
              <a:rPr lang="zh-CN" altLang="en-US" sz="1200">
                <a:solidFill>
                  <a:schemeClr val="tx1"/>
                </a:solidFill>
              </a:rPr>
              <a:t>，构建以单篇文献为节点的</a:t>
            </a:r>
            <a:r>
              <a:rPr lang="zh-CN" altLang="en-US" sz="1600" b="1">
                <a:solidFill>
                  <a:schemeClr val="tx1"/>
                </a:solidFill>
              </a:rPr>
              <a:t>世界知识网络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860425" y="2152650"/>
            <a:ext cx="4807585" cy="1143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</a:rPr>
              <a:t>中国</a:t>
            </a:r>
            <a:r>
              <a:rPr lang="zh-CN" altLang="en-US" sz="1600">
                <a:solidFill>
                  <a:schemeClr val="tx1"/>
                </a:solidFill>
              </a:rPr>
              <a:t>学术成果走向世界的国际传播平台</a:t>
            </a:r>
          </a:p>
          <a:p>
            <a:pPr algn="l"/>
            <a:endParaRPr lang="en-US" altLang="zh-CN" sz="1200">
              <a:solidFill>
                <a:schemeClr val="tx1"/>
              </a:solidFill>
            </a:endParaRPr>
          </a:p>
          <a:p>
            <a:pPr algn="l"/>
            <a:r>
              <a:rPr lang="en-US" altLang="zh-CN" sz="1200">
                <a:solidFill>
                  <a:schemeClr val="tx1"/>
                </a:solidFill>
              </a:rPr>
              <a:t>---</a:t>
            </a:r>
            <a:r>
              <a:rPr lang="zh-CN" altLang="en-US" sz="1200">
                <a:solidFill>
                  <a:schemeClr val="tx1"/>
                </a:solidFill>
              </a:rPr>
              <a:t>收录了</a:t>
            </a:r>
            <a:r>
              <a:rPr lang="en-US" altLang="zh-CN" sz="1600" b="1">
                <a:solidFill>
                  <a:schemeClr val="tx1"/>
                </a:solidFill>
              </a:rPr>
              <a:t>90%</a:t>
            </a:r>
            <a:r>
              <a:rPr lang="zh-CN" altLang="en-US" sz="1200">
                <a:solidFill>
                  <a:schemeClr val="tx1"/>
                </a:solidFill>
              </a:rPr>
              <a:t>以上的中国知识资源</a:t>
            </a:r>
          </a:p>
          <a:p>
            <a:pPr algn="l"/>
            <a:r>
              <a:rPr lang="en-US" altLang="zh-CN" sz="1200">
                <a:solidFill>
                  <a:schemeClr val="tx1"/>
                </a:solidFill>
              </a:rPr>
              <a:t>---</a:t>
            </a:r>
            <a:r>
              <a:rPr lang="zh-CN" altLang="en-US" sz="1200">
                <a:solidFill>
                  <a:schemeClr val="tx1"/>
                </a:solidFill>
              </a:rPr>
              <a:t>与</a:t>
            </a:r>
            <a:r>
              <a:rPr lang="zh-CN" altLang="en-US" sz="1600" b="1">
                <a:solidFill>
                  <a:schemeClr val="tx1"/>
                </a:solidFill>
              </a:rPr>
              <a:t>网络首发</a:t>
            </a:r>
            <a:r>
              <a:rPr lang="zh-CN" altLang="en-US" sz="1200">
                <a:solidFill>
                  <a:schemeClr val="tx1"/>
                </a:solidFill>
              </a:rPr>
              <a:t>平台打通，成果一经发表实时传播给读者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3275965" y="1212215"/>
            <a:ext cx="1731010" cy="88836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</a:t>
            </a:r>
          </a:p>
        </p:txBody>
      </p:sp>
      <p:sp>
        <p:nvSpPr>
          <p:cNvPr id="19" name="矩形 18"/>
          <p:cNvSpPr/>
          <p:nvPr/>
        </p:nvSpPr>
        <p:spPr>
          <a:xfrm>
            <a:off x="877570" y="1631950"/>
            <a:ext cx="2398395" cy="52070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</a:rPr>
              <a:t>作者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出版机构</a:t>
            </a:r>
          </a:p>
        </p:txBody>
      </p:sp>
      <p:sp>
        <p:nvSpPr>
          <p:cNvPr id="20" name="矩形 19"/>
          <p:cNvSpPr/>
          <p:nvPr/>
        </p:nvSpPr>
        <p:spPr>
          <a:xfrm>
            <a:off x="8887460" y="1579880"/>
            <a:ext cx="2252345" cy="5207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chemeClr val="tx1"/>
                </a:solidFill>
              </a:rPr>
              <a:t>读者</a:t>
            </a:r>
            <a:r>
              <a:rPr lang="en-US" altLang="zh-CN" b="1">
                <a:solidFill>
                  <a:schemeClr val="tx1"/>
                </a:solidFill>
              </a:rPr>
              <a:t>/</a:t>
            </a:r>
            <a:r>
              <a:rPr lang="zh-CN" altLang="en-US" b="1">
                <a:solidFill>
                  <a:schemeClr val="tx1"/>
                </a:solidFill>
              </a:rPr>
              <a:t>图书馆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861695" y="3497580"/>
            <a:ext cx="4806315" cy="260286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chemeClr val="tx1"/>
                </a:solidFill>
              </a:rPr>
              <a:t>国际</a:t>
            </a:r>
            <a:r>
              <a:rPr lang="zh-CN" altLang="en-US">
                <a:solidFill>
                  <a:schemeClr val="tx1"/>
                </a:solidFill>
              </a:rPr>
              <a:t>学术成果跨语言交流的整合传播</a:t>
            </a:r>
            <a:r>
              <a:rPr lang="zh-CN" altLang="en-US" sz="1800">
                <a:solidFill>
                  <a:schemeClr val="tx1"/>
                </a:solidFill>
              </a:rPr>
              <a:t>平台</a:t>
            </a:r>
          </a:p>
          <a:p>
            <a:pPr algn="l"/>
            <a:endParaRPr lang="zh-CN" altLang="en-US" sz="12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-70个国家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和地区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800多家出版社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1"/>
                </a:solidFill>
                <a:sym typeface="+mn-ea"/>
              </a:rPr>
              <a:t>7万余种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期刊，覆盖SCI的9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5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%，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SCOPUS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的 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9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0%以上；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百万册图书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7国两组织专利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重要国家标准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重要国内外学术会议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主要国内外政府官网信息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行业报告</a:t>
            </a:r>
            <a:endParaRPr lang="zh-CN" altLang="en-US" sz="1200">
              <a:solidFill>
                <a:schemeClr val="tx1"/>
              </a:solidFill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--</a:t>
            </a:r>
            <a:r>
              <a:rPr lang="en-US" altLang="zh-CN" sz="1200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大型企业官网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7156450" y="1212215"/>
            <a:ext cx="1731010" cy="888365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快报</a:t>
            </a:r>
          </a:p>
        </p:txBody>
      </p:sp>
      <p:sp>
        <p:nvSpPr>
          <p:cNvPr id="23" name="右箭头 22"/>
          <p:cNvSpPr/>
          <p:nvPr/>
        </p:nvSpPr>
        <p:spPr>
          <a:xfrm>
            <a:off x="5850255" y="2753360"/>
            <a:ext cx="316230" cy="1715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288" y="1211580"/>
            <a:ext cx="9696450" cy="1676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我的订阅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8183" y="2887980"/>
            <a:ext cx="4219575" cy="3257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256983" y="3472815"/>
            <a:ext cx="4167505" cy="1198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订阅检索式，设置检索条件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编辑检索式标题、选择来源数据库、设置检索条件、选择邮箱推荐功能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编辑订阅内容，可删除保存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8413" y="5543550"/>
            <a:ext cx="1647825" cy="1228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358" y="5457825"/>
            <a:ext cx="9296400" cy="1400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燕尾形 7"/>
          <p:cNvSpPr/>
          <p:nvPr/>
        </p:nvSpPr>
        <p:spPr>
          <a:xfrm rot="6300000">
            <a:off x="9812338" y="2820035"/>
            <a:ext cx="474345" cy="255270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燕尾形 8"/>
          <p:cNvSpPr/>
          <p:nvPr/>
        </p:nvSpPr>
        <p:spPr>
          <a:xfrm rot="10560000">
            <a:off x="9497378" y="6155055"/>
            <a:ext cx="652145" cy="250825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0183" y="1710690"/>
            <a:ext cx="9553575" cy="3133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引文跟踪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460183" y="5391150"/>
            <a:ext cx="4614545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实时关注论文被引用情况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引文跟踪设置可设置跟踪方式和跟踪频率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1838" y="2399030"/>
            <a:ext cx="6858000" cy="8286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46533" y="5391150"/>
            <a:ext cx="4466590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调节引文跟踪状态选择是否继续跟踪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删除追踪行为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553" y="923925"/>
            <a:ext cx="9048115" cy="264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我的成果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916863" y="4142105"/>
            <a:ext cx="3324225" cy="922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展示个人资料及成果统计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设置推送条件推送论文成果</a:t>
            </a:r>
          </a:p>
          <a:p>
            <a:pPr marL="285750" lvl="0" indent="-285750" algn="l">
              <a:buClrTx/>
              <a:buSzTx/>
              <a:buFont typeface="Wingdings" panose="05000000000000000000" charset="0"/>
              <a:buChar char="ü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选中可认领成果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6943" y="2858770"/>
            <a:ext cx="6710045" cy="3999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7443" y="4502150"/>
            <a:ext cx="5060950" cy="1941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8848" y="1211580"/>
            <a:ext cx="7012940" cy="2465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7648" y="1211580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回收站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4168" y="3677285"/>
            <a:ext cx="1549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用户管理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8848" y="3858260"/>
            <a:ext cx="7012940" cy="279463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7635558" y="1262380"/>
            <a:ext cx="4249420" cy="1134745"/>
          </a:xfrm>
          <a:prstGeom prst="wedgeRoundRectCallout">
            <a:avLst>
              <a:gd name="adj1" fmla="val -40417"/>
              <a:gd name="adj2" fmla="val 7579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可对删除的论文进行还原和彻底删除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7963853" y="4688205"/>
            <a:ext cx="3584575" cy="1134745"/>
          </a:xfrm>
          <a:prstGeom prst="wedgeRoundRectCallout">
            <a:avLst>
              <a:gd name="adj1" fmla="val -40417"/>
              <a:gd name="adj2" fmla="val 7579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可对用户信息进行具体操作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个性化服务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en-US" altLang="zh-CN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5"/>
          <p:cNvSpPr/>
          <p:nvPr/>
        </p:nvSpPr>
        <p:spPr bwMode="auto">
          <a:xfrm>
            <a:off x="5503678" y="2921476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>
              <a:solidFill>
                <a:srgbClr val="3CCCC7"/>
              </a:solidFill>
            </a:endParaRPr>
          </a:p>
        </p:txBody>
      </p:sp>
      <p:sp>
        <p:nvSpPr>
          <p:cNvPr id="77" name="KSO_Shape"/>
          <p:cNvSpPr/>
          <p:nvPr/>
        </p:nvSpPr>
        <p:spPr bwMode="auto">
          <a:xfrm>
            <a:off x="5865573" y="3233097"/>
            <a:ext cx="518709" cy="44090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81" name="文本框 9"/>
          <p:cNvSpPr txBox="1"/>
          <p:nvPr/>
        </p:nvSpPr>
        <p:spPr>
          <a:xfrm>
            <a:off x="4915250" y="4111873"/>
            <a:ext cx="2419353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zh-CN" altLang="en-US" sz="2000" b="1" dirty="0" smtClean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实例讲解</a:t>
            </a:r>
            <a:endParaRPr lang="zh-CN" altLang="zh-CN" sz="120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67" grpId="0"/>
      <p:bldP spid="74" grpId="0" bldLvl="0" animBg="1"/>
      <p:bldP spid="77" grpId="0" bldLvl="0" animBg="1"/>
      <p:bldP spid="81" grpId="0"/>
      <p:bldP spid="8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9" name="十字星 18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十字星 19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实例讲解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6" name="文本框 9"/>
          <p:cNvSpPr txBox="1"/>
          <p:nvPr/>
        </p:nvSpPr>
        <p:spPr>
          <a:xfrm>
            <a:off x="2425179" y="2564904"/>
            <a:ext cx="7344816" cy="142345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zh-CN" altLang="en-US" sz="44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如何用知网鸟瞰“高校图书馆学科服务”？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140087" y="2401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endParaRPr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1859597" y="959485"/>
            <a:ext cx="923290" cy="12001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700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研究现状</a:t>
            </a:r>
            <a:endParaRPr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2757487" y="1346200"/>
            <a:ext cx="25400" cy="415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748597" y="5461000"/>
            <a:ext cx="78359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"/>
          <p:cNvSpPr>
            <a:spLocks noGrp="1"/>
          </p:cNvSpPr>
          <p:nvPr/>
        </p:nvSpPr>
        <p:spPr>
          <a:xfrm>
            <a:off x="270192" y="2051686"/>
            <a:ext cx="366649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 dirty="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Where </a:t>
            </a:r>
            <a:r>
              <a:rPr sz="1600" dirty="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研究成果在哪</a:t>
            </a:r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270192" y="2761616"/>
            <a:ext cx="273304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研究方法</a:t>
            </a: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270192" y="3505201"/>
            <a:ext cx="234569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Who 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谁在研究</a:t>
            </a: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270193" y="4279901"/>
            <a:ext cx="2512695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研究内容</a:t>
            </a:r>
          </a:p>
        </p:txBody>
      </p:sp>
      <p:sp>
        <p:nvSpPr>
          <p:cNvPr id="16" name="标题 1"/>
          <p:cNvSpPr>
            <a:spLocks noGrp="1"/>
          </p:cNvSpPr>
          <p:nvPr/>
        </p:nvSpPr>
        <p:spPr>
          <a:xfrm>
            <a:off x="1082887" y="6015876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scene3d>
              <a:camera prst="orthographicFront"/>
              <a:lightRig rig="threePt" dir="t"/>
            </a:scene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cs typeface="+mn-cs"/>
              </a:rPr>
              <a:t>如何快速达到上述目标，快速给一个新知识领域画像？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3002597" y="4756150"/>
            <a:ext cx="2396490" cy="7048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Why 研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究起点</a:t>
            </a:r>
          </a:p>
        </p:txBody>
      </p:sp>
      <p:sp>
        <p:nvSpPr>
          <p:cNvPr id="18" name="标题 1"/>
          <p:cNvSpPr>
            <a:spLocks noGrp="1"/>
          </p:cNvSpPr>
          <p:nvPr/>
        </p:nvSpPr>
        <p:spPr>
          <a:xfrm>
            <a:off x="5000942" y="4768850"/>
            <a:ext cx="2396490" cy="7048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研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究来源</a:t>
            </a:r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6372542" y="4756150"/>
            <a:ext cx="2396490" cy="7048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研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究分支</a:t>
            </a:r>
          </a:p>
        </p:txBody>
      </p:sp>
      <p:sp>
        <p:nvSpPr>
          <p:cNvPr id="20" name="标题 1"/>
          <p:cNvSpPr>
            <a:spLocks noGrp="1"/>
          </p:cNvSpPr>
          <p:nvPr/>
        </p:nvSpPr>
        <p:spPr>
          <a:xfrm>
            <a:off x="7972742" y="4756150"/>
            <a:ext cx="2396490" cy="7048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研</a:t>
            </a:r>
            <a:r>
              <a:rPr sz="1600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究去脉</a:t>
            </a:r>
          </a:p>
        </p:txBody>
      </p:sp>
      <p:sp>
        <p:nvSpPr>
          <p:cNvPr id="21" name="标题 1"/>
          <p:cNvSpPr>
            <a:spLocks noGrp="1"/>
          </p:cNvSpPr>
          <p:nvPr/>
        </p:nvSpPr>
        <p:spPr>
          <a:xfrm>
            <a:off x="5312162" y="120657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1800">
                <a:solidFill>
                  <a:schemeClr val="accent4"/>
                </a:solidFill>
              </a:rPr>
              <a:t>新领域鸟瞰目标</a:t>
            </a:r>
            <a:r>
              <a:rPr lang="en-US" altLang="zh-CN" sz="1800">
                <a:solidFill>
                  <a:schemeClr val="accent4"/>
                </a:solidFill>
              </a:rPr>
              <a:t>“</a:t>
            </a:r>
            <a:r>
              <a:rPr sz="1800">
                <a:solidFill>
                  <a:schemeClr val="accent4"/>
                </a:solidFill>
              </a:rPr>
              <a:t>画像</a:t>
            </a:r>
            <a:r>
              <a:rPr lang="en-US" altLang="zh-CN" sz="1800">
                <a:solidFill>
                  <a:schemeClr val="accent4"/>
                </a:solidFill>
              </a:rPr>
              <a:t>”</a:t>
            </a:r>
            <a:r>
              <a:rPr sz="1800">
                <a:solidFill>
                  <a:schemeClr val="accent4"/>
                </a:solidFill>
              </a:rPr>
              <a:t>示意图</a:t>
            </a:r>
          </a:p>
        </p:txBody>
      </p:sp>
      <p:sp>
        <p:nvSpPr>
          <p:cNvPr id="23" name="标题 1"/>
          <p:cNvSpPr>
            <a:spLocks noGrp="1"/>
          </p:cNvSpPr>
          <p:nvPr/>
        </p:nvSpPr>
        <p:spPr>
          <a:xfrm>
            <a:off x="10584497" y="4394200"/>
            <a:ext cx="923290" cy="120015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fontScale="67500" lnSpcReduction="2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研究发展变化</a:t>
            </a:r>
            <a:endParaRPr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25" name="曲线连接符 24"/>
          <p:cNvCxnSpPr/>
          <p:nvPr/>
        </p:nvCxnSpPr>
        <p:spPr>
          <a:xfrm flipV="1">
            <a:off x="2770187" y="1981200"/>
            <a:ext cx="7594600" cy="3492500"/>
          </a:xfrm>
          <a:prstGeom prst="curvedConnector3">
            <a:avLst>
              <a:gd name="adj1" fmla="val 500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46</a:t>
            </a:fld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62584" y="200165"/>
            <a:ext cx="11673205" cy="727075"/>
            <a:chOff x="348" y="153"/>
            <a:chExt cx="18383" cy="1145"/>
          </a:xfrm>
        </p:grpSpPr>
        <p:grpSp>
          <p:nvGrpSpPr>
            <p:cNvPr id="24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30" name="十字星 29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十字星 30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6" name="文本框 8"/>
            <p:cNvSpPr txBox="1"/>
            <p:nvPr/>
          </p:nvSpPr>
          <p:spPr>
            <a:xfrm>
              <a:off x="1655" y="335"/>
              <a:ext cx="1306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如何用知网鸟瞰“高校图书馆学科服务”？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9" descr="知网logo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7622" y="207151"/>
            <a:ext cx="12225655" cy="66802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如何用知网鸟瞰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7467" y="2612391"/>
            <a:ext cx="9533890" cy="227901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/>
        </p:nvSpPr>
        <p:spPr>
          <a:xfrm>
            <a:off x="3784987" y="16879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>
                <a:solidFill>
                  <a:schemeClr val="accent4"/>
                </a:solidFill>
              </a:rPr>
              <a:t>What	研究内容</a:t>
            </a:r>
          </a:p>
        </p:txBody>
      </p: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47</a:t>
            </a:fld>
            <a:endParaRPr lang="zh-CN" altLang="en-US"/>
          </a:p>
        </p:txBody>
      </p:sp>
      <p:sp>
        <p:nvSpPr>
          <p:cNvPr id="10" name="十字星 9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十字星 10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3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666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0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70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7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0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97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7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" y="955675"/>
            <a:ext cx="8181340" cy="357886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207835" y="186057"/>
            <a:ext cx="12225655" cy="66802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如何用知网鸟瞰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442982" y="480130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>
                <a:solidFill>
                  <a:schemeClr val="accent4"/>
                </a:solidFill>
              </a:rPr>
              <a:t>如果我们将其研究主题在时间轴上展开</a:t>
            </a: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3007747" y="598113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>
                <a:solidFill>
                  <a:schemeClr val="accent4"/>
                </a:solidFill>
              </a:rPr>
              <a:t>从发文量看</a:t>
            </a:r>
            <a:r>
              <a:rPr lang="en-US" altLang="zh-CN" sz="2800">
                <a:solidFill>
                  <a:schemeClr val="accent4"/>
                </a:solidFill>
              </a:rPr>
              <a:t>“</a:t>
            </a:r>
            <a:r>
              <a:rPr sz="2800">
                <a:solidFill>
                  <a:schemeClr val="accent4"/>
                </a:solidFill>
              </a:rPr>
              <a:t>高校图书馆学科服务</a:t>
            </a:r>
            <a:r>
              <a:rPr lang="en-US" altLang="zh-CN" sz="2800">
                <a:solidFill>
                  <a:schemeClr val="accent4"/>
                </a:solidFill>
              </a:rPr>
              <a:t>”</a:t>
            </a:r>
            <a:r>
              <a:rPr sz="2800">
                <a:solidFill>
                  <a:schemeClr val="accent4"/>
                </a:solidFill>
              </a:rPr>
              <a:t>研究的发展趋势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0613" y="1442085"/>
            <a:ext cx="6670675" cy="4443730"/>
          </a:xfrm>
          <a:prstGeom prst="rect">
            <a:avLst/>
          </a:prstGeom>
        </p:spPr>
      </p:pic>
      <p:pic>
        <p:nvPicPr>
          <p:cNvPr id="2" name="图片 9" descr="知网log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48</a:t>
            </a:fld>
            <a:endParaRPr lang="zh-CN" altLang="en-US"/>
          </a:p>
        </p:txBody>
      </p:sp>
      <p:sp>
        <p:nvSpPr>
          <p:cNvPr id="12" name="十字星 11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十字星 12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71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6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515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60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0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86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51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926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64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9235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64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5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6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923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1069796" y="115758"/>
            <a:ext cx="12225655" cy="668020"/>
          </a:xfrm>
        </p:spPr>
        <p:txBody>
          <a:bodyPr>
            <a:norm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如何用知网鸟瞰</a:t>
            </a:r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7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7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7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516572" y="1280160"/>
            <a:ext cx="1398270" cy="145161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zh-CN" altLang="en-US" sz="2800">
                <a:solidFill>
                  <a:schemeClr val="accent4"/>
                </a:solidFill>
              </a:rPr>
              <a:t>研究主题的时间变化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992" y="4946016"/>
            <a:ext cx="6347460" cy="1547495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289877" y="4319271"/>
            <a:ext cx="2197100" cy="69659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1997</a:t>
            </a:r>
            <a:r>
              <a:rPr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-2007</a:t>
            </a:r>
            <a:r>
              <a:rPr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年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0613" y="3407410"/>
            <a:ext cx="6491991" cy="15480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2292667" y="2731771"/>
            <a:ext cx="2428240" cy="100012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2007</a:t>
            </a:r>
            <a:r>
              <a:rPr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-2015</a:t>
            </a:r>
            <a:r>
              <a:rPr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年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41508" y="1847215"/>
            <a:ext cx="6497315" cy="154800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/>
        </p:nvSpPr>
        <p:spPr>
          <a:xfrm>
            <a:off x="4396422" y="1182371"/>
            <a:ext cx="2428240" cy="100012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  <a:scene3d>
              <a:camera prst="orthographicFront"/>
              <a:lightRig rig="threePt" dir="t"/>
            </a:scene3d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2015</a:t>
            </a:r>
            <a:r>
              <a:rPr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-2019</a:t>
            </a:r>
            <a:r>
              <a:rPr sz="16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年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668453" y="5652135"/>
            <a:ext cx="298259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>
                <a:solidFill>
                  <a:schemeClr val="accent4"/>
                </a:solidFill>
              </a:rPr>
              <a:t>学科化服务的初步探讨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987473" y="3946525"/>
            <a:ext cx="298259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>
                <a:solidFill>
                  <a:schemeClr val="accent4"/>
                </a:solidFill>
              </a:rPr>
              <a:t>学科馆员、服务平台、学科馆员制度、及模式策略的研究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264208" y="1232535"/>
            <a:ext cx="298259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>
                <a:solidFill>
                  <a:schemeClr val="accent4"/>
                </a:solidFill>
              </a:rPr>
              <a:t>大数据、双一流建设、互联网</a:t>
            </a:r>
            <a:r>
              <a:rPr lang="en-US" altLang="zh-CN">
                <a:solidFill>
                  <a:schemeClr val="accent4"/>
                </a:solidFill>
              </a:rPr>
              <a:t>+</a:t>
            </a:r>
            <a:r>
              <a:rPr lang="zh-CN" altLang="en-US">
                <a:solidFill>
                  <a:schemeClr val="accent4"/>
                </a:solidFill>
              </a:rPr>
              <a:t>的主题出现</a:t>
            </a:r>
          </a:p>
        </p:txBody>
      </p: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17" name="十字星 16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十字星 17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9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26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5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734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311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17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3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843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642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4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3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025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54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4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3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4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4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641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382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4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81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8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3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64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4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4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2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355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593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9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3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3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9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4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9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2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750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306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9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8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3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34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9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4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9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2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41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9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35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453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60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9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34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3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9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51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9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9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1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9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2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267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000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099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9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6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34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13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69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851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597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9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8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1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9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42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822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60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5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00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26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6" grpId="0"/>
      <p:bldP spid="6" grpId="1"/>
      <p:bldP spid="6" grpId="2"/>
      <p:bldP spid="6" grpId="3"/>
      <p:bldP spid="6" grpId="4"/>
      <p:bldP spid="13" grpId="0"/>
      <p:bldP spid="13" grpId="1"/>
      <p:bldP spid="14" grpId="0"/>
      <p:bldP spid="14" grpId="1"/>
      <p:bldP spid="14" grpId="2"/>
      <p:bldP spid="14" grpId="3"/>
      <p:bldP spid="14" grpId="4"/>
      <p:bldP spid="14" grpId="5"/>
      <p:bldP spid="14" grpId="6"/>
      <p:bldP spid="15" grpId="0"/>
      <p:bldP spid="15" grpId="1"/>
      <p:bldP spid="15" grpId="2"/>
      <p:bldP spid="15" grpId="3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5"/>
          <p:cNvSpPr/>
          <p:nvPr/>
        </p:nvSpPr>
        <p:spPr bwMode="auto">
          <a:xfrm>
            <a:off x="4513738" y="-26673"/>
            <a:ext cx="3166792" cy="134049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67" name="TextBox 59"/>
          <p:cNvSpPr txBox="1">
            <a:spLocks noChangeArrowheads="1"/>
          </p:cNvSpPr>
          <p:nvPr/>
        </p:nvSpPr>
        <p:spPr bwMode="auto">
          <a:xfrm>
            <a:off x="4436028" y="114951"/>
            <a:ext cx="3311688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en-US" altLang="zh-CN" sz="4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32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4400">
              <a:lnSpc>
                <a:spcPct val="120000"/>
              </a:lnSpc>
              <a:defRPr/>
            </a:pPr>
            <a:endParaRPr lang="en-US" altLang="zh-CN" sz="2000" kern="0" dirty="0">
              <a:solidFill>
                <a:srgbClr val="2F5EB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5"/>
          <p:cNvSpPr/>
          <p:nvPr/>
        </p:nvSpPr>
        <p:spPr bwMode="auto">
          <a:xfrm>
            <a:off x="5505715" y="2997041"/>
            <a:ext cx="1183746" cy="106728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2F5EB0"/>
          </a:solidFill>
          <a:ln w="9525" cap="flat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22" tIns="45711" rIns="91422" bIns="45711" numCol="1" anchor="t" anchorCtr="0" compatLnSpc="1"/>
          <a:lstStyle/>
          <a:p>
            <a:endParaRPr lang="zh-CN" altLang="en-US" sz="1705"/>
          </a:p>
        </p:txBody>
      </p:sp>
      <p:sp>
        <p:nvSpPr>
          <p:cNvPr id="76" name="KSO_Shape"/>
          <p:cNvSpPr/>
          <p:nvPr/>
        </p:nvSpPr>
        <p:spPr bwMode="auto">
          <a:xfrm>
            <a:off x="5798158" y="3253360"/>
            <a:ext cx="587403" cy="581530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705">
              <a:solidFill>
                <a:srgbClr val="1C666E"/>
              </a:solidFill>
              <a:ea typeface="宋体" panose="02010600030101010101" pitchFamily="2" charset="-122"/>
            </a:endParaRPr>
          </a:p>
        </p:txBody>
      </p:sp>
      <p:sp>
        <p:nvSpPr>
          <p:cNvPr id="79" name="文本框 9"/>
          <p:cNvSpPr txBox="1"/>
          <p:nvPr/>
        </p:nvSpPr>
        <p:spPr>
          <a:xfrm>
            <a:off x="4726845" y="4320642"/>
            <a:ext cx="2730027" cy="377012"/>
          </a:xfrm>
          <a:prstGeom prst="rect">
            <a:avLst/>
          </a:prstGeom>
          <a:noFill/>
        </p:spPr>
        <p:txBody>
          <a:bodyPr wrap="square" lIns="68566" tIns="34283" rIns="68566" bIns="34283" rtlCol="0">
            <a:spAutoFit/>
          </a:bodyPr>
          <a:lstStyle/>
          <a:p>
            <a:pPr marL="0" lvl="1" algn="ctr"/>
            <a:r>
              <a:rPr lang="zh-CN" altLang="en-US" sz="2000" b="1" dirty="0">
                <a:solidFill>
                  <a:srgbClr val="2F5EB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我该怎么用知网啊</a:t>
            </a:r>
          </a:p>
        </p:txBody>
      </p:sp>
      <p:sp>
        <p:nvSpPr>
          <p:cNvPr id="84" name="矩形 83"/>
          <p:cNvSpPr/>
          <p:nvPr/>
        </p:nvSpPr>
        <p:spPr>
          <a:xfrm flipH="1">
            <a:off x="1251" y="6524709"/>
            <a:ext cx="12192671" cy="360436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5" name="矩形 84"/>
          <p:cNvSpPr/>
          <p:nvPr/>
        </p:nvSpPr>
        <p:spPr>
          <a:xfrm flipH="1">
            <a:off x="1250" y="6595759"/>
            <a:ext cx="12192671" cy="2889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6" name="矩形 5"/>
          <p:cNvSpPr/>
          <p:nvPr/>
        </p:nvSpPr>
        <p:spPr>
          <a:xfrm>
            <a:off x="9975772" y="6492514"/>
            <a:ext cx="1018084" cy="111792"/>
          </a:xfrm>
          <a:custGeom>
            <a:avLst/>
            <a:gdLst>
              <a:gd name="connsiteX0" fmla="*/ 0 w 926584"/>
              <a:gd name="connsiteY0" fmla="*/ 0 h 118098"/>
              <a:gd name="connsiteX1" fmla="*/ 926584 w 926584"/>
              <a:gd name="connsiteY1" fmla="*/ 0 h 118098"/>
              <a:gd name="connsiteX2" fmla="*/ 926584 w 926584"/>
              <a:gd name="connsiteY2" fmla="*/ 118098 h 118098"/>
              <a:gd name="connsiteX3" fmla="*/ 0 w 926584"/>
              <a:gd name="connsiteY3" fmla="*/ 118098 h 118098"/>
              <a:gd name="connsiteX4" fmla="*/ 0 w 926584"/>
              <a:gd name="connsiteY4" fmla="*/ 0 h 118098"/>
              <a:gd name="connsiteX0-1" fmla="*/ 55821 w 982405"/>
              <a:gd name="connsiteY0-2" fmla="*/ 0 h 144680"/>
              <a:gd name="connsiteX1-3" fmla="*/ 982405 w 982405"/>
              <a:gd name="connsiteY1-4" fmla="*/ 0 h 144680"/>
              <a:gd name="connsiteX2-5" fmla="*/ 982405 w 982405"/>
              <a:gd name="connsiteY2-6" fmla="*/ 118098 h 144680"/>
              <a:gd name="connsiteX3-7" fmla="*/ 0 w 982405"/>
              <a:gd name="connsiteY3-8" fmla="*/ 144680 h 144680"/>
              <a:gd name="connsiteX4-9" fmla="*/ 55821 w 982405"/>
              <a:gd name="connsiteY4-10" fmla="*/ 0 h 144680"/>
              <a:gd name="connsiteX0-11" fmla="*/ 55821 w 998354"/>
              <a:gd name="connsiteY0-12" fmla="*/ 0 h 147338"/>
              <a:gd name="connsiteX1-13" fmla="*/ 982405 w 998354"/>
              <a:gd name="connsiteY1-14" fmla="*/ 0 h 147338"/>
              <a:gd name="connsiteX2-15" fmla="*/ 998354 w 998354"/>
              <a:gd name="connsiteY2-16" fmla="*/ 147338 h 147338"/>
              <a:gd name="connsiteX3-17" fmla="*/ 0 w 998354"/>
              <a:gd name="connsiteY3-18" fmla="*/ 144680 h 147338"/>
              <a:gd name="connsiteX4-19" fmla="*/ 55821 w 998354"/>
              <a:gd name="connsiteY4-20" fmla="*/ 0 h 147338"/>
              <a:gd name="connsiteX0-21" fmla="*/ 84307 w 1026840"/>
              <a:gd name="connsiteY0-22" fmla="*/ 0 h 150534"/>
              <a:gd name="connsiteX1-23" fmla="*/ 1010891 w 1026840"/>
              <a:gd name="connsiteY1-24" fmla="*/ 0 h 150534"/>
              <a:gd name="connsiteX2-25" fmla="*/ 1026840 w 1026840"/>
              <a:gd name="connsiteY2-26" fmla="*/ 147338 h 150534"/>
              <a:gd name="connsiteX3-27" fmla="*/ 0 w 1026840"/>
              <a:gd name="connsiteY3-28" fmla="*/ 150534 h 150534"/>
              <a:gd name="connsiteX4-29" fmla="*/ 84307 w 1026840"/>
              <a:gd name="connsiteY4-30" fmla="*/ 0 h 150534"/>
              <a:gd name="connsiteX0-31" fmla="*/ 84307 w 1021143"/>
              <a:gd name="connsiteY0-32" fmla="*/ 0 h 153193"/>
              <a:gd name="connsiteX1-33" fmla="*/ 1010891 w 1021143"/>
              <a:gd name="connsiteY1-34" fmla="*/ 0 h 153193"/>
              <a:gd name="connsiteX2-35" fmla="*/ 1021143 w 1021143"/>
              <a:gd name="connsiteY2-36" fmla="*/ 153193 h 153193"/>
              <a:gd name="connsiteX3-37" fmla="*/ 0 w 1021143"/>
              <a:gd name="connsiteY3-38" fmla="*/ 150534 h 153193"/>
              <a:gd name="connsiteX4-39" fmla="*/ 84307 w 1021143"/>
              <a:gd name="connsiteY4-40" fmla="*/ 0 h 153193"/>
              <a:gd name="connsiteX0-41" fmla="*/ 92853 w 1021143"/>
              <a:gd name="connsiteY0-42" fmla="*/ 0 h 153193"/>
              <a:gd name="connsiteX1-43" fmla="*/ 1010891 w 1021143"/>
              <a:gd name="connsiteY1-44" fmla="*/ 0 h 153193"/>
              <a:gd name="connsiteX2-45" fmla="*/ 1021143 w 1021143"/>
              <a:gd name="connsiteY2-46" fmla="*/ 153193 h 153193"/>
              <a:gd name="connsiteX3-47" fmla="*/ 0 w 1021143"/>
              <a:gd name="connsiteY3-48" fmla="*/ 150534 h 153193"/>
              <a:gd name="connsiteX4-49" fmla="*/ 92853 w 1021143"/>
              <a:gd name="connsiteY4-50" fmla="*/ 0 h 153193"/>
              <a:gd name="connsiteX0-51" fmla="*/ 90004 w 1018294"/>
              <a:gd name="connsiteY0-52" fmla="*/ 0 h 153193"/>
              <a:gd name="connsiteX1-53" fmla="*/ 1008042 w 1018294"/>
              <a:gd name="connsiteY1-54" fmla="*/ 0 h 153193"/>
              <a:gd name="connsiteX2-55" fmla="*/ 1018294 w 1018294"/>
              <a:gd name="connsiteY2-56" fmla="*/ 153193 h 153193"/>
              <a:gd name="connsiteX3-57" fmla="*/ 0 w 1018294"/>
              <a:gd name="connsiteY3-58" fmla="*/ 142728 h 153193"/>
              <a:gd name="connsiteX4-59" fmla="*/ 90004 w 1018294"/>
              <a:gd name="connsiteY4-60" fmla="*/ 0 h 1531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294" h="153193">
                <a:moveTo>
                  <a:pt x="90004" y="0"/>
                </a:moveTo>
                <a:lnTo>
                  <a:pt x="1008042" y="0"/>
                </a:lnTo>
                <a:lnTo>
                  <a:pt x="1018294" y="153193"/>
                </a:lnTo>
                <a:lnTo>
                  <a:pt x="0" y="142728"/>
                </a:lnTo>
                <a:lnTo>
                  <a:pt x="90004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7" name="矩形 86"/>
          <p:cNvSpPr/>
          <p:nvPr/>
        </p:nvSpPr>
        <p:spPr>
          <a:xfrm>
            <a:off x="10066731" y="6492513"/>
            <a:ext cx="1070380" cy="392161"/>
          </a:xfrm>
          <a:prstGeom prst="rect">
            <a:avLst/>
          </a:prstGeom>
          <a:gradFill>
            <a:gsLst>
              <a:gs pos="0">
                <a:srgbClr val="0E1A40"/>
              </a:gs>
              <a:gs pos="100000">
                <a:srgbClr val="2F5EB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9985220" y="6492513"/>
            <a:ext cx="1151892" cy="39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en-US" altLang="zh-CN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02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514139" y="7029364"/>
            <a:ext cx="843501" cy="355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5" dirty="0"/>
              <a:t>延时符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67" grpId="0"/>
      <p:bldP spid="72" grpId="0" bldLvl="0" animBg="1"/>
      <p:bldP spid="76" grpId="0" bldLvl="0" animBg="1"/>
      <p:bldP spid="79" grpId="0"/>
      <p:bldP spid="8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/>
        </p:nvSpPr>
        <p:spPr>
          <a:xfrm>
            <a:off x="1089659" y="145873"/>
            <a:ext cx="10994390" cy="591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如何用知网鸟瞰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987" y="1250950"/>
            <a:ext cx="10617200" cy="4356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1123" y="1250951"/>
            <a:ext cx="6235065" cy="5311775"/>
          </a:xfrm>
          <a:prstGeom prst="rect">
            <a:avLst/>
          </a:prstGeom>
        </p:spPr>
      </p:pic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50</a:t>
            </a:fld>
            <a:endParaRPr lang="zh-CN" altLang="en-US"/>
          </a:p>
        </p:txBody>
      </p:sp>
      <p:sp>
        <p:nvSpPr>
          <p:cNvPr id="8" name="十字星 7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十字星 8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96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96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797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97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9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042" y="755651"/>
            <a:ext cx="3895090" cy="99631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3200">
                <a:solidFill>
                  <a:schemeClr val="accent4"/>
                </a:solidFill>
              </a:rPr>
              <a:t>❖Who	研究者</a:t>
            </a:r>
          </a:p>
        </p:txBody>
      </p:sp>
      <p:sp>
        <p:nvSpPr>
          <p:cNvPr id="7" name="标题 6"/>
          <p:cNvSpPr>
            <a:spLocks noGrp="1"/>
          </p:cNvSpPr>
          <p:nvPr/>
        </p:nvSpPr>
        <p:spPr>
          <a:xfrm>
            <a:off x="1192529" y="166579"/>
            <a:ext cx="11132820" cy="59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</a:t>
            </a:r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用知网鸟瞰</a:t>
            </a:r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6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6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307" y="1690370"/>
            <a:ext cx="6800850" cy="1631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8877" y="1560196"/>
            <a:ext cx="7872730" cy="3923665"/>
          </a:xfrm>
          <a:prstGeom prst="rect">
            <a:avLst/>
          </a:prstGeom>
        </p:spPr>
      </p:pic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51</a:t>
            </a:fld>
            <a:endParaRPr lang="zh-CN" altLang="en-US"/>
          </a:p>
        </p:txBody>
      </p:sp>
      <p:sp>
        <p:nvSpPr>
          <p:cNvPr id="8" name="十字星 7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十字星 8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4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4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30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8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0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35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277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7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82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24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5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27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3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/>
        </p:nvSpPr>
        <p:spPr>
          <a:xfrm>
            <a:off x="1089659" y="204469"/>
            <a:ext cx="11977370" cy="591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如何用知网鸟瞰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67042" y="755651"/>
            <a:ext cx="3895090" cy="99631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3200">
                <a:solidFill>
                  <a:schemeClr val="accent4"/>
                </a:solidFill>
              </a:rPr>
              <a:t>❖Who	研究方法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043" y="1527175"/>
            <a:ext cx="6196965" cy="2821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8188" y="1445895"/>
            <a:ext cx="5851525" cy="4260850"/>
          </a:xfrm>
          <a:prstGeom prst="rect">
            <a:avLst/>
          </a:prstGeom>
        </p:spPr>
      </p:pic>
      <p:pic>
        <p:nvPicPr>
          <p:cNvPr id="3" name="图片 9" descr="知网logo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10399712" y="240030"/>
            <a:ext cx="1554480" cy="515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52</a:t>
            </a:fld>
            <a:endParaRPr lang="zh-CN" altLang="en-US"/>
          </a:p>
        </p:txBody>
      </p:sp>
      <p:sp>
        <p:nvSpPr>
          <p:cNvPr id="10" name="十字星 9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十字星 10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4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4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0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7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82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/>
        </p:nvSpPr>
        <p:spPr>
          <a:xfrm>
            <a:off x="1192529" y="206899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如何用知网鸟瞰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高校图书馆学科服务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”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？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研究现状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/>
        </p:nvSpPr>
        <p:spPr>
          <a:xfrm>
            <a:off x="467043" y="755650"/>
            <a:ext cx="5826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accent4"/>
                </a:solidFill>
              </a:rPr>
              <a:t>❖Wh</a:t>
            </a:r>
            <a:r>
              <a:rPr lang="en-US" altLang="zh-CN" sz="3200">
                <a:solidFill>
                  <a:schemeClr val="accent4"/>
                </a:solidFill>
              </a:rPr>
              <a:t>ere</a:t>
            </a:r>
            <a:r>
              <a:rPr lang="zh-CN" altLang="en-US" sz="3200">
                <a:solidFill>
                  <a:schemeClr val="accent4"/>
                </a:solidFill>
              </a:rPr>
              <a:t>	研究成果发表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282" y="1746885"/>
            <a:ext cx="8331200" cy="49466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0802" y="1568450"/>
            <a:ext cx="5128260" cy="492633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53</a:t>
            </a:fld>
            <a:endParaRPr lang="zh-CN" altLang="en-US"/>
          </a:p>
        </p:txBody>
      </p:sp>
      <p:sp>
        <p:nvSpPr>
          <p:cNvPr id="10" name="十字星 9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十字星 11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4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4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16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0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97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82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51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75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66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99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051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9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7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96273" y="2018030"/>
            <a:ext cx="5475605" cy="1247140"/>
          </a:xfrm>
        </p:spPr>
        <p:txBody>
          <a:bodyPr/>
          <a:lstStyle/>
          <a:p>
            <a:endParaRPr lang="zh-CN" altLang="en-US" dirty="0">
              <a:solidFill>
                <a:schemeClr val="accent4"/>
              </a:solidFill>
            </a:endParaRPr>
          </a:p>
          <a:p>
            <a:r>
              <a:rPr lang="zh-CN" altLang="en-US" dirty="0" smtClean="0">
                <a:solidFill>
                  <a:schemeClr val="accent4"/>
                </a:solidFill>
              </a:rPr>
              <a:t>如何钻</a:t>
            </a:r>
            <a:r>
              <a:rPr lang="zh-CN" altLang="en-US" dirty="0">
                <a:solidFill>
                  <a:schemeClr val="accent4"/>
                </a:solidFill>
              </a:rPr>
              <a:t>取研究点？</a:t>
            </a:r>
          </a:p>
          <a:p>
            <a:endParaRPr lang="zh-CN" altLang="en-US" dirty="0">
              <a:solidFill>
                <a:schemeClr val="accent4"/>
              </a:solidFill>
            </a:endParaRPr>
          </a:p>
          <a:p>
            <a:endParaRPr lang="zh-CN" altLang="en-US" dirty="0">
              <a:solidFill>
                <a:schemeClr val="accent4"/>
              </a:solidFill>
            </a:endParaRPr>
          </a:p>
          <a:p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标题 6"/>
          <p:cNvSpPr>
            <a:spLocks noGrp="1"/>
          </p:cNvSpPr>
          <p:nvPr/>
        </p:nvSpPr>
        <p:spPr>
          <a:xfrm>
            <a:off x="1346994" y="289204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SzTx/>
              <a:buFontTx/>
            </a:pPr>
            <a:r>
              <a:rPr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如何钻取特定知识领域的研究点</a:t>
            </a:r>
            <a:r>
              <a:rPr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？</a:t>
            </a:r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sz="24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54</a:t>
            </a:fld>
            <a:endParaRPr lang="zh-CN" altLang="en-US"/>
          </a:p>
        </p:txBody>
      </p:sp>
      <p:sp>
        <p:nvSpPr>
          <p:cNvPr id="6" name="十字星 5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十字星 7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637" y="1634490"/>
            <a:ext cx="4732020" cy="4147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7332" y="1646555"/>
            <a:ext cx="6399530" cy="1643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27332" y="4058286"/>
            <a:ext cx="6454140" cy="1693545"/>
          </a:xfrm>
          <a:prstGeom prst="rect">
            <a:avLst/>
          </a:prstGeom>
        </p:spPr>
      </p:pic>
      <p:sp>
        <p:nvSpPr>
          <p:cNvPr id="9" name="标题 6"/>
          <p:cNvSpPr>
            <a:spLocks noGrp="1"/>
          </p:cNvSpPr>
          <p:nvPr/>
        </p:nvSpPr>
        <p:spPr>
          <a:xfrm>
            <a:off x="1192529" y="461715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SzTx/>
              <a:buFontTx/>
            </a:pPr>
            <a:r>
              <a:rPr sz="27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如何钻取特定知识领域的研究点</a:t>
            </a:r>
            <a:r>
              <a:rPr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？</a:t>
            </a:r>
            <a:r>
              <a:rPr 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lang="zh-CN" altLang="en-US" sz="27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交叉学科找研究点</a:t>
            </a:r>
            <a:endParaRPr sz="27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401638" y="911860"/>
            <a:ext cx="3215005" cy="977900"/>
          </a:xfrm>
        </p:spPr>
        <p:txBody>
          <a:bodyPr/>
          <a:lstStyle/>
          <a:p>
            <a:endParaRPr lang="zh-CN" altLang="en-US" sz="180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accent4"/>
                </a:solidFill>
                <a:effectLst/>
              </a:rPr>
              <a:t>第一次钻取</a:t>
            </a: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内容占位符 11"/>
          <p:cNvSpPr>
            <a:spLocks noGrp="1"/>
          </p:cNvSpPr>
          <p:nvPr/>
        </p:nvSpPr>
        <p:spPr>
          <a:xfrm>
            <a:off x="5242878" y="937260"/>
            <a:ext cx="3215005" cy="97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80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accent4"/>
                </a:solidFill>
              </a:rPr>
              <a:t>第二次钻取</a:t>
            </a: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内容占位符 11"/>
          <p:cNvSpPr>
            <a:spLocks noGrp="1"/>
          </p:cNvSpPr>
          <p:nvPr/>
        </p:nvSpPr>
        <p:spPr>
          <a:xfrm>
            <a:off x="5206048" y="3340100"/>
            <a:ext cx="3215005" cy="97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80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zh-CN" altLang="en-US">
                <a:solidFill>
                  <a:schemeClr val="accent4"/>
                </a:solidFill>
              </a:rPr>
              <a:t>第三次钻取</a:t>
            </a: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55</a:t>
            </a:fld>
            <a:endParaRPr lang="zh-CN" altLang="en-US"/>
          </a:p>
        </p:txBody>
      </p:sp>
      <p:sp>
        <p:nvSpPr>
          <p:cNvPr id="13" name="十字星 12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十字星 13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80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5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07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5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37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entr" presetSubtype="0" ac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2079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80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00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631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599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15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7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entr" presetSubtype="0" ac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58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60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9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3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7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152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015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164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4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6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40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1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07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9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9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58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58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0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5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6"/>
          <p:cNvSpPr>
            <a:spLocks noGrp="1"/>
          </p:cNvSpPr>
          <p:nvPr/>
        </p:nvSpPr>
        <p:spPr>
          <a:xfrm>
            <a:off x="1063680" y="402730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SzTx/>
              <a:buFontTx/>
            </a:pPr>
            <a:r>
              <a:rPr sz="25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如何钻取特定知识领域的研究点</a:t>
            </a:r>
            <a:r>
              <a:rPr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？</a:t>
            </a:r>
            <a:r>
              <a:rPr 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跟踪政策导向</a:t>
            </a:r>
            <a:endParaRPr sz="25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887" y="1866265"/>
            <a:ext cx="11767820" cy="26022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653" y="1866265"/>
            <a:ext cx="8486775" cy="19507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653" y="3816986"/>
            <a:ext cx="8486775" cy="2036445"/>
          </a:xfrm>
          <a:prstGeom prst="rect">
            <a:avLst/>
          </a:prstGeom>
        </p:spPr>
      </p:pic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9287828" y="2256790"/>
            <a:ext cx="3215005" cy="977900"/>
          </a:xfrm>
        </p:spPr>
        <p:txBody>
          <a:bodyPr/>
          <a:lstStyle/>
          <a:p>
            <a:endParaRPr lang="zh-CN" altLang="en-US" sz="180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accent4"/>
                </a:solidFill>
              </a:rPr>
              <a:t>国家社科基金</a:t>
            </a: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内容占位符 11"/>
          <p:cNvSpPr>
            <a:spLocks noGrp="1"/>
          </p:cNvSpPr>
          <p:nvPr/>
        </p:nvSpPr>
        <p:spPr>
          <a:xfrm>
            <a:off x="9287828" y="4345940"/>
            <a:ext cx="3215005" cy="97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80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zh-CN" altLang="en-US" sz="1800">
                <a:solidFill>
                  <a:schemeClr val="accent4"/>
                </a:solidFill>
              </a:rPr>
              <a:t>国家自科基金</a:t>
            </a:r>
          </a:p>
          <a:p>
            <a:endParaRPr lang="zh-CN" altLang="en-US" sz="1800">
              <a:solidFill>
                <a:schemeClr val="accent4"/>
              </a:solidFill>
            </a:endParaRPr>
          </a:p>
          <a:p>
            <a:endParaRPr lang="zh-CN" altLang="en-US" sz="18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56</a:t>
            </a:fld>
            <a:endParaRPr lang="zh-CN" altLang="en-US"/>
          </a:p>
        </p:txBody>
      </p:sp>
      <p:sp>
        <p:nvSpPr>
          <p:cNvPr id="11" name="十字星 10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十字星 12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28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44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88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3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1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2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50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115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1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4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0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93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1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143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0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11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5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9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2" grpId="3"/>
      <p:bldP spid="10" grpId="0"/>
      <p:bldP spid="10" grpId="1"/>
      <p:bldP spid="10" grpId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6"/>
          <p:cNvSpPr>
            <a:spLocks noGrp="1"/>
          </p:cNvSpPr>
          <p:nvPr/>
        </p:nvSpPr>
        <p:spPr>
          <a:xfrm>
            <a:off x="1059452" y="444005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SzTx/>
              <a:buFontTx/>
            </a:pPr>
            <a:r>
              <a:rPr sz="25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如何钻取特定知识领域的研究点</a:t>
            </a:r>
            <a:r>
              <a:rPr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？</a:t>
            </a:r>
            <a:r>
              <a:rPr 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热点中的忽视点</a:t>
            </a:r>
            <a:endParaRPr sz="25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809943" y="1080135"/>
            <a:ext cx="10520045" cy="554355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57</a:t>
            </a:fld>
            <a:endParaRPr lang="zh-CN" altLang="en-US"/>
          </a:p>
        </p:txBody>
      </p:sp>
      <p:sp>
        <p:nvSpPr>
          <p:cNvPr id="6" name="十字星 5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十字星 6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ppt_h/1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7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3587" y="273050"/>
            <a:ext cx="8356600" cy="3263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7338" y="969011"/>
            <a:ext cx="6524625" cy="49079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14637" y="2324100"/>
            <a:ext cx="6565900" cy="22098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5688" y="53976"/>
            <a:ext cx="9765665" cy="680402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293053" y="1797050"/>
            <a:ext cx="614045" cy="3538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</a:t>
            </a: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</a:p>
          <a:p>
            <a:pPr algn="ctr"/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</a:t>
            </a:r>
          </a:p>
          <a:p>
            <a:pPr algn="ctr"/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5442" y="1124744"/>
            <a:ext cx="11165476" cy="51845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21323" y="188640"/>
            <a:ext cx="5328592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FF0000"/>
                </a:solidFill>
              </a:rPr>
              <a:t>www.cnki.net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357" y="1002926"/>
            <a:ext cx="4398712" cy="4398712"/>
          </a:xfrm>
          <a:custGeom>
            <a:avLst/>
            <a:gdLst>
              <a:gd name="connsiteX0" fmla="*/ 3829195 w 4398712"/>
              <a:gd name="connsiteY0" fmla="*/ 0 h 4398712"/>
              <a:gd name="connsiteX1" fmla="*/ 3917221 w 4398712"/>
              <a:gd name="connsiteY1" fmla="*/ 36462 h 4398712"/>
              <a:gd name="connsiteX2" fmla="*/ 4362251 w 4398712"/>
              <a:gd name="connsiteY2" fmla="*/ 481492 h 4398712"/>
              <a:gd name="connsiteX3" fmla="*/ 4362251 w 4398712"/>
              <a:gd name="connsiteY3" fmla="*/ 657543 h 4398712"/>
              <a:gd name="connsiteX4" fmla="*/ 2820438 w 4398712"/>
              <a:gd name="connsiteY4" fmla="*/ 2199356 h 4398712"/>
              <a:gd name="connsiteX5" fmla="*/ 4362251 w 4398712"/>
              <a:gd name="connsiteY5" fmla="*/ 3741169 h 4398712"/>
              <a:gd name="connsiteX6" fmla="*/ 4362251 w 4398712"/>
              <a:gd name="connsiteY6" fmla="*/ 3917221 h 4398712"/>
              <a:gd name="connsiteX7" fmla="*/ 3917221 w 4398712"/>
              <a:gd name="connsiteY7" fmla="*/ 4362251 h 4398712"/>
              <a:gd name="connsiteX8" fmla="*/ 3741169 w 4398712"/>
              <a:gd name="connsiteY8" fmla="*/ 4362251 h 4398712"/>
              <a:gd name="connsiteX9" fmla="*/ 2199356 w 4398712"/>
              <a:gd name="connsiteY9" fmla="*/ 2820438 h 4398712"/>
              <a:gd name="connsiteX10" fmla="*/ 657543 w 4398712"/>
              <a:gd name="connsiteY10" fmla="*/ 4362251 h 4398712"/>
              <a:gd name="connsiteX11" fmla="*/ 481492 w 4398712"/>
              <a:gd name="connsiteY11" fmla="*/ 4362251 h 4398712"/>
              <a:gd name="connsiteX12" fmla="*/ 36462 w 4398712"/>
              <a:gd name="connsiteY12" fmla="*/ 3917221 h 4398712"/>
              <a:gd name="connsiteX13" fmla="*/ 36462 w 4398712"/>
              <a:gd name="connsiteY13" fmla="*/ 3741169 h 4398712"/>
              <a:gd name="connsiteX14" fmla="*/ 1578275 w 4398712"/>
              <a:gd name="connsiteY14" fmla="*/ 2199356 h 4398712"/>
              <a:gd name="connsiteX15" fmla="*/ 36462 w 4398712"/>
              <a:gd name="connsiteY15" fmla="*/ 657543 h 4398712"/>
              <a:gd name="connsiteX16" fmla="*/ 36462 w 4398712"/>
              <a:gd name="connsiteY16" fmla="*/ 481492 h 4398712"/>
              <a:gd name="connsiteX17" fmla="*/ 481492 w 4398712"/>
              <a:gd name="connsiteY17" fmla="*/ 36462 h 4398712"/>
              <a:gd name="connsiteX18" fmla="*/ 569518 w 4398712"/>
              <a:gd name="connsiteY18" fmla="*/ 1 h 4398712"/>
              <a:gd name="connsiteX19" fmla="*/ 657543 w 4398712"/>
              <a:gd name="connsiteY19" fmla="*/ 36462 h 4398712"/>
              <a:gd name="connsiteX20" fmla="*/ 2199356 w 4398712"/>
              <a:gd name="connsiteY20" fmla="*/ 1578275 h 4398712"/>
              <a:gd name="connsiteX21" fmla="*/ 3741169 w 4398712"/>
              <a:gd name="connsiteY21" fmla="*/ 36462 h 4398712"/>
              <a:gd name="connsiteX22" fmla="*/ 3829195 w 4398712"/>
              <a:gd name="connsiteY22" fmla="*/ 0 h 43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98712" h="4398712">
                <a:moveTo>
                  <a:pt x="3829195" y="0"/>
                </a:moveTo>
                <a:cubicBezTo>
                  <a:pt x="3861054" y="0"/>
                  <a:pt x="3892913" y="12154"/>
                  <a:pt x="3917221" y="36462"/>
                </a:cubicBezTo>
                <a:lnTo>
                  <a:pt x="4362251" y="481492"/>
                </a:lnTo>
                <a:cubicBezTo>
                  <a:pt x="4410866" y="530107"/>
                  <a:pt x="4410866" y="608928"/>
                  <a:pt x="4362251" y="657543"/>
                </a:cubicBezTo>
                <a:lnTo>
                  <a:pt x="2820438" y="2199356"/>
                </a:lnTo>
                <a:lnTo>
                  <a:pt x="4362251" y="3741169"/>
                </a:lnTo>
                <a:cubicBezTo>
                  <a:pt x="4410866" y="3789784"/>
                  <a:pt x="4410866" y="3868606"/>
                  <a:pt x="4362251" y="3917221"/>
                </a:cubicBezTo>
                <a:lnTo>
                  <a:pt x="3917221" y="4362251"/>
                </a:lnTo>
                <a:cubicBezTo>
                  <a:pt x="3868606" y="4410866"/>
                  <a:pt x="3789784" y="4410866"/>
                  <a:pt x="3741169" y="4362251"/>
                </a:cubicBezTo>
                <a:lnTo>
                  <a:pt x="2199356" y="2820438"/>
                </a:lnTo>
                <a:lnTo>
                  <a:pt x="657543" y="4362251"/>
                </a:lnTo>
                <a:cubicBezTo>
                  <a:pt x="608928" y="4410866"/>
                  <a:pt x="530107" y="4410866"/>
                  <a:pt x="481492" y="4362251"/>
                </a:cubicBezTo>
                <a:lnTo>
                  <a:pt x="36462" y="3917221"/>
                </a:lnTo>
                <a:cubicBezTo>
                  <a:pt x="-12154" y="3868606"/>
                  <a:pt x="-12154" y="3789784"/>
                  <a:pt x="36462" y="3741169"/>
                </a:cubicBezTo>
                <a:lnTo>
                  <a:pt x="1578275" y="2199356"/>
                </a:lnTo>
                <a:lnTo>
                  <a:pt x="36462" y="657543"/>
                </a:lnTo>
                <a:cubicBezTo>
                  <a:pt x="-12154" y="608928"/>
                  <a:pt x="-12154" y="530107"/>
                  <a:pt x="36462" y="481492"/>
                </a:cubicBezTo>
                <a:lnTo>
                  <a:pt x="481492" y="36462"/>
                </a:lnTo>
                <a:cubicBezTo>
                  <a:pt x="505799" y="12154"/>
                  <a:pt x="537659" y="0"/>
                  <a:pt x="569518" y="1"/>
                </a:cubicBezTo>
                <a:cubicBezTo>
                  <a:pt x="601376" y="0"/>
                  <a:pt x="633236" y="12154"/>
                  <a:pt x="657543" y="36462"/>
                </a:cubicBezTo>
                <a:lnTo>
                  <a:pt x="2199356" y="1578275"/>
                </a:lnTo>
                <a:lnTo>
                  <a:pt x="3741169" y="36462"/>
                </a:lnTo>
                <a:cubicBezTo>
                  <a:pt x="3765477" y="12154"/>
                  <a:pt x="3797336" y="0"/>
                  <a:pt x="3829195" y="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546" y="950851"/>
            <a:ext cx="4938621" cy="4938621"/>
          </a:xfrm>
          <a:custGeom>
            <a:avLst/>
            <a:gdLst>
              <a:gd name="connsiteX0" fmla="*/ 2469311 w 4938622"/>
              <a:gd name="connsiteY0" fmla="*/ 0 h 4938621"/>
              <a:gd name="connsiteX1" fmla="*/ 2577066 w 4938622"/>
              <a:gd name="connsiteY1" fmla="*/ 44633 h 4938621"/>
              <a:gd name="connsiteX2" fmla="*/ 4893988 w 4938622"/>
              <a:gd name="connsiteY2" fmla="*/ 2361555 h 4938621"/>
              <a:gd name="connsiteX3" fmla="*/ 4893988 w 4938622"/>
              <a:gd name="connsiteY3" fmla="*/ 2577065 h 4938621"/>
              <a:gd name="connsiteX4" fmla="*/ 2577066 w 4938622"/>
              <a:gd name="connsiteY4" fmla="*/ 4893987 h 4938621"/>
              <a:gd name="connsiteX5" fmla="*/ 2361556 w 4938622"/>
              <a:gd name="connsiteY5" fmla="*/ 4893987 h 4938621"/>
              <a:gd name="connsiteX6" fmla="*/ 44634 w 4938622"/>
              <a:gd name="connsiteY6" fmla="*/ 2577065 h 4938621"/>
              <a:gd name="connsiteX7" fmla="*/ 44634 w 4938622"/>
              <a:gd name="connsiteY7" fmla="*/ 2361555 h 4938621"/>
              <a:gd name="connsiteX8" fmla="*/ 2361556 w 4938622"/>
              <a:gd name="connsiteY8" fmla="*/ 44633 h 4938621"/>
              <a:gd name="connsiteX9" fmla="*/ 2469311 w 4938622"/>
              <a:gd name="connsiteY9" fmla="*/ 0 h 493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38622" h="4938621">
                <a:moveTo>
                  <a:pt x="2469311" y="0"/>
                </a:moveTo>
                <a:cubicBezTo>
                  <a:pt x="2508311" y="0"/>
                  <a:pt x="2547311" y="14877"/>
                  <a:pt x="2577066" y="44633"/>
                </a:cubicBezTo>
                <a:lnTo>
                  <a:pt x="4893988" y="2361555"/>
                </a:lnTo>
                <a:cubicBezTo>
                  <a:pt x="4953500" y="2421066"/>
                  <a:pt x="4953500" y="2517554"/>
                  <a:pt x="4893988" y="2577065"/>
                </a:cubicBezTo>
                <a:lnTo>
                  <a:pt x="2577066" y="4893987"/>
                </a:lnTo>
                <a:cubicBezTo>
                  <a:pt x="2517555" y="4953499"/>
                  <a:pt x="2421067" y="4953499"/>
                  <a:pt x="2361556" y="4893987"/>
                </a:cubicBezTo>
                <a:lnTo>
                  <a:pt x="44634" y="2577065"/>
                </a:lnTo>
                <a:cubicBezTo>
                  <a:pt x="-14877" y="2517554"/>
                  <a:pt x="-14877" y="2421066"/>
                  <a:pt x="44634" y="2361555"/>
                </a:cubicBezTo>
                <a:lnTo>
                  <a:pt x="2361556" y="44633"/>
                </a:lnTo>
                <a:cubicBezTo>
                  <a:pt x="2391312" y="14877"/>
                  <a:pt x="2430311" y="0"/>
                  <a:pt x="2469311" y="0"/>
                </a:cubicBezTo>
                <a:close/>
              </a:path>
            </a:pathLst>
          </a:custGeom>
          <a:effectLst>
            <a:outerShdw blurRad="508000" dist="254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圆角 19"/>
          <p:cNvSpPr/>
          <p:nvPr/>
        </p:nvSpPr>
        <p:spPr>
          <a:xfrm rot="18900000">
            <a:off x="1932040" y="2054754"/>
            <a:ext cx="2787635" cy="2787635"/>
          </a:xfrm>
          <a:prstGeom prst="roundRect">
            <a:avLst>
              <a:gd name="adj" fmla="val 4255"/>
            </a:avLst>
          </a:prstGeom>
          <a:solidFill>
            <a:srgbClr val="0070C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082161" y="2767801"/>
            <a:ext cx="2661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rgbClr val="052C2C"/>
                </a:solidFill>
                <a:latin typeface="Freestyle Script" panose="030804020302050B0404" pitchFamily="66" charset="0"/>
              </a:rPr>
              <a:t>精读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48592" y="1271800"/>
            <a:ext cx="4473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精读经典文献：</a:t>
            </a:r>
            <a:r>
              <a:rPr lang="zh-CN" altLang="en-US" sz="2800" dirty="0">
                <a:solidFill>
                  <a:srgbClr val="7F7F7F"/>
                </a:solidFill>
              </a:rPr>
              <a:t>理清主要概念，正确理解核心理论。</a:t>
            </a:r>
            <a:endParaRPr lang="zh-CN" altLang="en-US" sz="2800" dirty="0">
              <a:solidFill>
                <a:srgbClr val="7F7F7F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325811" y="2063030"/>
            <a:ext cx="0" cy="368300"/>
          </a:xfrm>
          <a:prstGeom prst="line">
            <a:avLst/>
          </a:prstGeom>
          <a:ln>
            <a:solidFill>
              <a:srgbClr val="052C2C">
                <a:alpha val="85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3160713" y="4736380"/>
            <a:ext cx="339725" cy="0"/>
          </a:xfrm>
          <a:prstGeom prst="line">
            <a:avLst/>
          </a:prstGeom>
          <a:ln w="12700">
            <a:solidFill>
              <a:srgbClr val="052C2C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稻壳儿春秋广告/盗版必究        原创来源：http://chn.docer.com/works?userid=199329941#!/work_time"/>
          <p:cNvSpPr txBox="1"/>
          <p:nvPr/>
        </p:nvSpPr>
        <p:spPr>
          <a:xfrm>
            <a:off x="1126502" y="185919"/>
            <a:ext cx="82414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如何用知网选择精读文章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748592" y="2394532"/>
            <a:ext cx="4473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精读最新文献：</a:t>
            </a:r>
            <a:r>
              <a:rPr lang="zh-CN" altLang="en-US" sz="2800" dirty="0">
                <a:solidFill>
                  <a:srgbClr val="7F7F7F"/>
                </a:solidFill>
              </a:rPr>
              <a:t>掌握最新动态，了解圈内的新鲜话题。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6785659" y="3572097"/>
            <a:ext cx="4173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精读大咖文献：</a:t>
            </a:r>
            <a:r>
              <a:rPr lang="zh-CN" altLang="en-US" sz="2800" dirty="0">
                <a:solidFill>
                  <a:srgbClr val="7F7F7F"/>
                </a:solidFill>
              </a:rPr>
              <a:t>找到巨人的肩膀，与高手过招</a:t>
            </a:r>
            <a:r>
              <a: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。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785659" y="4749662"/>
            <a:ext cx="4173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精读名刊名会文献：</a:t>
            </a:r>
            <a:r>
              <a:rPr lang="zh-CN" altLang="en-US" sz="2800" dirty="0">
                <a:solidFill>
                  <a:srgbClr val="7F7F7F"/>
                </a:solidFill>
              </a:rPr>
              <a:t>知道前沿阵地在哪儿。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687427" y="239781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9B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>
              <a:solidFill>
                <a:srgbClr val="0B948B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4739" y="61292"/>
            <a:ext cx="1058156" cy="1059784"/>
          </a:xfrm>
          <a:prstGeom prst="rect">
            <a:avLst/>
          </a:prstGeom>
        </p:spPr>
      </p:pic>
      <p:pic>
        <p:nvPicPr>
          <p:cNvPr id="17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十字星 20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十字星 26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579382" y="2088221"/>
            <a:ext cx="41737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引证网络分析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pPr algn="ctr"/>
            <a:r>
              <a:rPr lang="zh-CN" altLang="en-US" sz="4400" dirty="0">
                <a:solidFill>
                  <a:srgbClr val="0B948B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找中枢文献</a:t>
            </a:r>
            <a:endParaRPr lang="en-US" altLang="zh-CN" sz="4400" dirty="0">
              <a:solidFill>
                <a:srgbClr val="0B948B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 rot="18900000">
            <a:off x="6805011" y="5159693"/>
            <a:ext cx="47338" cy="4733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 rot="18900000">
            <a:off x="6902057" y="5159693"/>
            <a:ext cx="47338" cy="473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8900000">
            <a:off x="6999103" y="5159693"/>
            <a:ext cx="47338" cy="473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8900000">
            <a:off x="7096148" y="5159693"/>
            <a:ext cx="47338" cy="473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579382" y="4038940"/>
            <a:ext cx="4173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被引排序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pPr algn="ctr"/>
            <a:r>
              <a:rPr lang="zh-CN" altLang="en-US" sz="4400" dirty="0">
                <a:solidFill>
                  <a:srgbClr val="0B948B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找高被引文献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pic>
        <p:nvPicPr>
          <p:cNvPr id="14" name="图片 9" descr="知网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十字星 19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十字星 20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114786" y="313284"/>
            <a:ext cx="5772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如何用知网选择精读文章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选经典文章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08459"/>
            <a:ext cx="7843946" cy="37254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59" y="1394925"/>
            <a:ext cx="7917788" cy="3738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894551" y="2334093"/>
            <a:ext cx="4173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默认主题相关条件下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pPr algn="ctr"/>
            <a:r>
              <a:rPr lang="zh-CN" altLang="en-US" sz="4400" dirty="0">
                <a:solidFill>
                  <a:srgbClr val="0B948B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最新文献排在前列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 rot="18900000">
            <a:off x="6805011" y="5159693"/>
            <a:ext cx="47338" cy="4733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 rot="18900000">
            <a:off x="6902057" y="5159693"/>
            <a:ext cx="47338" cy="473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8900000">
            <a:off x="6999103" y="5159693"/>
            <a:ext cx="47338" cy="473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8900000">
            <a:off x="7096148" y="5159693"/>
            <a:ext cx="47338" cy="473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9" descr="知网log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十字星 11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十字星 19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114786" y="313284"/>
            <a:ext cx="5772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如何用知网选择精读文章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选最新文章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788" y="1916832"/>
            <a:ext cx="7681763" cy="3614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/>
        </p:nvSpPr>
        <p:spPr>
          <a:xfrm>
            <a:off x="8707438" y="2444116"/>
            <a:ext cx="3469005" cy="2268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chemeClr val="accent4"/>
              </a:solidFill>
            </a:endParaRPr>
          </a:p>
          <a:p>
            <a:pPr marL="0" indent="0" algn="ctr">
              <a:buNone/>
            </a:pPr>
            <a:r>
              <a:rPr lang="zh-CN" altLang="en-US" sz="2800">
                <a:solidFill>
                  <a:schemeClr val="accent4"/>
                </a:solidFill>
              </a:rPr>
              <a:t>作者导航</a:t>
            </a:r>
          </a:p>
          <a:p>
            <a:pPr marL="0" indent="0" algn="ctr">
              <a:buNone/>
            </a:pPr>
            <a:r>
              <a:rPr lang="zh-CN" altLang="en-US" sz="2800">
                <a:solidFill>
                  <a:schemeClr val="accent4"/>
                </a:solidFill>
              </a:rPr>
              <a:t>机构导航</a:t>
            </a:r>
          </a:p>
          <a:p>
            <a:pPr marL="0" indent="0" algn="ctr">
              <a:buNone/>
            </a:pPr>
            <a:r>
              <a:rPr lang="zh-CN" altLang="en-US" sz="2800">
                <a:solidFill>
                  <a:schemeClr val="accent4"/>
                </a:solidFill>
              </a:rPr>
              <a:t>学者圈</a:t>
            </a:r>
          </a:p>
          <a:p>
            <a:pPr marL="0" indent="0" algn="ctr">
              <a:buNone/>
            </a:pPr>
            <a:r>
              <a:rPr lang="zh-CN" altLang="en-US" sz="2800">
                <a:solidFill>
                  <a:schemeClr val="accent4"/>
                </a:solidFill>
              </a:rPr>
              <a:t>引文库</a:t>
            </a:r>
          </a:p>
          <a:p>
            <a:pPr marL="0" indent="0" algn="ctr">
              <a:buNone/>
            </a:pPr>
            <a:r>
              <a:rPr lang="zh-CN" altLang="en-US" sz="280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找到行业顶尖学者</a:t>
            </a:r>
            <a:endParaRPr lang="zh-CN" altLang="en-US" sz="2800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标题 6"/>
          <p:cNvSpPr>
            <a:spLocks noGrp="1"/>
          </p:cNvSpPr>
          <p:nvPr/>
        </p:nvSpPr>
        <p:spPr>
          <a:xfrm>
            <a:off x="1089659" y="474185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SzTx/>
              <a:buFontTx/>
            </a:pPr>
            <a:r>
              <a:rPr sz="25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如何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用知网选择精读文章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选大咖文章</a:t>
            </a:r>
            <a:endParaRPr sz="25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0631" y="1819911"/>
            <a:ext cx="8375650" cy="3714750"/>
          </a:xfrm>
          <a:prstGeom prst="rect">
            <a:avLst/>
          </a:prstGeom>
        </p:spPr>
      </p:pic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63</a:t>
            </a:fld>
            <a:endParaRPr lang="zh-CN" altLang="en-US"/>
          </a:p>
        </p:txBody>
      </p:sp>
      <p:sp>
        <p:nvSpPr>
          <p:cNvPr id="8" name="十字星 7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十字星 9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4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28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1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856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70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84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856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1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7757682" y="2891082"/>
            <a:ext cx="45134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结合期刊导航方法</a:t>
            </a:r>
            <a:endParaRPr lang="en-US" altLang="zh-CN" sz="2000" b="1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pPr algn="ctr"/>
            <a:r>
              <a:rPr lang="zh-CN" altLang="en-US" sz="4400" dirty="0">
                <a:solidFill>
                  <a:srgbClr val="0B948B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锁定高质量刊物</a:t>
            </a:r>
            <a:endParaRPr lang="en-US" altLang="zh-CN" sz="4400" dirty="0">
              <a:solidFill>
                <a:srgbClr val="0B948B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pPr algn="ctr"/>
            <a:r>
              <a:rPr lang="zh-CN" altLang="en-US" sz="4400" dirty="0">
                <a:solidFill>
                  <a:srgbClr val="0B948B"/>
                </a:solidFill>
                <a:latin typeface="思源黑体 Bold" panose="020B0800000000000000" pitchFamily="34" charset="-122"/>
                <a:ea typeface="思源黑体 Bold" panose="020B0800000000000000" pitchFamily="34" charset="-122"/>
              </a:rPr>
              <a:t>优先学习</a:t>
            </a:r>
            <a:endParaRPr lang="en-US" altLang="zh-CN" sz="4400" dirty="0">
              <a:solidFill>
                <a:srgbClr val="0B948B"/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  <a:p>
            <a:pPr algn="ctr"/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思源黑体 Bold" panose="020B0800000000000000" pitchFamily="34" charset="-122"/>
              <a:ea typeface="思源黑体 Bold" panose="020B0800000000000000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 rot="18900000">
            <a:off x="6805011" y="5159693"/>
            <a:ext cx="47338" cy="4733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 rot="18900000">
            <a:off x="6902057" y="5159693"/>
            <a:ext cx="47338" cy="473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 rot="18900000">
            <a:off x="6999103" y="5159693"/>
            <a:ext cx="47338" cy="473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 rot="18900000">
            <a:off x="7096148" y="5159693"/>
            <a:ext cx="47338" cy="4733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50" y="1752603"/>
            <a:ext cx="7946367" cy="3673998"/>
          </a:xfrm>
          <a:prstGeom prst="rect">
            <a:avLst/>
          </a:prstGeom>
        </p:spPr>
      </p:pic>
      <p:pic>
        <p:nvPicPr>
          <p:cNvPr id="11" name="图片 9" descr="知网logo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40533" y="158606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十字星 11"/>
          <p:cNvSpPr/>
          <p:nvPr/>
        </p:nvSpPr>
        <p:spPr>
          <a:xfrm>
            <a:off x="6959" y="291777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十字星 19"/>
          <p:cNvSpPr/>
          <p:nvPr/>
        </p:nvSpPr>
        <p:spPr>
          <a:xfrm>
            <a:off x="387959" y="118740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836904" y="696590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836904" y="782315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59161" y="231859"/>
            <a:ext cx="5772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如何用知网选择精读文章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选名刊文章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6"/>
          <p:cNvSpPr>
            <a:spLocks noGrp="1"/>
          </p:cNvSpPr>
          <p:nvPr/>
        </p:nvSpPr>
        <p:spPr>
          <a:xfrm>
            <a:off x="1192529" y="444657"/>
            <a:ext cx="12225655" cy="66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SzTx/>
              <a:buFontTx/>
            </a:pPr>
            <a:r>
              <a:rPr sz="25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如何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用知网选择精读文章</a:t>
            </a:r>
            <a:r>
              <a:rPr lang="en-US" altLang="zh-CN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——</a:t>
            </a:r>
            <a:r>
              <a:rPr lang="zh-CN" altLang="en-US" sz="25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知网节选文</a:t>
            </a:r>
            <a:endParaRPr sz="2500" b="1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782" y="958850"/>
            <a:ext cx="11865610" cy="5822950"/>
          </a:xfrm>
          <a:prstGeom prst="rect">
            <a:avLst/>
          </a:prstGeom>
        </p:spPr>
      </p:pic>
      <p:pic>
        <p:nvPicPr>
          <p:cNvPr id="37898" name="图片 9" descr="知网logo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96158" y="240031"/>
            <a:ext cx="2023745" cy="671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65</a:t>
            </a:fld>
            <a:endParaRPr lang="zh-CN" altLang="en-US"/>
          </a:p>
        </p:txBody>
      </p:sp>
      <p:sp>
        <p:nvSpPr>
          <p:cNvPr id="6" name="十字星 5"/>
          <p:cNvSpPr/>
          <p:nvPr/>
        </p:nvSpPr>
        <p:spPr>
          <a:xfrm>
            <a:off x="362584" y="373202"/>
            <a:ext cx="554038" cy="554038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十字星 6"/>
          <p:cNvSpPr/>
          <p:nvPr/>
        </p:nvSpPr>
        <p:spPr>
          <a:xfrm>
            <a:off x="743584" y="200165"/>
            <a:ext cx="346075" cy="346075"/>
          </a:xfrm>
          <a:prstGeom prst="star4">
            <a:avLst/>
          </a:prstGeom>
          <a:solidFill>
            <a:srgbClr val="405E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2529" y="778015"/>
            <a:ext cx="3110230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92529" y="863740"/>
            <a:ext cx="2389505" cy="0"/>
          </a:xfrm>
          <a:prstGeom prst="line">
            <a:avLst/>
          </a:prstGeom>
          <a:ln>
            <a:solidFill>
              <a:srgbClr val="405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66528" y="126367"/>
            <a:ext cx="1884180" cy="941847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10504" y="126573"/>
            <a:ext cx="1831411" cy="1832569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7042" y="752478"/>
            <a:ext cx="2708668" cy="2708668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60782" y="1102126"/>
            <a:ext cx="827703" cy="827703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257826" y="2630590"/>
            <a:ext cx="1219200" cy="1219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 rot="2685974">
            <a:off x="8722562" y="3231980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4718" y="1788738"/>
            <a:ext cx="642029" cy="542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8599" y="1340051"/>
            <a:ext cx="340936" cy="3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9563" y="738468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7216" y="3630956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2217" y="2462356"/>
            <a:ext cx="1057708" cy="10725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8683" y="3184033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2710" y="3320747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3066" y="3597144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1589" y="3637361"/>
            <a:ext cx="4073316" cy="40912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9195" y="7739065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8915" y="2996952"/>
            <a:ext cx="630813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0" b="1" dirty="0">
                <a:solidFill>
                  <a:srgbClr val="1557A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11000" b="1" dirty="0">
              <a:solidFill>
                <a:srgbClr val="1557A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333923" y="4833540"/>
            <a:ext cx="777988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333924" y="4814186"/>
            <a:ext cx="5502103" cy="4800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>
              <a:solidFill>
                <a:srgbClr val="1557A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7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117588" y="378332"/>
            <a:ext cx="3960000" cy="424180"/>
          </a:xfrm>
        </p:spPr>
        <p:txBody>
          <a:bodyPr>
            <a:normAutofit fontScale="90000"/>
          </a:bodyPr>
          <a:lstStyle/>
          <a:p>
            <a:r>
              <a:rPr lang="zh-CN" altLang="en-US" sz="3555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主要功能点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639048" y="802368"/>
            <a:ext cx="3960000" cy="28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POINT</a:t>
            </a:r>
          </a:p>
        </p:txBody>
      </p:sp>
      <p:sp>
        <p:nvSpPr>
          <p:cNvPr id="4" name="椭圆 3"/>
          <p:cNvSpPr/>
          <p:nvPr/>
        </p:nvSpPr>
        <p:spPr>
          <a:xfrm>
            <a:off x="5766386" y="1999245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766386" y="5184904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 rot="5400000">
            <a:off x="5425024" y="3233102"/>
            <a:ext cx="1346400" cy="13476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418689" y="2721913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18689" y="4432740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0" name="直接连接符 9"/>
          <p:cNvCxnSpPr>
            <a:endCxn id="4" idx="4"/>
          </p:cNvCxnSpPr>
          <p:nvPr/>
        </p:nvCxnSpPr>
        <p:spPr>
          <a:xfrm flipV="1">
            <a:off x="6098224" y="2662286"/>
            <a:ext cx="0" cy="47932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>
            <a:endCxn id="7" idx="5"/>
          </p:cNvCxnSpPr>
          <p:nvPr/>
        </p:nvCxnSpPr>
        <p:spPr>
          <a:xfrm flipH="1" flipV="1">
            <a:off x="4985172" y="3287761"/>
            <a:ext cx="439203" cy="352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endCxn id="9" idx="7"/>
          </p:cNvCxnSpPr>
          <p:nvPr/>
        </p:nvCxnSpPr>
        <p:spPr>
          <a:xfrm flipH="1">
            <a:off x="4985172" y="4206430"/>
            <a:ext cx="439203" cy="323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7103911" y="2721913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103911" y="4432740"/>
            <a:ext cx="663676" cy="66367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5" name="直接连接符 14"/>
          <p:cNvCxnSpPr>
            <a:endCxn id="13" idx="3"/>
          </p:cNvCxnSpPr>
          <p:nvPr/>
        </p:nvCxnSpPr>
        <p:spPr>
          <a:xfrm flipV="1">
            <a:off x="6772073" y="3287761"/>
            <a:ext cx="429031" cy="3529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14" idx="1"/>
          </p:cNvCxnSpPr>
          <p:nvPr/>
        </p:nvCxnSpPr>
        <p:spPr>
          <a:xfrm>
            <a:off x="6772073" y="4206430"/>
            <a:ext cx="429031" cy="323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endCxn id="5" idx="0"/>
          </p:cNvCxnSpPr>
          <p:nvPr/>
        </p:nvCxnSpPr>
        <p:spPr>
          <a:xfrm>
            <a:off x="6098224" y="4705577"/>
            <a:ext cx="0" cy="47932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任意多边形 17"/>
          <p:cNvSpPr>
            <a:spLocks noChangeAspect="1"/>
          </p:cNvSpPr>
          <p:nvPr/>
        </p:nvSpPr>
        <p:spPr>
          <a:xfrm>
            <a:off x="5861666" y="3621573"/>
            <a:ext cx="473116" cy="504000"/>
          </a:xfrm>
          <a:custGeom>
            <a:avLst/>
            <a:gdLst>
              <a:gd name="connsiteX0" fmla="*/ 135791 w 272724"/>
              <a:gd name="connsiteY0" fmla="*/ 153023 h 290527"/>
              <a:gd name="connsiteX1" fmla="*/ 204213 w 272724"/>
              <a:gd name="connsiteY1" fmla="*/ 171101 h 290527"/>
              <a:gd name="connsiteX2" fmla="*/ 272724 w 272724"/>
              <a:gd name="connsiteY2" fmla="*/ 289384 h 290527"/>
              <a:gd name="connsiteX3" fmla="*/ 136361 w 272724"/>
              <a:gd name="connsiteY3" fmla="*/ 289384 h 290527"/>
              <a:gd name="connsiteX4" fmla="*/ 4 w 272724"/>
              <a:gd name="connsiteY4" fmla="*/ 290527 h 290527"/>
              <a:gd name="connsiteX5" fmla="*/ 67522 w 272724"/>
              <a:gd name="connsiteY5" fmla="*/ 171674 h 290527"/>
              <a:gd name="connsiteX6" fmla="*/ 135791 w 272724"/>
              <a:gd name="connsiteY6" fmla="*/ 153023 h 290527"/>
              <a:gd name="connsiteX7" fmla="*/ 136361 w 272724"/>
              <a:gd name="connsiteY7" fmla="*/ 0 h 290527"/>
              <a:gd name="connsiteX8" fmla="*/ 210263 w 272724"/>
              <a:gd name="connsiteY8" fmla="*/ 73902 h 290527"/>
              <a:gd name="connsiteX9" fmla="*/ 136361 w 272724"/>
              <a:gd name="connsiteY9" fmla="*/ 147804 h 290527"/>
              <a:gd name="connsiteX10" fmla="*/ 62459 w 272724"/>
              <a:gd name="connsiteY10" fmla="*/ 73902 h 290527"/>
              <a:gd name="connsiteX11" fmla="*/ 136361 w 272724"/>
              <a:gd name="connsiteY11" fmla="*/ 0 h 29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2724" h="290527">
                <a:moveTo>
                  <a:pt x="135791" y="153023"/>
                </a:moveTo>
                <a:cubicBezTo>
                  <a:pt x="159395" y="152925"/>
                  <a:pt x="183025" y="158947"/>
                  <a:pt x="204213" y="171101"/>
                </a:cubicBezTo>
                <a:cubicBezTo>
                  <a:pt x="246589" y="195410"/>
                  <a:pt x="272724" y="240530"/>
                  <a:pt x="272724" y="289384"/>
                </a:cubicBezTo>
                <a:lnTo>
                  <a:pt x="136361" y="289384"/>
                </a:lnTo>
                <a:lnTo>
                  <a:pt x="4" y="290527"/>
                </a:lnTo>
                <a:cubicBezTo>
                  <a:pt x="-405" y="241675"/>
                  <a:pt x="25350" y="196337"/>
                  <a:pt x="67522" y="171674"/>
                </a:cubicBezTo>
                <a:cubicBezTo>
                  <a:pt x="88608" y="159343"/>
                  <a:pt x="112186" y="153122"/>
                  <a:pt x="135791" y="153023"/>
                </a:cubicBezTo>
                <a:close/>
                <a:moveTo>
                  <a:pt x="136361" y="0"/>
                </a:moveTo>
                <a:cubicBezTo>
                  <a:pt x="177176" y="0"/>
                  <a:pt x="210263" y="33087"/>
                  <a:pt x="210263" y="73902"/>
                </a:cubicBezTo>
                <a:cubicBezTo>
                  <a:pt x="210263" y="114717"/>
                  <a:pt x="177176" y="147804"/>
                  <a:pt x="136361" y="147804"/>
                </a:cubicBezTo>
                <a:cubicBezTo>
                  <a:pt x="95546" y="147804"/>
                  <a:pt x="62459" y="114717"/>
                  <a:pt x="62459" y="73902"/>
                </a:cubicBezTo>
                <a:cubicBezTo>
                  <a:pt x="62459" y="33087"/>
                  <a:pt x="95546" y="0"/>
                  <a:pt x="13636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Ins="0" rtlCol="0" anchor="ctr" anchorCtr="0">
            <a:noAutofit/>
          </a:bodyPr>
          <a:lstStyle/>
          <a:p>
            <a:pPr algn="ctr"/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任意多边形 18"/>
          <p:cNvSpPr>
            <a:spLocks noChangeAspect="1"/>
          </p:cNvSpPr>
          <p:nvPr/>
        </p:nvSpPr>
        <p:spPr>
          <a:xfrm>
            <a:off x="5916561" y="2151083"/>
            <a:ext cx="363326" cy="360000"/>
          </a:xfrm>
          <a:custGeom>
            <a:avLst/>
            <a:gdLst>
              <a:gd name="connsiteX0" fmla="*/ 2908251 w 3727440"/>
              <a:gd name="connsiteY0" fmla="*/ 1945171 h 3693320"/>
              <a:gd name="connsiteX1" fmla="*/ 2908251 w 3727440"/>
              <a:gd name="connsiteY1" fmla="*/ 2156584 h 3693320"/>
              <a:gd name="connsiteX2" fmla="*/ 2696838 w 3727440"/>
              <a:gd name="connsiteY2" fmla="*/ 2156584 h 3693320"/>
              <a:gd name="connsiteX3" fmla="*/ 2696838 w 3727440"/>
              <a:gd name="connsiteY3" fmla="*/ 2355602 h 3693320"/>
              <a:gd name="connsiteX4" fmla="*/ 2908251 w 3727440"/>
              <a:gd name="connsiteY4" fmla="*/ 2355602 h 3693320"/>
              <a:gd name="connsiteX5" fmla="*/ 2908251 w 3727440"/>
              <a:gd name="connsiteY5" fmla="*/ 2567015 h 3693320"/>
              <a:gd name="connsiteX6" fmla="*/ 3107269 w 3727440"/>
              <a:gd name="connsiteY6" fmla="*/ 2567015 h 3693320"/>
              <a:gd name="connsiteX7" fmla="*/ 3107269 w 3727440"/>
              <a:gd name="connsiteY7" fmla="*/ 2355602 h 3693320"/>
              <a:gd name="connsiteX8" fmla="*/ 3318682 w 3727440"/>
              <a:gd name="connsiteY8" fmla="*/ 2355602 h 3693320"/>
              <a:gd name="connsiteX9" fmla="*/ 3318682 w 3727440"/>
              <a:gd name="connsiteY9" fmla="*/ 2156584 h 3693320"/>
              <a:gd name="connsiteX10" fmla="*/ 3107269 w 3727440"/>
              <a:gd name="connsiteY10" fmla="*/ 2156584 h 3693320"/>
              <a:gd name="connsiteX11" fmla="*/ 3107269 w 3727440"/>
              <a:gd name="connsiteY11" fmla="*/ 1945171 h 3693320"/>
              <a:gd name="connsiteX12" fmla="*/ 589427 w 3727440"/>
              <a:gd name="connsiteY12" fmla="*/ 1491310 h 3693320"/>
              <a:gd name="connsiteX13" fmla="*/ 2461427 w 3727440"/>
              <a:gd name="connsiteY13" fmla="*/ 1491310 h 3693320"/>
              <a:gd name="connsiteX14" fmla="*/ 2461427 w 3727440"/>
              <a:gd name="connsiteY14" fmla="*/ 1627936 h 3693320"/>
              <a:gd name="connsiteX15" fmla="*/ 589427 w 3727440"/>
              <a:gd name="connsiteY15" fmla="*/ 1627936 h 3693320"/>
              <a:gd name="connsiteX16" fmla="*/ 204718 w 3727440"/>
              <a:gd name="connsiteY16" fmla="*/ 204719 h 3693320"/>
              <a:gd name="connsiteX17" fmla="*/ 204718 w 3727440"/>
              <a:gd name="connsiteY17" fmla="*/ 3488602 h 3693320"/>
              <a:gd name="connsiteX18" fmla="*/ 2907082 w 3727440"/>
              <a:gd name="connsiteY18" fmla="*/ 3488602 h 3693320"/>
              <a:gd name="connsiteX19" fmla="*/ 2907082 w 3727440"/>
              <a:gd name="connsiteY19" fmla="*/ 2973320 h 3693320"/>
              <a:gd name="connsiteX20" fmla="*/ 2977868 w 3727440"/>
              <a:gd name="connsiteY20" fmla="*/ 2973320 h 3693320"/>
              <a:gd name="connsiteX21" fmla="*/ 2877632 w 3727440"/>
              <a:gd name="connsiteY21" fmla="*/ 2963215 h 3693320"/>
              <a:gd name="connsiteX22" fmla="*/ 2368483 w 3727440"/>
              <a:gd name="connsiteY22" fmla="*/ 2545616 h 3693320"/>
              <a:gd name="connsiteX23" fmla="*/ 2366004 w 3727440"/>
              <a:gd name="connsiteY23" fmla="*/ 2537632 h 3693320"/>
              <a:gd name="connsiteX24" fmla="*/ 589427 w 3727440"/>
              <a:gd name="connsiteY24" fmla="*/ 2537632 h 3693320"/>
              <a:gd name="connsiteX25" fmla="*/ 589427 w 3727440"/>
              <a:gd name="connsiteY25" fmla="*/ 2401006 h 3693320"/>
              <a:gd name="connsiteX26" fmla="*/ 2326077 w 3727440"/>
              <a:gd name="connsiteY26" fmla="*/ 2401006 h 3693320"/>
              <a:gd name="connsiteX27" fmla="*/ 2312902 w 3727440"/>
              <a:gd name="connsiteY27" fmla="*/ 2270315 h 3693320"/>
              <a:gd name="connsiteX28" fmla="*/ 2316523 w 3727440"/>
              <a:gd name="connsiteY28" fmla="*/ 2234400 h 3693320"/>
              <a:gd name="connsiteX29" fmla="*/ 589427 w 3727440"/>
              <a:gd name="connsiteY29" fmla="*/ 2234400 h 3693320"/>
              <a:gd name="connsiteX30" fmla="*/ 589427 w 3727440"/>
              <a:gd name="connsiteY30" fmla="*/ 2097774 h 3693320"/>
              <a:gd name="connsiteX31" fmla="*/ 2336584 w 3727440"/>
              <a:gd name="connsiteY31" fmla="*/ 2097774 h 3693320"/>
              <a:gd name="connsiteX32" fmla="*/ 2368483 w 3727440"/>
              <a:gd name="connsiteY32" fmla="*/ 1995014 h 3693320"/>
              <a:gd name="connsiteX33" fmla="*/ 2403137 w 3727440"/>
              <a:gd name="connsiteY33" fmla="*/ 1931168 h 3693320"/>
              <a:gd name="connsiteX34" fmla="*/ 589427 w 3727440"/>
              <a:gd name="connsiteY34" fmla="*/ 1931168 h 3693320"/>
              <a:gd name="connsiteX35" fmla="*/ 589427 w 3727440"/>
              <a:gd name="connsiteY35" fmla="*/ 1794542 h 3693320"/>
              <a:gd name="connsiteX36" fmla="*/ 2461427 w 3727440"/>
              <a:gd name="connsiteY36" fmla="*/ 1794542 h 3693320"/>
              <a:gd name="connsiteX37" fmla="*/ 2461427 w 3727440"/>
              <a:gd name="connsiteY37" fmla="*/ 1841260 h 3693320"/>
              <a:gd name="connsiteX38" fmla="*/ 2520056 w 3727440"/>
              <a:gd name="connsiteY38" fmla="*/ 1770200 h 3693320"/>
              <a:gd name="connsiteX39" fmla="*/ 2877632 w 3727440"/>
              <a:gd name="connsiteY39" fmla="*/ 1577415 h 3693320"/>
              <a:gd name="connsiteX40" fmla="*/ 2907082 w 3727440"/>
              <a:gd name="connsiteY40" fmla="*/ 1574447 h 3693320"/>
              <a:gd name="connsiteX41" fmla="*/ 2907082 w 3727440"/>
              <a:gd name="connsiteY41" fmla="*/ 204719 h 3693320"/>
              <a:gd name="connsiteX42" fmla="*/ 0 w 3727440"/>
              <a:gd name="connsiteY42" fmla="*/ 0 h 3693320"/>
              <a:gd name="connsiteX43" fmla="*/ 204718 w 3727440"/>
              <a:gd name="connsiteY43" fmla="*/ 0 h 3693320"/>
              <a:gd name="connsiteX44" fmla="*/ 204718 w 3727440"/>
              <a:gd name="connsiteY44" fmla="*/ 2 h 3693320"/>
              <a:gd name="connsiteX45" fmla="*/ 2907082 w 3727440"/>
              <a:gd name="connsiteY45" fmla="*/ 2 h 3693320"/>
              <a:gd name="connsiteX46" fmla="*/ 2907082 w 3727440"/>
              <a:gd name="connsiteY46" fmla="*/ 1 h 3693320"/>
              <a:gd name="connsiteX47" fmla="*/ 3111799 w 3727440"/>
              <a:gd name="connsiteY47" fmla="*/ 1 h 3693320"/>
              <a:gd name="connsiteX48" fmla="*/ 3111799 w 3727440"/>
              <a:gd name="connsiteY48" fmla="*/ 1572283 h 3693320"/>
              <a:gd name="connsiteX49" fmla="*/ 3162711 w 3727440"/>
              <a:gd name="connsiteY49" fmla="*/ 1577415 h 3693320"/>
              <a:gd name="connsiteX50" fmla="*/ 3727440 w 3727440"/>
              <a:gd name="connsiteY50" fmla="*/ 2270315 h 3693320"/>
              <a:gd name="connsiteX51" fmla="*/ 3162711 w 3727440"/>
              <a:gd name="connsiteY51" fmla="*/ 2963215 h 3693320"/>
              <a:gd name="connsiteX52" fmla="*/ 3062474 w 3727440"/>
              <a:gd name="connsiteY52" fmla="*/ 2973320 h 3693320"/>
              <a:gd name="connsiteX53" fmla="*/ 3111799 w 3727440"/>
              <a:gd name="connsiteY53" fmla="*/ 2973320 h 3693320"/>
              <a:gd name="connsiteX54" fmla="*/ 3111799 w 3727440"/>
              <a:gd name="connsiteY54" fmla="*/ 3693320 h 3693320"/>
              <a:gd name="connsiteX55" fmla="*/ 2907082 w 3727440"/>
              <a:gd name="connsiteY55" fmla="*/ 3693320 h 3693320"/>
              <a:gd name="connsiteX56" fmla="*/ 2907082 w 3727440"/>
              <a:gd name="connsiteY56" fmla="*/ 3693319 h 3693320"/>
              <a:gd name="connsiteX57" fmla="*/ 1 w 3727440"/>
              <a:gd name="connsiteY57" fmla="*/ 3693319 h 3693320"/>
              <a:gd name="connsiteX58" fmla="*/ 1 w 3727440"/>
              <a:gd name="connsiteY58" fmla="*/ 3636001 h 3693320"/>
              <a:gd name="connsiteX59" fmla="*/ 0 w 3727440"/>
              <a:gd name="connsiteY59" fmla="*/ 3636001 h 369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727440" h="3693320">
                <a:moveTo>
                  <a:pt x="2908251" y="1945171"/>
                </a:moveTo>
                <a:lnTo>
                  <a:pt x="2908251" y="2156584"/>
                </a:lnTo>
                <a:lnTo>
                  <a:pt x="2696838" y="2156584"/>
                </a:lnTo>
                <a:lnTo>
                  <a:pt x="2696838" y="2355602"/>
                </a:lnTo>
                <a:lnTo>
                  <a:pt x="2908251" y="2355602"/>
                </a:lnTo>
                <a:lnTo>
                  <a:pt x="2908251" y="2567015"/>
                </a:lnTo>
                <a:lnTo>
                  <a:pt x="3107269" y="2567015"/>
                </a:lnTo>
                <a:lnTo>
                  <a:pt x="3107269" y="2355602"/>
                </a:lnTo>
                <a:lnTo>
                  <a:pt x="3318682" y="2355602"/>
                </a:lnTo>
                <a:lnTo>
                  <a:pt x="3318682" y="2156584"/>
                </a:lnTo>
                <a:lnTo>
                  <a:pt x="3107269" y="2156584"/>
                </a:lnTo>
                <a:lnTo>
                  <a:pt x="3107269" y="1945171"/>
                </a:lnTo>
                <a:close/>
                <a:moveTo>
                  <a:pt x="589427" y="1491310"/>
                </a:moveTo>
                <a:lnTo>
                  <a:pt x="2461427" y="1491310"/>
                </a:lnTo>
                <a:lnTo>
                  <a:pt x="2461427" y="1627936"/>
                </a:lnTo>
                <a:lnTo>
                  <a:pt x="589427" y="1627936"/>
                </a:lnTo>
                <a:close/>
                <a:moveTo>
                  <a:pt x="204718" y="204719"/>
                </a:moveTo>
                <a:lnTo>
                  <a:pt x="204718" y="3488602"/>
                </a:lnTo>
                <a:lnTo>
                  <a:pt x="2907082" y="3488602"/>
                </a:lnTo>
                <a:lnTo>
                  <a:pt x="2907082" y="2973320"/>
                </a:lnTo>
                <a:lnTo>
                  <a:pt x="2977868" y="2973320"/>
                </a:lnTo>
                <a:lnTo>
                  <a:pt x="2877632" y="2963215"/>
                </a:lnTo>
                <a:cubicBezTo>
                  <a:pt x="2647424" y="2916108"/>
                  <a:pt x="2457957" y="2757158"/>
                  <a:pt x="2368483" y="2545616"/>
                </a:cubicBezTo>
                <a:lnTo>
                  <a:pt x="2366004" y="2537632"/>
                </a:lnTo>
                <a:lnTo>
                  <a:pt x="589427" y="2537632"/>
                </a:lnTo>
                <a:lnTo>
                  <a:pt x="589427" y="2401006"/>
                </a:lnTo>
                <a:lnTo>
                  <a:pt x="2326077" y="2401006"/>
                </a:lnTo>
                <a:lnTo>
                  <a:pt x="2312902" y="2270315"/>
                </a:lnTo>
                <a:lnTo>
                  <a:pt x="2316523" y="2234400"/>
                </a:lnTo>
                <a:lnTo>
                  <a:pt x="589427" y="2234400"/>
                </a:lnTo>
                <a:lnTo>
                  <a:pt x="589427" y="2097774"/>
                </a:lnTo>
                <a:lnTo>
                  <a:pt x="2336584" y="2097774"/>
                </a:lnTo>
                <a:lnTo>
                  <a:pt x="2368483" y="1995014"/>
                </a:lnTo>
                <a:lnTo>
                  <a:pt x="2403137" y="1931168"/>
                </a:lnTo>
                <a:lnTo>
                  <a:pt x="589427" y="1931168"/>
                </a:lnTo>
                <a:lnTo>
                  <a:pt x="589427" y="1794542"/>
                </a:lnTo>
                <a:lnTo>
                  <a:pt x="2461427" y="1794542"/>
                </a:lnTo>
                <a:lnTo>
                  <a:pt x="2461427" y="1841260"/>
                </a:lnTo>
                <a:lnTo>
                  <a:pt x="2520056" y="1770200"/>
                </a:lnTo>
                <a:cubicBezTo>
                  <a:pt x="2616049" y="1674208"/>
                  <a:pt x="2739507" y="1605680"/>
                  <a:pt x="2877632" y="1577415"/>
                </a:cubicBezTo>
                <a:lnTo>
                  <a:pt x="2907082" y="1574447"/>
                </a:lnTo>
                <a:lnTo>
                  <a:pt x="2907082" y="204719"/>
                </a:lnTo>
                <a:close/>
                <a:moveTo>
                  <a:pt x="0" y="0"/>
                </a:moveTo>
                <a:lnTo>
                  <a:pt x="204718" y="0"/>
                </a:lnTo>
                <a:lnTo>
                  <a:pt x="204718" y="2"/>
                </a:lnTo>
                <a:lnTo>
                  <a:pt x="2907082" y="2"/>
                </a:lnTo>
                <a:lnTo>
                  <a:pt x="2907082" y="1"/>
                </a:lnTo>
                <a:lnTo>
                  <a:pt x="3111799" y="1"/>
                </a:lnTo>
                <a:lnTo>
                  <a:pt x="3111799" y="1572283"/>
                </a:lnTo>
                <a:lnTo>
                  <a:pt x="3162711" y="1577415"/>
                </a:lnTo>
                <a:cubicBezTo>
                  <a:pt x="3485001" y="1643366"/>
                  <a:pt x="3727440" y="1928528"/>
                  <a:pt x="3727440" y="2270315"/>
                </a:cubicBezTo>
                <a:cubicBezTo>
                  <a:pt x="3727440" y="2612103"/>
                  <a:pt x="3485001" y="2897265"/>
                  <a:pt x="3162711" y="2963215"/>
                </a:cubicBezTo>
                <a:lnTo>
                  <a:pt x="3062474" y="2973320"/>
                </a:lnTo>
                <a:lnTo>
                  <a:pt x="3111799" y="2973320"/>
                </a:lnTo>
                <a:lnTo>
                  <a:pt x="3111799" y="3693320"/>
                </a:lnTo>
                <a:lnTo>
                  <a:pt x="2907082" y="3693320"/>
                </a:lnTo>
                <a:lnTo>
                  <a:pt x="2907082" y="3693319"/>
                </a:lnTo>
                <a:lnTo>
                  <a:pt x="1" y="3693319"/>
                </a:lnTo>
                <a:lnTo>
                  <a:pt x="1" y="3636001"/>
                </a:lnTo>
                <a:lnTo>
                  <a:pt x="0" y="3636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任意多边形 19"/>
          <p:cNvSpPr>
            <a:spLocks noChangeAspect="1"/>
          </p:cNvSpPr>
          <p:nvPr/>
        </p:nvSpPr>
        <p:spPr>
          <a:xfrm>
            <a:off x="7255749" y="2873751"/>
            <a:ext cx="360000" cy="360000"/>
          </a:xfrm>
          <a:custGeom>
            <a:avLst/>
            <a:gdLst>
              <a:gd name="connsiteX0" fmla="*/ 3009329 w 4544704"/>
              <a:gd name="connsiteY0" fmla="*/ 2055014 h 4544704"/>
              <a:gd name="connsiteX1" fmla="*/ 3391467 w 4544704"/>
              <a:gd name="connsiteY1" fmla="*/ 2055014 h 4544704"/>
              <a:gd name="connsiteX2" fmla="*/ 3391467 w 4544704"/>
              <a:gd name="connsiteY2" fmla="*/ 3528972 h 4544704"/>
              <a:gd name="connsiteX3" fmla="*/ 3009329 w 4544704"/>
              <a:gd name="connsiteY3" fmla="*/ 3528972 h 4544704"/>
              <a:gd name="connsiteX4" fmla="*/ 1132765 w 4544704"/>
              <a:gd name="connsiteY4" fmla="*/ 1495456 h 4544704"/>
              <a:gd name="connsiteX5" fmla="*/ 1514903 w 4544704"/>
              <a:gd name="connsiteY5" fmla="*/ 1495456 h 4544704"/>
              <a:gd name="connsiteX6" fmla="*/ 1514903 w 4544704"/>
              <a:gd name="connsiteY6" fmla="*/ 3528972 h 4544704"/>
              <a:gd name="connsiteX7" fmla="*/ 1132765 w 4544704"/>
              <a:gd name="connsiteY7" fmla="*/ 3528972 h 4544704"/>
              <a:gd name="connsiteX8" fmla="*/ 2081283 w 4544704"/>
              <a:gd name="connsiteY8" fmla="*/ 894954 h 4544704"/>
              <a:gd name="connsiteX9" fmla="*/ 2463421 w 4544704"/>
              <a:gd name="connsiteY9" fmla="*/ 894954 h 4544704"/>
              <a:gd name="connsiteX10" fmla="*/ 2463421 w 4544704"/>
              <a:gd name="connsiteY10" fmla="*/ 3528972 h 4544704"/>
              <a:gd name="connsiteX11" fmla="*/ 2081283 w 4544704"/>
              <a:gd name="connsiteY11" fmla="*/ 3528972 h 4544704"/>
              <a:gd name="connsiteX12" fmla="*/ 631912 w 4544704"/>
              <a:gd name="connsiteY12" fmla="*/ 249116 h 4544704"/>
              <a:gd name="connsiteX13" fmla="*/ 249116 w 4544704"/>
              <a:gd name="connsiteY13" fmla="*/ 631912 h 4544704"/>
              <a:gd name="connsiteX14" fmla="*/ 249116 w 4544704"/>
              <a:gd name="connsiteY14" fmla="*/ 3912793 h 4544704"/>
              <a:gd name="connsiteX15" fmla="*/ 631912 w 4544704"/>
              <a:gd name="connsiteY15" fmla="*/ 4295589 h 4544704"/>
              <a:gd name="connsiteX16" fmla="*/ 3912793 w 4544704"/>
              <a:gd name="connsiteY16" fmla="*/ 4295589 h 4544704"/>
              <a:gd name="connsiteX17" fmla="*/ 4295589 w 4544704"/>
              <a:gd name="connsiteY17" fmla="*/ 3912793 h 4544704"/>
              <a:gd name="connsiteX18" fmla="*/ 4295589 w 4544704"/>
              <a:gd name="connsiteY18" fmla="*/ 631912 h 4544704"/>
              <a:gd name="connsiteX19" fmla="*/ 3912793 w 4544704"/>
              <a:gd name="connsiteY19" fmla="*/ 249116 h 4544704"/>
              <a:gd name="connsiteX20" fmla="*/ 429929 w 4544704"/>
              <a:gd name="connsiteY20" fmla="*/ 0 h 4544704"/>
              <a:gd name="connsiteX21" fmla="*/ 4114775 w 4544704"/>
              <a:gd name="connsiteY21" fmla="*/ 0 h 4544704"/>
              <a:gd name="connsiteX22" fmla="*/ 4544704 w 4544704"/>
              <a:gd name="connsiteY22" fmla="*/ 429929 h 4544704"/>
              <a:gd name="connsiteX23" fmla="*/ 4544704 w 4544704"/>
              <a:gd name="connsiteY23" fmla="*/ 4114775 h 4544704"/>
              <a:gd name="connsiteX24" fmla="*/ 4114775 w 4544704"/>
              <a:gd name="connsiteY24" fmla="*/ 4544704 h 4544704"/>
              <a:gd name="connsiteX25" fmla="*/ 429929 w 4544704"/>
              <a:gd name="connsiteY25" fmla="*/ 4544704 h 4544704"/>
              <a:gd name="connsiteX26" fmla="*/ 0 w 4544704"/>
              <a:gd name="connsiteY26" fmla="*/ 4114775 h 4544704"/>
              <a:gd name="connsiteX27" fmla="*/ 0 w 4544704"/>
              <a:gd name="connsiteY27" fmla="*/ 429929 h 4544704"/>
              <a:gd name="connsiteX28" fmla="*/ 429929 w 4544704"/>
              <a:gd name="connsiteY28" fmla="*/ 0 h 45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44704" h="4544704">
                <a:moveTo>
                  <a:pt x="3009329" y="2055014"/>
                </a:moveTo>
                <a:lnTo>
                  <a:pt x="3391467" y="2055014"/>
                </a:lnTo>
                <a:lnTo>
                  <a:pt x="3391467" y="3528972"/>
                </a:lnTo>
                <a:lnTo>
                  <a:pt x="3009329" y="3528972"/>
                </a:lnTo>
                <a:close/>
                <a:moveTo>
                  <a:pt x="1132765" y="1495456"/>
                </a:moveTo>
                <a:lnTo>
                  <a:pt x="1514903" y="1495456"/>
                </a:lnTo>
                <a:lnTo>
                  <a:pt x="1514903" y="3528972"/>
                </a:lnTo>
                <a:lnTo>
                  <a:pt x="1132765" y="3528972"/>
                </a:lnTo>
                <a:close/>
                <a:moveTo>
                  <a:pt x="2081283" y="894954"/>
                </a:moveTo>
                <a:lnTo>
                  <a:pt x="2463421" y="894954"/>
                </a:lnTo>
                <a:lnTo>
                  <a:pt x="2463421" y="3528972"/>
                </a:lnTo>
                <a:lnTo>
                  <a:pt x="2081283" y="3528972"/>
                </a:lnTo>
                <a:close/>
                <a:moveTo>
                  <a:pt x="631912" y="249116"/>
                </a:moveTo>
                <a:cubicBezTo>
                  <a:pt x="420500" y="249116"/>
                  <a:pt x="249116" y="420500"/>
                  <a:pt x="249116" y="631912"/>
                </a:cubicBezTo>
                <a:lnTo>
                  <a:pt x="249116" y="3912793"/>
                </a:lnTo>
                <a:cubicBezTo>
                  <a:pt x="249116" y="4124205"/>
                  <a:pt x="420500" y="4295589"/>
                  <a:pt x="631912" y="4295589"/>
                </a:cubicBezTo>
                <a:lnTo>
                  <a:pt x="3912793" y="4295589"/>
                </a:lnTo>
                <a:cubicBezTo>
                  <a:pt x="4124205" y="4295589"/>
                  <a:pt x="4295589" y="4124205"/>
                  <a:pt x="4295589" y="3912793"/>
                </a:cubicBezTo>
                <a:lnTo>
                  <a:pt x="4295589" y="631912"/>
                </a:lnTo>
                <a:cubicBezTo>
                  <a:pt x="4295589" y="420500"/>
                  <a:pt x="4124205" y="249116"/>
                  <a:pt x="3912793" y="249116"/>
                </a:cubicBezTo>
                <a:close/>
                <a:moveTo>
                  <a:pt x="429929" y="0"/>
                </a:moveTo>
                <a:lnTo>
                  <a:pt x="4114775" y="0"/>
                </a:lnTo>
                <a:cubicBezTo>
                  <a:pt x="4352218" y="0"/>
                  <a:pt x="4544704" y="192486"/>
                  <a:pt x="4544704" y="429929"/>
                </a:cubicBezTo>
                <a:lnTo>
                  <a:pt x="4544704" y="4114775"/>
                </a:lnTo>
                <a:cubicBezTo>
                  <a:pt x="4544704" y="4352218"/>
                  <a:pt x="4352218" y="4544704"/>
                  <a:pt x="4114775" y="4544704"/>
                </a:cubicBezTo>
                <a:lnTo>
                  <a:pt x="429929" y="4544704"/>
                </a:lnTo>
                <a:cubicBezTo>
                  <a:pt x="192486" y="4544704"/>
                  <a:pt x="0" y="4352218"/>
                  <a:pt x="0" y="4114775"/>
                </a:cubicBezTo>
                <a:lnTo>
                  <a:pt x="0" y="429929"/>
                </a:lnTo>
                <a:cubicBezTo>
                  <a:pt x="0" y="192486"/>
                  <a:pt x="192486" y="0"/>
                  <a:pt x="4299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任意多边形 20"/>
          <p:cNvSpPr>
            <a:spLocks noChangeAspect="1"/>
          </p:cNvSpPr>
          <p:nvPr/>
        </p:nvSpPr>
        <p:spPr>
          <a:xfrm>
            <a:off x="5922858" y="5335257"/>
            <a:ext cx="350732" cy="360000"/>
          </a:xfrm>
          <a:custGeom>
            <a:avLst/>
            <a:gdLst>
              <a:gd name="connsiteX0" fmla="*/ 2326943 w 5404989"/>
              <a:gd name="connsiteY0" fmla="*/ 407402 h 5547815"/>
              <a:gd name="connsiteX1" fmla="*/ 407401 w 5404989"/>
              <a:gd name="connsiteY1" fmla="*/ 2326944 h 5547815"/>
              <a:gd name="connsiteX2" fmla="*/ 2326943 w 5404989"/>
              <a:gd name="connsiteY2" fmla="*/ 4246486 h 5547815"/>
              <a:gd name="connsiteX3" fmla="*/ 4246485 w 5404989"/>
              <a:gd name="connsiteY3" fmla="*/ 2326944 h 5547815"/>
              <a:gd name="connsiteX4" fmla="*/ 2326943 w 5404989"/>
              <a:gd name="connsiteY4" fmla="*/ 407402 h 5547815"/>
              <a:gd name="connsiteX5" fmla="*/ 2326944 w 5404989"/>
              <a:gd name="connsiteY5" fmla="*/ 0 h 5547815"/>
              <a:gd name="connsiteX6" fmla="*/ 4653888 w 5404989"/>
              <a:gd name="connsiteY6" fmla="*/ 2326944 h 5547815"/>
              <a:gd name="connsiteX7" fmla="*/ 4122527 w 5404989"/>
              <a:gd name="connsiteY7" fmla="*/ 3807097 h 5547815"/>
              <a:gd name="connsiteX8" fmla="*/ 4025541 w 5404989"/>
              <a:gd name="connsiteY8" fmla="*/ 3913809 h 5547815"/>
              <a:gd name="connsiteX9" fmla="*/ 5404989 w 5404989"/>
              <a:gd name="connsiteY9" fmla="*/ 5293257 h 5547815"/>
              <a:gd name="connsiteX10" fmla="*/ 5150430 w 5404989"/>
              <a:gd name="connsiteY10" fmla="*/ 5547815 h 5547815"/>
              <a:gd name="connsiteX11" fmla="*/ 3760207 w 5404989"/>
              <a:gd name="connsiteY11" fmla="*/ 4157591 h 5547815"/>
              <a:gd name="connsiteX12" fmla="*/ 3627961 w 5404989"/>
              <a:gd name="connsiteY12" fmla="*/ 4256483 h 5547815"/>
              <a:gd name="connsiteX13" fmla="*/ 2326944 w 5404989"/>
              <a:gd name="connsiteY13" fmla="*/ 4653888 h 5547815"/>
              <a:gd name="connsiteX14" fmla="*/ 0 w 5404989"/>
              <a:gd name="connsiteY14" fmla="*/ 2326944 h 5547815"/>
              <a:gd name="connsiteX15" fmla="*/ 2326944 w 5404989"/>
              <a:gd name="connsiteY15" fmla="*/ 0 h 554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04989" h="5547815">
                <a:moveTo>
                  <a:pt x="2326943" y="407402"/>
                </a:moveTo>
                <a:cubicBezTo>
                  <a:pt x="1266809" y="407402"/>
                  <a:pt x="407401" y="1266810"/>
                  <a:pt x="407401" y="2326944"/>
                </a:cubicBezTo>
                <a:cubicBezTo>
                  <a:pt x="407401" y="3387078"/>
                  <a:pt x="1266809" y="4246486"/>
                  <a:pt x="2326943" y="4246486"/>
                </a:cubicBezTo>
                <a:cubicBezTo>
                  <a:pt x="3387077" y="4246486"/>
                  <a:pt x="4246485" y="3387078"/>
                  <a:pt x="4246485" y="2326944"/>
                </a:cubicBezTo>
                <a:cubicBezTo>
                  <a:pt x="4246485" y="1266810"/>
                  <a:pt x="3387077" y="407402"/>
                  <a:pt x="2326943" y="407402"/>
                </a:cubicBezTo>
                <a:close/>
                <a:moveTo>
                  <a:pt x="2326944" y="0"/>
                </a:moveTo>
                <a:cubicBezTo>
                  <a:pt x="3612080" y="0"/>
                  <a:pt x="4653888" y="1041808"/>
                  <a:pt x="4653888" y="2326944"/>
                </a:cubicBezTo>
                <a:cubicBezTo>
                  <a:pt x="4653888" y="2889191"/>
                  <a:pt x="4454480" y="3404864"/>
                  <a:pt x="4122527" y="3807097"/>
                </a:cubicBezTo>
                <a:lnTo>
                  <a:pt x="4025541" y="3913809"/>
                </a:lnTo>
                <a:lnTo>
                  <a:pt x="5404989" y="5293257"/>
                </a:lnTo>
                <a:lnTo>
                  <a:pt x="5150430" y="5547815"/>
                </a:lnTo>
                <a:lnTo>
                  <a:pt x="3760207" y="4157591"/>
                </a:lnTo>
                <a:lnTo>
                  <a:pt x="3627961" y="4256483"/>
                </a:lnTo>
                <a:cubicBezTo>
                  <a:pt x="3256578" y="4507384"/>
                  <a:pt x="2808870" y="4653888"/>
                  <a:pt x="2326944" y="4653888"/>
                </a:cubicBezTo>
                <a:cubicBezTo>
                  <a:pt x="1041808" y="4653888"/>
                  <a:pt x="0" y="3612080"/>
                  <a:pt x="0" y="2326944"/>
                </a:cubicBezTo>
                <a:cubicBezTo>
                  <a:pt x="0" y="1041808"/>
                  <a:pt x="1041808" y="0"/>
                  <a:pt x="232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任意多边形 21"/>
          <p:cNvSpPr>
            <a:spLocks noChangeAspect="1"/>
          </p:cNvSpPr>
          <p:nvPr/>
        </p:nvSpPr>
        <p:spPr>
          <a:xfrm>
            <a:off x="4565513" y="4584578"/>
            <a:ext cx="370029" cy="360000"/>
          </a:xfrm>
          <a:custGeom>
            <a:avLst/>
            <a:gdLst>
              <a:gd name="connsiteX0" fmla="*/ 4685107 w 5915326"/>
              <a:gd name="connsiteY0" fmla="*/ 1483514 h 5755001"/>
              <a:gd name="connsiteX1" fmla="*/ 2780792 w 5915326"/>
              <a:gd name="connsiteY1" fmla="*/ 3236718 h 5755001"/>
              <a:gd name="connsiteX2" fmla="*/ 2780792 w 5915326"/>
              <a:gd name="connsiteY2" fmla="*/ 4888241 h 5755001"/>
              <a:gd name="connsiteX3" fmla="*/ 4502330 w 5915326"/>
              <a:gd name="connsiteY3" fmla="*/ 1162453 h 5755001"/>
              <a:gd name="connsiteX4" fmla="*/ 958311 w 5915326"/>
              <a:gd name="connsiteY4" fmla="*/ 2989794 h 5755001"/>
              <a:gd name="connsiteX5" fmla="*/ 2517488 w 5915326"/>
              <a:gd name="connsiteY5" fmla="*/ 2989794 h 5755001"/>
              <a:gd name="connsiteX6" fmla="*/ 5915326 w 5915326"/>
              <a:gd name="connsiteY6" fmla="*/ 0 h 5755001"/>
              <a:gd name="connsiteX7" fmla="*/ 5466926 w 5915326"/>
              <a:gd name="connsiteY7" fmla="*/ 864187 h 5755001"/>
              <a:gd name="connsiteX8" fmla="*/ 5469574 w 5915326"/>
              <a:gd name="connsiteY8" fmla="*/ 865669 h 5755001"/>
              <a:gd name="connsiteX9" fmla="*/ 5422310 w 5915326"/>
              <a:gd name="connsiteY9" fmla="*/ 950174 h 5755001"/>
              <a:gd name="connsiteX10" fmla="*/ 5305419 w 5915326"/>
              <a:gd name="connsiteY10" fmla="*/ 1175452 h 5755001"/>
              <a:gd name="connsiteX11" fmla="*/ 5299576 w 5915326"/>
              <a:gd name="connsiteY11" fmla="*/ 1169608 h 5755001"/>
              <a:gd name="connsiteX12" fmla="*/ 2734898 w 5915326"/>
              <a:gd name="connsiteY12" fmla="*/ 5755001 h 5755001"/>
              <a:gd name="connsiteX13" fmla="*/ 2414545 w 5915326"/>
              <a:gd name="connsiteY13" fmla="*/ 5575822 h 5755001"/>
              <a:gd name="connsiteX14" fmla="*/ 2397740 w 5915326"/>
              <a:gd name="connsiteY14" fmla="*/ 5575822 h 5755001"/>
              <a:gd name="connsiteX15" fmla="*/ 2397740 w 5915326"/>
              <a:gd name="connsiteY15" fmla="*/ 3372847 h 5755001"/>
              <a:gd name="connsiteX16" fmla="*/ 215403 w 5915326"/>
              <a:gd name="connsiteY16" fmla="*/ 3372847 h 5755001"/>
              <a:gd name="connsiteX17" fmla="*/ 175545 w 5915326"/>
              <a:gd name="connsiteY17" fmla="*/ 3393399 h 5755001"/>
              <a:gd name="connsiteX18" fmla="*/ 0 w 5915326"/>
              <a:gd name="connsiteY18" fmla="*/ 3052938 h 5755001"/>
              <a:gd name="connsiteX19" fmla="*/ 4979227 w 5915326"/>
              <a:gd name="connsiteY19" fmla="*/ 485585 h 5755001"/>
              <a:gd name="connsiteX20" fmla="*/ 4979279 w 5915326"/>
              <a:gd name="connsiteY20" fmla="*/ 485687 h 57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15326" h="5755001">
                <a:moveTo>
                  <a:pt x="4685107" y="1483514"/>
                </a:moveTo>
                <a:lnTo>
                  <a:pt x="2780792" y="3236718"/>
                </a:lnTo>
                <a:lnTo>
                  <a:pt x="2780792" y="4888241"/>
                </a:lnTo>
                <a:close/>
                <a:moveTo>
                  <a:pt x="4502330" y="1162453"/>
                </a:moveTo>
                <a:lnTo>
                  <a:pt x="958311" y="2989794"/>
                </a:lnTo>
                <a:lnTo>
                  <a:pt x="2517488" y="2989794"/>
                </a:lnTo>
                <a:close/>
                <a:moveTo>
                  <a:pt x="5915326" y="0"/>
                </a:moveTo>
                <a:lnTo>
                  <a:pt x="5466926" y="864187"/>
                </a:lnTo>
                <a:lnTo>
                  <a:pt x="5469574" y="865669"/>
                </a:lnTo>
                <a:lnTo>
                  <a:pt x="5422310" y="950174"/>
                </a:lnTo>
                <a:lnTo>
                  <a:pt x="5305419" y="1175452"/>
                </a:lnTo>
                <a:lnTo>
                  <a:pt x="5299576" y="1169608"/>
                </a:lnTo>
                <a:lnTo>
                  <a:pt x="2734898" y="5755001"/>
                </a:lnTo>
                <a:lnTo>
                  <a:pt x="2414545" y="5575822"/>
                </a:lnTo>
                <a:lnTo>
                  <a:pt x="2397740" y="5575822"/>
                </a:lnTo>
                <a:lnTo>
                  <a:pt x="2397740" y="3372847"/>
                </a:lnTo>
                <a:lnTo>
                  <a:pt x="215403" y="3372847"/>
                </a:lnTo>
                <a:lnTo>
                  <a:pt x="175545" y="3393399"/>
                </a:lnTo>
                <a:lnTo>
                  <a:pt x="0" y="3052938"/>
                </a:lnTo>
                <a:lnTo>
                  <a:pt x="4979227" y="485585"/>
                </a:lnTo>
                <a:lnTo>
                  <a:pt x="4979279" y="4856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任意多边形 22"/>
          <p:cNvSpPr>
            <a:spLocks noChangeAspect="1"/>
          </p:cNvSpPr>
          <p:nvPr/>
        </p:nvSpPr>
        <p:spPr>
          <a:xfrm>
            <a:off x="4570527" y="2873751"/>
            <a:ext cx="360000" cy="360000"/>
          </a:xfrm>
          <a:custGeom>
            <a:avLst/>
            <a:gdLst>
              <a:gd name="connsiteX0" fmla="*/ 2385081 w 6066430"/>
              <a:gd name="connsiteY0" fmla="*/ 2067499 h 6066430"/>
              <a:gd name="connsiteX1" fmla="*/ 4050108 w 6066430"/>
              <a:gd name="connsiteY1" fmla="*/ 3033215 h 6066430"/>
              <a:gd name="connsiteX2" fmla="*/ 2385081 w 6066430"/>
              <a:gd name="connsiteY2" fmla="*/ 3998930 h 6066430"/>
              <a:gd name="connsiteX3" fmla="*/ 3033215 w 6066430"/>
              <a:gd name="connsiteY3" fmla="*/ 397472 h 6066430"/>
              <a:gd name="connsiteX4" fmla="*/ 397472 w 6066430"/>
              <a:gd name="connsiteY4" fmla="*/ 3033215 h 6066430"/>
              <a:gd name="connsiteX5" fmla="*/ 3033215 w 6066430"/>
              <a:gd name="connsiteY5" fmla="*/ 5668958 h 6066430"/>
              <a:gd name="connsiteX6" fmla="*/ 5668958 w 6066430"/>
              <a:gd name="connsiteY6" fmla="*/ 3033215 h 6066430"/>
              <a:gd name="connsiteX7" fmla="*/ 3033215 w 6066430"/>
              <a:gd name="connsiteY7" fmla="*/ 397472 h 6066430"/>
              <a:gd name="connsiteX8" fmla="*/ 3033215 w 6066430"/>
              <a:gd name="connsiteY8" fmla="*/ 0 h 6066430"/>
              <a:gd name="connsiteX9" fmla="*/ 6066430 w 6066430"/>
              <a:gd name="connsiteY9" fmla="*/ 3033215 h 6066430"/>
              <a:gd name="connsiteX10" fmla="*/ 3033215 w 6066430"/>
              <a:gd name="connsiteY10" fmla="*/ 6066430 h 6066430"/>
              <a:gd name="connsiteX11" fmla="*/ 0 w 6066430"/>
              <a:gd name="connsiteY11" fmla="*/ 3033215 h 6066430"/>
              <a:gd name="connsiteX12" fmla="*/ 3033215 w 6066430"/>
              <a:gd name="connsiteY12" fmla="*/ 0 h 606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6430" h="6066430">
                <a:moveTo>
                  <a:pt x="2385081" y="2067499"/>
                </a:moveTo>
                <a:lnTo>
                  <a:pt x="4050108" y="3033215"/>
                </a:lnTo>
                <a:lnTo>
                  <a:pt x="2385081" y="3998930"/>
                </a:lnTo>
                <a:close/>
                <a:moveTo>
                  <a:pt x="3033215" y="397472"/>
                </a:moveTo>
                <a:cubicBezTo>
                  <a:pt x="1577534" y="397472"/>
                  <a:pt x="397472" y="1577534"/>
                  <a:pt x="397472" y="3033215"/>
                </a:cubicBezTo>
                <a:cubicBezTo>
                  <a:pt x="397472" y="4488896"/>
                  <a:pt x="1577534" y="5668958"/>
                  <a:pt x="3033215" y="5668958"/>
                </a:cubicBezTo>
                <a:cubicBezTo>
                  <a:pt x="4488896" y="5668958"/>
                  <a:pt x="5668958" y="4488896"/>
                  <a:pt x="5668958" y="3033215"/>
                </a:cubicBezTo>
                <a:cubicBezTo>
                  <a:pt x="5668958" y="1577534"/>
                  <a:pt x="4488896" y="397472"/>
                  <a:pt x="3033215" y="397472"/>
                </a:cubicBezTo>
                <a:close/>
                <a:moveTo>
                  <a:pt x="3033215" y="0"/>
                </a:moveTo>
                <a:cubicBezTo>
                  <a:pt x="4708413" y="0"/>
                  <a:pt x="6066430" y="1358017"/>
                  <a:pt x="6066430" y="3033215"/>
                </a:cubicBezTo>
                <a:cubicBezTo>
                  <a:pt x="6066430" y="4708413"/>
                  <a:pt x="4708413" y="6066430"/>
                  <a:pt x="3033215" y="6066430"/>
                </a:cubicBezTo>
                <a:cubicBezTo>
                  <a:pt x="1358017" y="6066430"/>
                  <a:pt x="0" y="4708413"/>
                  <a:pt x="0" y="3033215"/>
                </a:cubicBezTo>
                <a:cubicBezTo>
                  <a:pt x="0" y="1358017"/>
                  <a:pt x="1358017" y="0"/>
                  <a:pt x="30332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任意多边形 23"/>
          <p:cNvSpPr>
            <a:spLocks noChangeAspect="1"/>
          </p:cNvSpPr>
          <p:nvPr/>
        </p:nvSpPr>
        <p:spPr>
          <a:xfrm>
            <a:off x="7255740" y="4584578"/>
            <a:ext cx="360018" cy="360000"/>
          </a:xfrm>
          <a:custGeom>
            <a:avLst/>
            <a:gdLst>
              <a:gd name="connsiteX0" fmla="*/ 3019603 w 5127246"/>
              <a:gd name="connsiteY0" fmla="*/ 1 h 5126995"/>
              <a:gd name="connsiteX1" fmla="*/ 3415388 w 5127246"/>
              <a:gd name="connsiteY1" fmla="*/ 1 h 5126995"/>
              <a:gd name="connsiteX2" fmla="*/ 3415388 w 5127246"/>
              <a:gd name="connsiteY2" fmla="*/ 1 h 5126995"/>
              <a:gd name="connsiteX3" fmla="*/ 4698278 w 5127246"/>
              <a:gd name="connsiteY3" fmla="*/ 1 h 5126995"/>
              <a:gd name="connsiteX4" fmla="*/ 4698278 w 5127246"/>
              <a:gd name="connsiteY4" fmla="*/ 395786 h 5126995"/>
              <a:gd name="connsiteX5" fmla="*/ 3932325 w 5127246"/>
              <a:gd name="connsiteY5" fmla="*/ 395786 h 5126995"/>
              <a:gd name="connsiteX6" fmla="*/ 4124806 w 5127246"/>
              <a:gd name="connsiteY6" fmla="*/ 529731 h 5126995"/>
              <a:gd name="connsiteX7" fmla="*/ 5072600 w 5127246"/>
              <a:gd name="connsiteY7" fmla="*/ 3087840 h 5126995"/>
              <a:gd name="connsiteX8" fmla="*/ 2206701 w 5127246"/>
              <a:gd name="connsiteY8" fmla="*/ 5101785 h 5126995"/>
              <a:gd name="connsiteX9" fmla="*/ 6960 w 5127246"/>
              <a:gd name="connsiteY9" fmla="*/ 2375891 h 5126995"/>
              <a:gd name="connsiteX10" fmla="*/ 2580824 w 5127246"/>
              <a:gd name="connsiteY10" fmla="*/ 59 h 5126995"/>
              <a:gd name="connsiteX11" fmla="*/ 2578183 w 5127246"/>
              <a:gd name="connsiteY11" fmla="*/ 390041 h 5126995"/>
              <a:gd name="connsiteX12" fmla="*/ 395907 w 5127246"/>
              <a:gd name="connsiteY12" fmla="*/ 2404414 h 5126995"/>
              <a:gd name="connsiteX13" fmla="*/ 2260979 w 5127246"/>
              <a:gd name="connsiteY13" fmla="*/ 4715589 h 5126995"/>
              <a:gd name="connsiteX14" fmla="*/ 4690859 w 5127246"/>
              <a:gd name="connsiteY14" fmla="*/ 3008045 h 5126995"/>
              <a:gd name="connsiteX15" fmla="*/ 3540680 w 5127246"/>
              <a:gd name="connsiteY15" fmla="*/ 621706 h 5126995"/>
              <a:gd name="connsiteX16" fmla="*/ 3415388 w 5127246"/>
              <a:gd name="connsiteY16" fmla="*/ 566161 h 5126995"/>
              <a:gd name="connsiteX17" fmla="*/ 3415388 w 5127246"/>
              <a:gd name="connsiteY17" fmla="*/ 1678676 h 5126995"/>
              <a:gd name="connsiteX18" fmla="*/ 3019603 w 5127246"/>
              <a:gd name="connsiteY18" fmla="*/ 1678676 h 5126995"/>
              <a:gd name="connsiteX19" fmla="*/ 3019603 w 5127246"/>
              <a:gd name="connsiteY19" fmla="*/ 395786 h 5126995"/>
              <a:gd name="connsiteX20" fmla="*/ 3019603 w 5127246"/>
              <a:gd name="connsiteY20" fmla="*/ 1 h 512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27246" h="5126995">
                <a:moveTo>
                  <a:pt x="3019603" y="1"/>
                </a:moveTo>
                <a:lnTo>
                  <a:pt x="3415388" y="1"/>
                </a:lnTo>
                <a:lnTo>
                  <a:pt x="3415388" y="1"/>
                </a:lnTo>
                <a:lnTo>
                  <a:pt x="4698278" y="1"/>
                </a:lnTo>
                <a:lnTo>
                  <a:pt x="4698278" y="395786"/>
                </a:lnTo>
                <a:lnTo>
                  <a:pt x="3932325" y="395786"/>
                </a:lnTo>
                <a:lnTo>
                  <a:pt x="4124806" y="529731"/>
                </a:lnTo>
                <a:cubicBezTo>
                  <a:pt x="4883989" y="1113031"/>
                  <a:pt x="5279709" y="2097011"/>
                  <a:pt x="5072600" y="3087840"/>
                </a:cubicBezTo>
                <a:cubicBezTo>
                  <a:pt x="4796456" y="4408946"/>
                  <a:pt x="3543223" y="5289627"/>
                  <a:pt x="2206701" y="5101785"/>
                </a:cubicBezTo>
                <a:cubicBezTo>
                  <a:pt x="870179" y="4913944"/>
                  <a:pt x="-91749" y="3721935"/>
                  <a:pt x="6960" y="2375891"/>
                </a:cubicBezTo>
                <a:cubicBezTo>
                  <a:pt x="105669" y="1029848"/>
                  <a:pt x="1231197" y="-9083"/>
                  <a:pt x="2580824" y="59"/>
                </a:cubicBezTo>
                <a:lnTo>
                  <a:pt x="2578183" y="390041"/>
                </a:lnTo>
                <a:cubicBezTo>
                  <a:pt x="1433889" y="382290"/>
                  <a:pt x="479599" y="1263158"/>
                  <a:pt x="395907" y="2404414"/>
                </a:cubicBezTo>
                <a:cubicBezTo>
                  <a:pt x="312216" y="3545670"/>
                  <a:pt x="1127796" y="4556327"/>
                  <a:pt x="2260979" y="4715589"/>
                </a:cubicBezTo>
                <a:cubicBezTo>
                  <a:pt x="3394163" y="4874852"/>
                  <a:pt x="4456728" y="4128158"/>
                  <a:pt x="4690859" y="3008045"/>
                </a:cubicBezTo>
                <a:cubicBezTo>
                  <a:pt x="4895724" y="2027946"/>
                  <a:pt x="4404906" y="1055754"/>
                  <a:pt x="3540680" y="621706"/>
                </a:cubicBezTo>
                <a:lnTo>
                  <a:pt x="3415388" y="566161"/>
                </a:lnTo>
                <a:lnTo>
                  <a:pt x="3415388" y="1678676"/>
                </a:lnTo>
                <a:lnTo>
                  <a:pt x="3019603" y="1678676"/>
                </a:lnTo>
                <a:lnTo>
                  <a:pt x="3019603" y="395786"/>
                </a:lnTo>
                <a:lnTo>
                  <a:pt x="301960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480385" y="2553117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195772" y="4772750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480385" y="3624931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480385" y="4772757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8183276" y="2557846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8195772" y="3621573"/>
            <a:ext cx="500642" cy="5006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任意多边形 30"/>
          <p:cNvSpPr>
            <a:spLocks noChangeAspect="1"/>
          </p:cNvSpPr>
          <p:nvPr/>
        </p:nvSpPr>
        <p:spPr>
          <a:xfrm>
            <a:off x="3609026" y="2667656"/>
            <a:ext cx="274074" cy="271564"/>
          </a:xfrm>
          <a:custGeom>
            <a:avLst/>
            <a:gdLst>
              <a:gd name="connsiteX0" fmla="*/ 2908251 w 3727440"/>
              <a:gd name="connsiteY0" fmla="*/ 1945171 h 3693320"/>
              <a:gd name="connsiteX1" fmla="*/ 2908251 w 3727440"/>
              <a:gd name="connsiteY1" fmla="*/ 2156584 h 3693320"/>
              <a:gd name="connsiteX2" fmla="*/ 2696838 w 3727440"/>
              <a:gd name="connsiteY2" fmla="*/ 2156584 h 3693320"/>
              <a:gd name="connsiteX3" fmla="*/ 2696838 w 3727440"/>
              <a:gd name="connsiteY3" fmla="*/ 2355602 h 3693320"/>
              <a:gd name="connsiteX4" fmla="*/ 2908251 w 3727440"/>
              <a:gd name="connsiteY4" fmla="*/ 2355602 h 3693320"/>
              <a:gd name="connsiteX5" fmla="*/ 2908251 w 3727440"/>
              <a:gd name="connsiteY5" fmla="*/ 2567015 h 3693320"/>
              <a:gd name="connsiteX6" fmla="*/ 3107269 w 3727440"/>
              <a:gd name="connsiteY6" fmla="*/ 2567015 h 3693320"/>
              <a:gd name="connsiteX7" fmla="*/ 3107269 w 3727440"/>
              <a:gd name="connsiteY7" fmla="*/ 2355602 h 3693320"/>
              <a:gd name="connsiteX8" fmla="*/ 3318682 w 3727440"/>
              <a:gd name="connsiteY8" fmla="*/ 2355602 h 3693320"/>
              <a:gd name="connsiteX9" fmla="*/ 3318682 w 3727440"/>
              <a:gd name="connsiteY9" fmla="*/ 2156584 h 3693320"/>
              <a:gd name="connsiteX10" fmla="*/ 3107269 w 3727440"/>
              <a:gd name="connsiteY10" fmla="*/ 2156584 h 3693320"/>
              <a:gd name="connsiteX11" fmla="*/ 3107269 w 3727440"/>
              <a:gd name="connsiteY11" fmla="*/ 1945171 h 3693320"/>
              <a:gd name="connsiteX12" fmla="*/ 589427 w 3727440"/>
              <a:gd name="connsiteY12" fmla="*/ 1491310 h 3693320"/>
              <a:gd name="connsiteX13" fmla="*/ 2461427 w 3727440"/>
              <a:gd name="connsiteY13" fmla="*/ 1491310 h 3693320"/>
              <a:gd name="connsiteX14" fmla="*/ 2461427 w 3727440"/>
              <a:gd name="connsiteY14" fmla="*/ 1627936 h 3693320"/>
              <a:gd name="connsiteX15" fmla="*/ 589427 w 3727440"/>
              <a:gd name="connsiteY15" fmla="*/ 1627936 h 3693320"/>
              <a:gd name="connsiteX16" fmla="*/ 204718 w 3727440"/>
              <a:gd name="connsiteY16" fmla="*/ 204719 h 3693320"/>
              <a:gd name="connsiteX17" fmla="*/ 204718 w 3727440"/>
              <a:gd name="connsiteY17" fmla="*/ 3488602 h 3693320"/>
              <a:gd name="connsiteX18" fmla="*/ 2907082 w 3727440"/>
              <a:gd name="connsiteY18" fmla="*/ 3488602 h 3693320"/>
              <a:gd name="connsiteX19" fmla="*/ 2907082 w 3727440"/>
              <a:gd name="connsiteY19" fmla="*/ 2973320 h 3693320"/>
              <a:gd name="connsiteX20" fmla="*/ 2977868 w 3727440"/>
              <a:gd name="connsiteY20" fmla="*/ 2973320 h 3693320"/>
              <a:gd name="connsiteX21" fmla="*/ 2877632 w 3727440"/>
              <a:gd name="connsiteY21" fmla="*/ 2963215 h 3693320"/>
              <a:gd name="connsiteX22" fmla="*/ 2368483 w 3727440"/>
              <a:gd name="connsiteY22" fmla="*/ 2545616 h 3693320"/>
              <a:gd name="connsiteX23" fmla="*/ 2366004 w 3727440"/>
              <a:gd name="connsiteY23" fmla="*/ 2537632 h 3693320"/>
              <a:gd name="connsiteX24" fmla="*/ 589427 w 3727440"/>
              <a:gd name="connsiteY24" fmla="*/ 2537632 h 3693320"/>
              <a:gd name="connsiteX25" fmla="*/ 589427 w 3727440"/>
              <a:gd name="connsiteY25" fmla="*/ 2401006 h 3693320"/>
              <a:gd name="connsiteX26" fmla="*/ 2326077 w 3727440"/>
              <a:gd name="connsiteY26" fmla="*/ 2401006 h 3693320"/>
              <a:gd name="connsiteX27" fmla="*/ 2312902 w 3727440"/>
              <a:gd name="connsiteY27" fmla="*/ 2270315 h 3693320"/>
              <a:gd name="connsiteX28" fmla="*/ 2316523 w 3727440"/>
              <a:gd name="connsiteY28" fmla="*/ 2234400 h 3693320"/>
              <a:gd name="connsiteX29" fmla="*/ 589427 w 3727440"/>
              <a:gd name="connsiteY29" fmla="*/ 2234400 h 3693320"/>
              <a:gd name="connsiteX30" fmla="*/ 589427 w 3727440"/>
              <a:gd name="connsiteY30" fmla="*/ 2097774 h 3693320"/>
              <a:gd name="connsiteX31" fmla="*/ 2336584 w 3727440"/>
              <a:gd name="connsiteY31" fmla="*/ 2097774 h 3693320"/>
              <a:gd name="connsiteX32" fmla="*/ 2368483 w 3727440"/>
              <a:gd name="connsiteY32" fmla="*/ 1995014 h 3693320"/>
              <a:gd name="connsiteX33" fmla="*/ 2403137 w 3727440"/>
              <a:gd name="connsiteY33" fmla="*/ 1931168 h 3693320"/>
              <a:gd name="connsiteX34" fmla="*/ 589427 w 3727440"/>
              <a:gd name="connsiteY34" fmla="*/ 1931168 h 3693320"/>
              <a:gd name="connsiteX35" fmla="*/ 589427 w 3727440"/>
              <a:gd name="connsiteY35" fmla="*/ 1794542 h 3693320"/>
              <a:gd name="connsiteX36" fmla="*/ 2461427 w 3727440"/>
              <a:gd name="connsiteY36" fmla="*/ 1794542 h 3693320"/>
              <a:gd name="connsiteX37" fmla="*/ 2461427 w 3727440"/>
              <a:gd name="connsiteY37" fmla="*/ 1841260 h 3693320"/>
              <a:gd name="connsiteX38" fmla="*/ 2520056 w 3727440"/>
              <a:gd name="connsiteY38" fmla="*/ 1770200 h 3693320"/>
              <a:gd name="connsiteX39" fmla="*/ 2877632 w 3727440"/>
              <a:gd name="connsiteY39" fmla="*/ 1577415 h 3693320"/>
              <a:gd name="connsiteX40" fmla="*/ 2907082 w 3727440"/>
              <a:gd name="connsiteY40" fmla="*/ 1574447 h 3693320"/>
              <a:gd name="connsiteX41" fmla="*/ 2907082 w 3727440"/>
              <a:gd name="connsiteY41" fmla="*/ 204719 h 3693320"/>
              <a:gd name="connsiteX42" fmla="*/ 0 w 3727440"/>
              <a:gd name="connsiteY42" fmla="*/ 0 h 3693320"/>
              <a:gd name="connsiteX43" fmla="*/ 204718 w 3727440"/>
              <a:gd name="connsiteY43" fmla="*/ 0 h 3693320"/>
              <a:gd name="connsiteX44" fmla="*/ 204718 w 3727440"/>
              <a:gd name="connsiteY44" fmla="*/ 2 h 3693320"/>
              <a:gd name="connsiteX45" fmla="*/ 2907082 w 3727440"/>
              <a:gd name="connsiteY45" fmla="*/ 2 h 3693320"/>
              <a:gd name="connsiteX46" fmla="*/ 2907082 w 3727440"/>
              <a:gd name="connsiteY46" fmla="*/ 1 h 3693320"/>
              <a:gd name="connsiteX47" fmla="*/ 3111799 w 3727440"/>
              <a:gd name="connsiteY47" fmla="*/ 1 h 3693320"/>
              <a:gd name="connsiteX48" fmla="*/ 3111799 w 3727440"/>
              <a:gd name="connsiteY48" fmla="*/ 1572283 h 3693320"/>
              <a:gd name="connsiteX49" fmla="*/ 3162711 w 3727440"/>
              <a:gd name="connsiteY49" fmla="*/ 1577415 h 3693320"/>
              <a:gd name="connsiteX50" fmla="*/ 3727440 w 3727440"/>
              <a:gd name="connsiteY50" fmla="*/ 2270315 h 3693320"/>
              <a:gd name="connsiteX51" fmla="*/ 3162711 w 3727440"/>
              <a:gd name="connsiteY51" fmla="*/ 2963215 h 3693320"/>
              <a:gd name="connsiteX52" fmla="*/ 3062474 w 3727440"/>
              <a:gd name="connsiteY52" fmla="*/ 2973320 h 3693320"/>
              <a:gd name="connsiteX53" fmla="*/ 3111799 w 3727440"/>
              <a:gd name="connsiteY53" fmla="*/ 2973320 h 3693320"/>
              <a:gd name="connsiteX54" fmla="*/ 3111799 w 3727440"/>
              <a:gd name="connsiteY54" fmla="*/ 3693320 h 3693320"/>
              <a:gd name="connsiteX55" fmla="*/ 2907082 w 3727440"/>
              <a:gd name="connsiteY55" fmla="*/ 3693320 h 3693320"/>
              <a:gd name="connsiteX56" fmla="*/ 2907082 w 3727440"/>
              <a:gd name="connsiteY56" fmla="*/ 3693319 h 3693320"/>
              <a:gd name="connsiteX57" fmla="*/ 1 w 3727440"/>
              <a:gd name="connsiteY57" fmla="*/ 3693319 h 3693320"/>
              <a:gd name="connsiteX58" fmla="*/ 1 w 3727440"/>
              <a:gd name="connsiteY58" fmla="*/ 3636001 h 3693320"/>
              <a:gd name="connsiteX59" fmla="*/ 0 w 3727440"/>
              <a:gd name="connsiteY59" fmla="*/ 3636001 h 3693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727440" h="3693320">
                <a:moveTo>
                  <a:pt x="2908251" y="1945171"/>
                </a:moveTo>
                <a:lnTo>
                  <a:pt x="2908251" y="2156584"/>
                </a:lnTo>
                <a:lnTo>
                  <a:pt x="2696838" y="2156584"/>
                </a:lnTo>
                <a:lnTo>
                  <a:pt x="2696838" y="2355602"/>
                </a:lnTo>
                <a:lnTo>
                  <a:pt x="2908251" y="2355602"/>
                </a:lnTo>
                <a:lnTo>
                  <a:pt x="2908251" y="2567015"/>
                </a:lnTo>
                <a:lnTo>
                  <a:pt x="3107269" y="2567015"/>
                </a:lnTo>
                <a:lnTo>
                  <a:pt x="3107269" y="2355602"/>
                </a:lnTo>
                <a:lnTo>
                  <a:pt x="3318682" y="2355602"/>
                </a:lnTo>
                <a:lnTo>
                  <a:pt x="3318682" y="2156584"/>
                </a:lnTo>
                <a:lnTo>
                  <a:pt x="3107269" y="2156584"/>
                </a:lnTo>
                <a:lnTo>
                  <a:pt x="3107269" y="1945171"/>
                </a:lnTo>
                <a:close/>
                <a:moveTo>
                  <a:pt x="589427" y="1491310"/>
                </a:moveTo>
                <a:lnTo>
                  <a:pt x="2461427" y="1491310"/>
                </a:lnTo>
                <a:lnTo>
                  <a:pt x="2461427" y="1627936"/>
                </a:lnTo>
                <a:lnTo>
                  <a:pt x="589427" y="1627936"/>
                </a:lnTo>
                <a:close/>
                <a:moveTo>
                  <a:pt x="204718" y="204719"/>
                </a:moveTo>
                <a:lnTo>
                  <a:pt x="204718" y="3488602"/>
                </a:lnTo>
                <a:lnTo>
                  <a:pt x="2907082" y="3488602"/>
                </a:lnTo>
                <a:lnTo>
                  <a:pt x="2907082" y="2973320"/>
                </a:lnTo>
                <a:lnTo>
                  <a:pt x="2977868" y="2973320"/>
                </a:lnTo>
                <a:lnTo>
                  <a:pt x="2877632" y="2963215"/>
                </a:lnTo>
                <a:cubicBezTo>
                  <a:pt x="2647424" y="2916108"/>
                  <a:pt x="2457957" y="2757158"/>
                  <a:pt x="2368483" y="2545616"/>
                </a:cubicBezTo>
                <a:lnTo>
                  <a:pt x="2366004" y="2537632"/>
                </a:lnTo>
                <a:lnTo>
                  <a:pt x="589427" y="2537632"/>
                </a:lnTo>
                <a:lnTo>
                  <a:pt x="589427" y="2401006"/>
                </a:lnTo>
                <a:lnTo>
                  <a:pt x="2326077" y="2401006"/>
                </a:lnTo>
                <a:lnTo>
                  <a:pt x="2312902" y="2270315"/>
                </a:lnTo>
                <a:lnTo>
                  <a:pt x="2316523" y="2234400"/>
                </a:lnTo>
                <a:lnTo>
                  <a:pt x="589427" y="2234400"/>
                </a:lnTo>
                <a:lnTo>
                  <a:pt x="589427" y="2097774"/>
                </a:lnTo>
                <a:lnTo>
                  <a:pt x="2336584" y="2097774"/>
                </a:lnTo>
                <a:lnTo>
                  <a:pt x="2368483" y="1995014"/>
                </a:lnTo>
                <a:lnTo>
                  <a:pt x="2403137" y="1931168"/>
                </a:lnTo>
                <a:lnTo>
                  <a:pt x="589427" y="1931168"/>
                </a:lnTo>
                <a:lnTo>
                  <a:pt x="589427" y="1794542"/>
                </a:lnTo>
                <a:lnTo>
                  <a:pt x="2461427" y="1794542"/>
                </a:lnTo>
                <a:lnTo>
                  <a:pt x="2461427" y="1841260"/>
                </a:lnTo>
                <a:lnTo>
                  <a:pt x="2520056" y="1770200"/>
                </a:lnTo>
                <a:cubicBezTo>
                  <a:pt x="2616049" y="1674208"/>
                  <a:pt x="2739507" y="1605680"/>
                  <a:pt x="2877632" y="1577415"/>
                </a:cubicBezTo>
                <a:lnTo>
                  <a:pt x="2907082" y="1574447"/>
                </a:lnTo>
                <a:lnTo>
                  <a:pt x="2907082" y="204719"/>
                </a:lnTo>
                <a:close/>
                <a:moveTo>
                  <a:pt x="0" y="0"/>
                </a:moveTo>
                <a:lnTo>
                  <a:pt x="204718" y="0"/>
                </a:lnTo>
                <a:lnTo>
                  <a:pt x="204718" y="2"/>
                </a:lnTo>
                <a:lnTo>
                  <a:pt x="2907082" y="2"/>
                </a:lnTo>
                <a:lnTo>
                  <a:pt x="2907082" y="1"/>
                </a:lnTo>
                <a:lnTo>
                  <a:pt x="3111799" y="1"/>
                </a:lnTo>
                <a:lnTo>
                  <a:pt x="3111799" y="1572283"/>
                </a:lnTo>
                <a:lnTo>
                  <a:pt x="3162711" y="1577415"/>
                </a:lnTo>
                <a:cubicBezTo>
                  <a:pt x="3485001" y="1643366"/>
                  <a:pt x="3727440" y="1928528"/>
                  <a:pt x="3727440" y="2270315"/>
                </a:cubicBezTo>
                <a:cubicBezTo>
                  <a:pt x="3727440" y="2612103"/>
                  <a:pt x="3485001" y="2897265"/>
                  <a:pt x="3162711" y="2963215"/>
                </a:cubicBezTo>
                <a:lnTo>
                  <a:pt x="3062474" y="2973320"/>
                </a:lnTo>
                <a:lnTo>
                  <a:pt x="3111799" y="2973320"/>
                </a:lnTo>
                <a:lnTo>
                  <a:pt x="3111799" y="3693320"/>
                </a:lnTo>
                <a:lnTo>
                  <a:pt x="2907082" y="3693320"/>
                </a:lnTo>
                <a:lnTo>
                  <a:pt x="2907082" y="3693319"/>
                </a:lnTo>
                <a:lnTo>
                  <a:pt x="1" y="3693319"/>
                </a:lnTo>
                <a:lnTo>
                  <a:pt x="1" y="3636001"/>
                </a:lnTo>
                <a:lnTo>
                  <a:pt x="0" y="3636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任意多边形 31"/>
          <p:cNvSpPr>
            <a:spLocks noChangeAspect="1"/>
          </p:cNvSpPr>
          <p:nvPr/>
        </p:nvSpPr>
        <p:spPr>
          <a:xfrm>
            <a:off x="8297815" y="2672385"/>
            <a:ext cx="271564" cy="271564"/>
          </a:xfrm>
          <a:custGeom>
            <a:avLst/>
            <a:gdLst>
              <a:gd name="connsiteX0" fmla="*/ 3009329 w 4544704"/>
              <a:gd name="connsiteY0" fmla="*/ 2055014 h 4544704"/>
              <a:gd name="connsiteX1" fmla="*/ 3391467 w 4544704"/>
              <a:gd name="connsiteY1" fmla="*/ 2055014 h 4544704"/>
              <a:gd name="connsiteX2" fmla="*/ 3391467 w 4544704"/>
              <a:gd name="connsiteY2" fmla="*/ 3528972 h 4544704"/>
              <a:gd name="connsiteX3" fmla="*/ 3009329 w 4544704"/>
              <a:gd name="connsiteY3" fmla="*/ 3528972 h 4544704"/>
              <a:gd name="connsiteX4" fmla="*/ 1132765 w 4544704"/>
              <a:gd name="connsiteY4" fmla="*/ 1495456 h 4544704"/>
              <a:gd name="connsiteX5" fmla="*/ 1514903 w 4544704"/>
              <a:gd name="connsiteY5" fmla="*/ 1495456 h 4544704"/>
              <a:gd name="connsiteX6" fmla="*/ 1514903 w 4544704"/>
              <a:gd name="connsiteY6" fmla="*/ 3528972 h 4544704"/>
              <a:gd name="connsiteX7" fmla="*/ 1132765 w 4544704"/>
              <a:gd name="connsiteY7" fmla="*/ 3528972 h 4544704"/>
              <a:gd name="connsiteX8" fmla="*/ 2081283 w 4544704"/>
              <a:gd name="connsiteY8" fmla="*/ 894954 h 4544704"/>
              <a:gd name="connsiteX9" fmla="*/ 2463421 w 4544704"/>
              <a:gd name="connsiteY9" fmla="*/ 894954 h 4544704"/>
              <a:gd name="connsiteX10" fmla="*/ 2463421 w 4544704"/>
              <a:gd name="connsiteY10" fmla="*/ 3528972 h 4544704"/>
              <a:gd name="connsiteX11" fmla="*/ 2081283 w 4544704"/>
              <a:gd name="connsiteY11" fmla="*/ 3528972 h 4544704"/>
              <a:gd name="connsiteX12" fmla="*/ 631912 w 4544704"/>
              <a:gd name="connsiteY12" fmla="*/ 249116 h 4544704"/>
              <a:gd name="connsiteX13" fmla="*/ 249116 w 4544704"/>
              <a:gd name="connsiteY13" fmla="*/ 631912 h 4544704"/>
              <a:gd name="connsiteX14" fmla="*/ 249116 w 4544704"/>
              <a:gd name="connsiteY14" fmla="*/ 3912793 h 4544704"/>
              <a:gd name="connsiteX15" fmla="*/ 631912 w 4544704"/>
              <a:gd name="connsiteY15" fmla="*/ 4295589 h 4544704"/>
              <a:gd name="connsiteX16" fmla="*/ 3912793 w 4544704"/>
              <a:gd name="connsiteY16" fmla="*/ 4295589 h 4544704"/>
              <a:gd name="connsiteX17" fmla="*/ 4295589 w 4544704"/>
              <a:gd name="connsiteY17" fmla="*/ 3912793 h 4544704"/>
              <a:gd name="connsiteX18" fmla="*/ 4295589 w 4544704"/>
              <a:gd name="connsiteY18" fmla="*/ 631912 h 4544704"/>
              <a:gd name="connsiteX19" fmla="*/ 3912793 w 4544704"/>
              <a:gd name="connsiteY19" fmla="*/ 249116 h 4544704"/>
              <a:gd name="connsiteX20" fmla="*/ 429929 w 4544704"/>
              <a:gd name="connsiteY20" fmla="*/ 0 h 4544704"/>
              <a:gd name="connsiteX21" fmla="*/ 4114775 w 4544704"/>
              <a:gd name="connsiteY21" fmla="*/ 0 h 4544704"/>
              <a:gd name="connsiteX22" fmla="*/ 4544704 w 4544704"/>
              <a:gd name="connsiteY22" fmla="*/ 429929 h 4544704"/>
              <a:gd name="connsiteX23" fmla="*/ 4544704 w 4544704"/>
              <a:gd name="connsiteY23" fmla="*/ 4114775 h 4544704"/>
              <a:gd name="connsiteX24" fmla="*/ 4114775 w 4544704"/>
              <a:gd name="connsiteY24" fmla="*/ 4544704 h 4544704"/>
              <a:gd name="connsiteX25" fmla="*/ 429929 w 4544704"/>
              <a:gd name="connsiteY25" fmla="*/ 4544704 h 4544704"/>
              <a:gd name="connsiteX26" fmla="*/ 0 w 4544704"/>
              <a:gd name="connsiteY26" fmla="*/ 4114775 h 4544704"/>
              <a:gd name="connsiteX27" fmla="*/ 0 w 4544704"/>
              <a:gd name="connsiteY27" fmla="*/ 429929 h 4544704"/>
              <a:gd name="connsiteX28" fmla="*/ 429929 w 4544704"/>
              <a:gd name="connsiteY28" fmla="*/ 0 h 45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44704" h="4544704">
                <a:moveTo>
                  <a:pt x="3009329" y="2055014"/>
                </a:moveTo>
                <a:lnTo>
                  <a:pt x="3391467" y="2055014"/>
                </a:lnTo>
                <a:lnTo>
                  <a:pt x="3391467" y="3528972"/>
                </a:lnTo>
                <a:lnTo>
                  <a:pt x="3009329" y="3528972"/>
                </a:lnTo>
                <a:close/>
                <a:moveTo>
                  <a:pt x="1132765" y="1495456"/>
                </a:moveTo>
                <a:lnTo>
                  <a:pt x="1514903" y="1495456"/>
                </a:lnTo>
                <a:lnTo>
                  <a:pt x="1514903" y="3528972"/>
                </a:lnTo>
                <a:lnTo>
                  <a:pt x="1132765" y="3528972"/>
                </a:lnTo>
                <a:close/>
                <a:moveTo>
                  <a:pt x="2081283" y="894954"/>
                </a:moveTo>
                <a:lnTo>
                  <a:pt x="2463421" y="894954"/>
                </a:lnTo>
                <a:lnTo>
                  <a:pt x="2463421" y="3528972"/>
                </a:lnTo>
                <a:lnTo>
                  <a:pt x="2081283" y="3528972"/>
                </a:lnTo>
                <a:close/>
                <a:moveTo>
                  <a:pt x="631912" y="249116"/>
                </a:moveTo>
                <a:cubicBezTo>
                  <a:pt x="420500" y="249116"/>
                  <a:pt x="249116" y="420500"/>
                  <a:pt x="249116" y="631912"/>
                </a:cubicBezTo>
                <a:lnTo>
                  <a:pt x="249116" y="3912793"/>
                </a:lnTo>
                <a:cubicBezTo>
                  <a:pt x="249116" y="4124205"/>
                  <a:pt x="420500" y="4295589"/>
                  <a:pt x="631912" y="4295589"/>
                </a:cubicBezTo>
                <a:lnTo>
                  <a:pt x="3912793" y="4295589"/>
                </a:lnTo>
                <a:cubicBezTo>
                  <a:pt x="4124205" y="4295589"/>
                  <a:pt x="4295589" y="4124205"/>
                  <a:pt x="4295589" y="3912793"/>
                </a:cubicBezTo>
                <a:lnTo>
                  <a:pt x="4295589" y="631912"/>
                </a:lnTo>
                <a:cubicBezTo>
                  <a:pt x="4295589" y="420500"/>
                  <a:pt x="4124205" y="249116"/>
                  <a:pt x="3912793" y="249116"/>
                </a:cubicBezTo>
                <a:close/>
                <a:moveTo>
                  <a:pt x="429929" y="0"/>
                </a:moveTo>
                <a:lnTo>
                  <a:pt x="4114775" y="0"/>
                </a:lnTo>
                <a:cubicBezTo>
                  <a:pt x="4352218" y="0"/>
                  <a:pt x="4544704" y="192486"/>
                  <a:pt x="4544704" y="429929"/>
                </a:cubicBezTo>
                <a:lnTo>
                  <a:pt x="4544704" y="4114775"/>
                </a:lnTo>
                <a:cubicBezTo>
                  <a:pt x="4544704" y="4352218"/>
                  <a:pt x="4352218" y="4544704"/>
                  <a:pt x="4114775" y="4544704"/>
                </a:cubicBezTo>
                <a:lnTo>
                  <a:pt x="429929" y="4544704"/>
                </a:lnTo>
                <a:cubicBezTo>
                  <a:pt x="192486" y="4544704"/>
                  <a:pt x="0" y="4352218"/>
                  <a:pt x="0" y="4114775"/>
                </a:cubicBezTo>
                <a:lnTo>
                  <a:pt x="0" y="429929"/>
                </a:lnTo>
                <a:cubicBezTo>
                  <a:pt x="0" y="192486"/>
                  <a:pt x="192486" y="0"/>
                  <a:pt x="4299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任意多边形 32"/>
          <p:cNvSpPr>
            <a:spLocks noChangeAspect="1"/>
          </p:cNvSpPr>
          <p:nvPr/>
        </p:nvSpPr>
        <p:spPr>
          <a:xfrm>
            <a:off x="8313806" y="4885804"/>
            <a:ext cx="264574" cy="271564"/>
          </a:xfrm>
          <a:custGeom>
            <a:avLst/>
            <a:gdLst>
              <a:gd name="connsiteX0" fmla="*/ 2326943 w 5404989"/>
              <a:gd name="connsiteY0" fmla="*/ 407402 h 5547815"/>
              <a:gd name="connsiteX1" fmla="*/ 407401 w 5404989"/>
              <a:gd name="connsiteY1" fmla="*/ 2326944 h 5547815"/>
              <a:gd name="connsiteX2" fmla="*/ 2326943 w 5404989"/>
              <a:gd name="connsiteY2" fmla="*/ 4246486 h 5547815"/>
              <a:gd name="connsiteX3" fmla="*/ 4246485 w 5404989"/>
              <a:gd name="connsiteY3" fmla="*/ 2326944 h 5547815"/>
              <a:gd name="connsiteX4" fmla="*/ 2326943 w 5404989"/>
              <a:gd name="connsiteY4" fmla="*/ 407402 h 5547815"/>
              <a:gd name="connsiteX5" fmla="*/ 2326944 w 5404989"/>
              <a:gd name="connsiteY5" fmla="*/ 0 h 5547815"/>
              <a:gd name="connsiteX6" fmla="*/ 4653888 w 5404989"/>
              <a:gd name="connsiteY6" fmla="*/ 2326944 h 5547815"/>
              <a:gd name="connsiteX7" fmla="*/ 4122527 w 5404989"/>
              <a:gd name="connsiteY7" fmla="*/ 3807097 h 5547815"/>
              <a:gd name="connsiteX8" fmla="*/ 4025541 w 5404989"/>
              <a:gd name="connsiteY8" fmla="*/ 3913809 h 5547815"/>
              <a:gd name="connsiteX9" fmla="*/ 5404989 w 5404989"/>
              <a:gd name="connsiteY9" fmla="*/ 5293257 h 5547815"/>
              <a:gd name="connsiteX10" fmla="*/ 5150430 w 5404989"/>
              <a:gd name="connsiteY10" fmla="*/ 5547815 h 5547815"/>
              <a:gd name="connsiteX11" fmla="*/ 3760207 w 5404989"/>
              <a:gd name="connsiteY11" fmla="*/ 4157591 h 5547815"/>
              <a:gd name="connsiteX12" fmla="*/ 3627961 w 5404989"/>
              <a:gd name="connsiteY12" fmla="*/ 4256483 h 5547815"/>
              <a:gd name="connsiteX13" fmla="*/ 2326944 w 5404989"/>
              <a:gd name="connsiteY13" fmla="*/ 4653888 h 5547815"/>
              <a:gd name="connsiteX14" fmla="*/ 0 w 5404989"/>
              <a:gd name="connsiteY14" fmla="*/ 2326944 h 5547815"/>
              <a:gd name="connsiteX15" fmla="*/ 2326944 w 5404989"/>
              <a:gd name="connsiteY15" fmla="*/ 0 h 554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04989" h="5547815">
                <a:moveTo>
                  <a:pt x="2326943" y="407402"/>
                </a:moveTo>
                <a:cubicBezTo>
                  <a:pt x="1266809" y="407402"/>
                  <a:pt x="407401" y="1266810"/>
                  <a:pt x="407401" y="2326944"/>
                </a:cubicBezTo>
                <a:cubicBezTo>
                  <a:pt x="407401" y="3387078"/>
                  <a:pt x="1266809" y="4246486"/>
                  <a:pt x="2326943" y="4246486"/>
                </a:cubicBezTo>
                <a:cubicBezTo>
                  <a:pt x="3387077" y="4246486"/>
                  <a:pt x="4246485" y="3387078"/>
                  <a:pt x="4246485" y="2326944"/>
                </a:cubicBezTo>
                <a:cubicBezTo>
                  <a:pt x="4246485" y="1266810"/>
                  <a:pt x="3387077" y="407402"/>
                  <a:pt x="2326943" y="407402"/>
                </a:cubicBezTo>
                <a:close/>
                <a:moveTo>
                  <a:pt x="2326944" y="0"/>
                </a:moveTo>
                <a:cubicBezTo>
                  <a:pt x="3612080" y="0"/>
                  <a:pt x="4653888" y="1041808"/>
                  <a:pt x="4653888" y="2326944"/>
                </a:cubicBezTo>
                <a:cubicBezTo>
                  <a:pt x="4653888" y="2889191"/>
                  <a:pt x="4454480" y="3404864"/>
                  <a:pt x="4122527" y="3807097"/>
                </a:cubicBezTo>
                <a:lnTo>
                  <a:pt x="4025541" y="3913809"/>
                </a:lnTo>
                <a:lnTo>
                  <a:pt x="5404989" y="5293257"/>
                </a:lnTo>
                <a:lnTo>
                  <a:pt x="5150430" y="5547815"/>
                </a:lnTo>
                <a:lnTo>
                  <a:pt x="3760207" y="4157591"/>
                </a:lnTo>
                <a:lnTo>
                  <a:pt x="3627961" y="4256483"/>
                </a:lnTo>
                <a:cubicBezTo>
                  <a:pt x="3256578" y="4507384"/>
                  <a:pt x="2808870" y="4653888"/>
                  <a:pt x="2326944" y="4653888"/>
                </a:cubicBezTo>
                <a:cubicBezTo>
                  <a:pt x="1041808" y="4653888"/>
                  <a:pt x="0" y="3612080"/>
                  <a:pt x="0" y="2326944"/>
                </a:cubicBezTo>
                <a:cubicBezTo>
                  <a:pt x="0" y="1041808"/>
                  <a:pt x="1041808" y="0"/>
                  <a:pt x="232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任意多边形 33"/>
          <p:cNvSpPr>
            <a:spLocks noChangeAspect="1"/>
          </p:cNvSpPr>
          <p:nvPr/>
        </p:nvSpPr>
        <p:spPr>
          <a:xfrm>
            <a:off x="3606499" y="4887296"/>
            <a:ext cx="279130" cy="271564"/>
          </a:xfrm>
          <a:custGeom>
            <a:avLst/>
            <a:gdLst>
              <a:gd name="connsiteX0" fmla="*/ 4685107 w 5915326"/>
              <a:gd name="connsiteY0" fmla="*/ 1483514 h 5755001"/>
              <a:gd name="connsiteX1" fmla="*/ 2780792 w 5915326"/>
              <a:gd name="connsiteY1" fmla="*/ 3236718 h 5755001"/>
              <a:gd name="connsiteX2" fmla="*/ 2780792 w 5915326"/>
              <a:gd name="connsiteY2" fmla="*/ 4888241 h 5755001"/>
              <a:gd name="connsiteX3" fmla="*/ 4502330 w 5915326"/>
              <a:gd name="connsiteY3" fmla="*/ 1162453 h 5755001"/>
              <a:gd name="connsiteX4" fmla="*/ 958311 w 5915326"/>
              <a:gd name="connsiteY4" fmla="*/ 2989794 h 5755001"/>
              <a:gd name="connsiteX5" fmla="*/ 2517488 w 5915326"/>
              <a:gd name="connsiteY5" fmla="*/ 2989794 h 5755001"/>
              <a:gd name="connsiteX6" fmla="*/ 5915326 w 5915326"/>
              <a:gd name="connsiteY6" fmla="*/ 0 h 5755001"/>
              <a:gd name="connsiteX7" fmla="*/ 5466926 w 5915326"/>
              <a:gd name="connsiteY7" fmla="*/ 864187 h 5755001"/>
              <a:gd name="connsiteX8" fmla="*/ 5469574 w 5915326"/>
              <a:gd name="connsiteY8" fmla="*/ 865669 h 5755001"/>
              <a:gd name="connsiteX9" fmla="*/ 5422310 w 5915326"/>
              <a:gd name="connsiteY9" fmla="*/ 950174 h 5755001"/>
              <a:gd name="connsiteX10" fmla="*/ 5305419 w 5915326"/>
              <a:gd name="connsiteY10" fmla="*/ 1175452 h 5755001"/>
              <a:gd name="connsiteX11" fmla="*/ 5299576 w 5915326"/>
              <a:gd name="connsiteY11" fmla="*/ 1169608 h 5755001"/>
              <a:gd name="connsiteX12" fmla="*/ 2734898 w 5915326"/>
              <a:gd name="connsiteY12" fmla="*/ 5755001 h 5755001"/>
              <a:gd name="connsiteX13" fmla="*/ 2414545 w 5915326"/>
              <a:gd name="connsiteY13" fmla="*/ 5575822 h 5755001"/>
              <a:gd name="connsiteX14" fmla="*/ 2397740 w 5915326"/>
              <a:gd name="connsiteY14" fmla="*/ 5575822 h 5755001"/>
              <a:gd name="connsiteX15" fmla="*/ 2397740 w 5915326"/>
              <a:gd name="connsiteY15" fmla="*/ 3372847 h 5755001"/>
              <a:gd name="connsiteX16" fmla="*/ 215403 w 5915326"/>
              <a:gd name="connsiteY16" fmla="*/ 3372847 h 5755001"/>
              <a:gd name="connsiteX17" fmla="*/ 175545 w 5915326"/>
              <a:gd name="connsiteY17" fmla="*/ 3393399 h 5755001"/>
              <a:gd name="connsiteX18" fmla="*/ 0 w 5915326"/>
              <a:gd name="connsiteY18" fmla="*/ 3052938 h 5755001"/>
              <a:gd name="connsiteX19" fmla="*/ 4979227 w 5915326"/>
              <a:gd name="connsiteY19" fmla="*/ 485585 h 5755001"/>
              <a:gd name="connsiteX20" fmla="*/ 4979279 w 5915326"/>
              <a:gd name="connsiteY20" fmla="*/ 485687 h 57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15326" h="5755001">
                <a:moveTo>
                  <a:pt x="4685107" y="1483514"/>
                </a:moveTo>
                <a:lnTo>
                  <a:pt x="2780792" y="3236718"/>
                </a:lnTo>
                <a:lnTo>
                  <a:pt x="2780792" y="4888241"/>
                </a:lnTo>
                <a:close/>
                <a:moveTo>
                  <a:pt x="4502330" y="1162453"/>
                </a:moveTo>
                <a:lnTo>
                  <a:pt x="958311" y="2989794"/>
                </a:lnTo>
                <a:lnTo>
                  <a:pt x="2517488" y="2989794"/>
                </a:lnTo>
                <a:close/>
                <a:moveTo>
                  <a:pt x="5915326" y="0"/>
                </a:moveTo>
                <a:lnTo>
                  <a:pt x="5466926" y="864187"/>
                </a:lnTo>
                <a:lnTo>
                  <a:pt x="5469574" y="865669"/>
                </a:lnTo>
                <a:lnTo>
                  <a:pt x="5422310" y="950174"/>
                </a:lnTo>
                <a:lnTo>
                  <a:pt x="5305419" y="1175452"/>
                </a:lnTo>
                <a:lnTo>
                  <a:pt x="5299576" y="1169608"/>
                </a:lnTo>
                <a:lnTo>
                  <a:pt x="2734898" y="5755001"/>
                </a:lnTo>
                <a:lnTo>
                  <a:pt x="2414545" y="5575822"/>
                </a:lnTo>
                <a:lnTo>
                  <a:pt x="2397740" y="5575822"/>
                </a:lnTo>
                <a:lnTo>
                  <a:pt x="2397740" y="3372847"/>
                </a:lnTo>
                <a:lnTo>
                  <a:pt x="215403" y="3372847"/>
                </a:lnTo>
                <a:lnTo>
                  <a:pt x="175545" y="3393399"/>
                </a:lnTo>
                <a:lnTo>
                  <a:pt x="0" y="3052938"/>
                </a:lnTo>
                <a:lnTo>
                  <a:pt x="4979227" y="485585"/>
                </a:lnTo>
                <a:lnTo>
                  <a:pt x="4979279" y="4856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任意多边形 34"/>
          <p:cNvSpPr>
            <a:spLocks noChangeAspect="1"/>
          </p:cNvSpPr>
          <p:nvPr/>
        </p:nvSpPr>
        <p:spPr>
          <a:xfrm>
            <a:off x="3610281" y="3739470"/>
            <a:ext cx="271564" cy="271564"/>
          </a:xfrm>
          <a:custGeom>
            <a:avLst/>
            <a:gdLst>
              <a:gd name="connsiteX0" fmla="*/ 2385081 w 6066430"/>
              <a:gd name="connsiteY0" fmla="*/ 2067499 h 6066430"/>
              <a:gd name="connsiteX1" fmla="*/ 4050108 w 6066430"/>
              <a:gd name="connsiteY1" fmla="*/ 3033215 h 6066430"/>
              <a:gd name="connsiteX2" fmla="*/ 2385081 w 6066430"/>
              <a:gd name="connsiteY2" fmla="*/ 3998930 h 6066430"/>
              <a:gd name="connsiteX3" fmla="*/ 3033215 w 6066430"/>
              <a:gd name="connsiteY3" fmla="*/ 397472 h 6066430"/>
              <a:gd name="connsiteX4" fmla="*/ 397472 w 6066430"/>
              <a:gd name="connsiteY4" fmla="*/ 3033215 h 6066430"/>
              <a:gd name="connsiteX5" fmla="*/ 3033215 w 6066430"/>
              <a:gd name="connsiteY5" fmla="*/ 5668958 h 6066430"/>
              <a:gd name="connsiteX6" fmla="*/ 5668958 w 6066430"/>
              <a:gd name="connsiteY6" fmla="*/ 3033215 h 6066430"/>
              <a:gd name="connsiteX7" fmla="*/ 3033215 w 6066430"/>
              <a:gd name="connsiteY7" fmla="*/ 397472 h 6066430"/>
              <a:gd name="connsiteX8" fmla="*/ 3033215 w 6066430"/>
              <a:gd name="connsiteY8" fmla="*/ 0 h 6066430"/>
              <a:gd name="connsiteX9" fmla="*/ 6066430 w 6066430"/>
              <a:gd name="connsiteY9" fmla="*/ 3033215 h 6066430"/>
              <a:gd name="connsiteX10" fmla="*/ 3033215 w 6066430"/>
              <a:gd name="connsiteY10" fmla="*/ 6066430 h 6066430"/>
              <a:gd name="connsiteX11" fmla="*/ 0 w 6066430"/>
              <a:gd name="connsiteY11" fmla="*/ 3033215 h 6066430"/>
              <a:gd name="connsiteX12" fmla="*/ 3033215 w 6066430"/>
              <a:gd name="connsiteY12" fmla="*/ 0 h 606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66430" h="6066430">
                <a:moveTo>
                  <a:pt x="2385081" y="2067499"/>
                </a:moveTo>
                <a:lnTo>
                  <a:pt x="4050108" y="3033215"/>
                </a:lnTo>
                <a:lnTo>
                  <a:pt x="2385081" y="3998930"/>
                </a:lnTo>
                <a:close/>
                <a:moveTo>
                  <a:pt x="3033215" y="397472"/>
                </a:moveTo>
                <a:cubicBezTo>
                  <a:pt x="1577534" y="397472"/>
                  <a:pt x="397472" y="1577534"/>
                  <a:pt x="397472" y="3033215"/>
                </a:cubicBezTo>
                <a:cubicBezTo>
                  <a:pt x="397472" y="4488896"/>
                  <a:pt x="1577534" y="5668958"/>
                  <a:pt x="3033215" y="5668958"/>
                </a:cubicBezTo>
                <a:cubicBezTo>
                  <a:pt x="4488896" y="5668958"/>
                  <a:pt x="5668958" y="4488896"/>
                  <a:pt x="5668958" y="3033215"/>
                </a:cubicBezTo>
                <a:cubicBezTo>
                  <a:pt x="5668958" y="1577534"/>
                  <a:pt x="4488896" y="397472"/>
                  <a:pt x="3033215" y="397472"/>
                </a:cubicBezTo>
                <a:close/>
                <a:moveTo>
                  <a:pt x="3033215" y="0"/>
                </a:moveTo>
                <a:cubicBezTo>
                  <a:pt x="4708413" y="0"/>
                  <a:pt x="6066430" y="1358017"/>
                  <a:pt x="6066430" y="3033215"/>
                </a:cubicBezTo>
                <a:cubicBezTo>
                  <a:pt x="6066430" y="4708413"/>
                  <a:pt x="4708413" y="6066430"/>
                  <a:pt x="3033215" y="6066430"/>
                </a:cubicBezTo>
                <a:cubicBezTo>
                  <a:pt x="1358017" y="6066430"/>
                  <a:pt x="0" y="4708413"/>
                  <a:pt x="0" y="3033215"/>
                </a:cubicBezTo>
                <a:cubicBezTo>
                  <a:pt x="0" y="1358017"/>
                  <a:pt x="1358017" y="0"/>
                  <a:pt x="30332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任意多边形 35"/>
          <p:cNvSpPr>
            <a:spLocks noChangeAspect="1"/>
          </p:cNvSpPr>
          <p:nvPr/>
        </p:nvSpPr>
        <p:spPr>
          <a:xfrm>
            <a:off x="8310304" y="3736112"/>
            <a:ext cx="271578" cy="271564"/>
          </a:xfrm>
          <a:custGeom>
            <a:avLst/>
            <a:gdLst>
              <a:gd name="connsiteX0" fmla="*/ 3019603 w 5127246"/>
              <a:gd name="connsiteY0" fmla="*/ 1 h 5126995"/>
              <a:gd name="connsiteX1" fmla="*/ 3415388 w 5127246"/>
              <a:gd name="connsiteY1" fmla="*/ 1 h 5126995"/>
              <a:gd name="connsiteX2" fmla="*/ 3415388 w 5127246"/>
              <a:gd name="connsiteY2" fmla="*/ 1 h 5126995"/>
              <a:gd name="connsiteX3" fmla="*/ 4698278 w 5127246"/>
              <a:gd name="connsiteY3" fmla="*/ 1 h 5126995"/>
              <a:gd name="connsiteX4" fmla="*/ 4698278 w 5127246"/>
              <a:gd name="connsiteY4" fmla="*/ 395786 h 5126995"/>
              <a:gd name="connsiteX5" fmla="*/ 3932325 w 5127246"/>
              <a:gd name="connsiteY5" fmla="*/ 395786 h 5126995"/>
              <a:gd name="connsiteX6" fmla="*/ 4124806 w 5127246"/>
              <a:gd name="connsiteY6" fmla="*/ 529731 h 5126995"/>
              <a:gd name="connsiteX7" fmla="*/ 5072600 w 5127246"/>
              <a:gd name="connsiteY7" fmla="*/ 3087840 h 5126995"/>
              <a:gd name="connsiteX8" fmla="*/ 2206701 w 5127246"/>
              <a:gd name="connsiteY8" fmla="*/ 5101785 h 5126995"/>
              <a:gd name="connsiteX9" fmla="*/ 6960 w 5127246"/>
              <a:gd name="connsiteY9" fmla="*/ 2375891 h 5126995"/>
              <a:gd name="connsiteX10" fmla="*/ 2580824 w 5127246"/>
              <a:gd name="connsiteY10" fmla="*/ 59 h 5126995"/>
              <a:gd name="connsiteX11" fmla="*/ 2578183 w 5127246"/>
              <a:gd name="connsiteY11" fmla="*/ 390041 h 5126995"/>
              <a:gd name="connsiteX12" fmla="*/ 395907 w 5127246"/>
              <a:gd name="connsiteY12" fmla="*/ 2404414 h 5126995"/>
              <a:gd name="connsiteX13" fmla="*/ 2260979 w 5127246"/>
              <a:gd name="connsiteY13" fmla="*/ 4715589 h 5126995"/>
              <a:gd name="connsiteX14" fmla="*/ 4690859 w 5127246"/>
              <a:gd name="connsiteY14" fmla="*/ 3008045 h 5126995"/>
              <a:gd name="connsiteX15" fmla="*/ 3540680 w 5127246"/>
              <a:gd name="connsiteY15" fmla="*/ 621706 h 5126995"/>
              <a:gd name="connsiteX16" fmla="*/ 3415388 w 5127246"/>
              <a:gd name="connsiteY16" fmla="*/ 566161 h 5126995"/>
              <a:gd name="connsiteX17" fmla="*/ 3415388 w 5127246"/>
              <a:gd name="connsiteY17" fmla="*/ 1678676 h 5126995"/>
              <a:gd name="connsiteX18" fmla="*/ 3019603 w 5127246"/>
              <a:gd name="connsiteY18" fmla="*/ 1678676 h 5126995"/>
              <a:gd name="connsiteX19" fmla="*/ 3019603 w 5127246"/>
              <a:gd name="connsiteY19" fmla="*/ 395786 h 5126995"/>
              <a:gd name="connsiteX20" fmla="*/ 3019603 w 5127246"/>
              <a:gd name="connsiteY20" fmla="*/ 1 h 512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27246" h="5126995">
                <a:moveTo>
                  <a:pt x="3019603" y="1"/>
                </a:moveTo>
                <a:lnTo>
                  <a:pt x="3415388" y="1"/>
                </a:lnTo>
                <a:lnTo>
                  <a:pt x="3415388" y="1"/>
                </a:lnTo>
                <a:lnTo>
                  <a:pt x="4698278" y="1"/>
                </a:lnTo>
                <a:lnTo>
                  <a:pt x="4698278" y="395786"/>
                </a:lnTo>
                <a:lnTo>
                  <a:pt x="3932325" y="395786"/>
                </a:lnTo>
                <a:lnTo>
                  <a:pt x="4124806" y="529731"/>
                </a:lnTo>
                <a:cubicBezTo>
                  <a:pt x="4883989" y="1113031"/>
                  <a:pt x="5279709" y="2097011"/>
                  <a:pt x="5072600" y="3087840"/>
                </a:cubicBezTo>
                <a:cubicBezTo>
                  <a:pt x="4796456" y="4408946"/>
                  <a:pt x="3543223" y="5289627"/>
                  <a:pt x="2206701" y="5101785"/>
                </a:cubicBezTo>
                <a:cubicBezTo>
                  <a:pt x="870179" y="4913944"/>
                  <a:pt x="-91749" y="3721935"/>
                  <a:pt x="6960" y="2375891"/>
                </a:cubicBezTo>
                <a:cubicBezTo>
                  <a:pt x="105669" y="1029848"/>
                  <a:pt x="1231197" y="-9083"/>
                  <a:pt x="2580824" y="59"/>
                </a:cubicBezTo>
                <a:lnTo>
                  <a:pt x="2578183" y="390041"/>
                </a:lnTo>
                <a:cubicBezTo>
                  <a:pt x="1433889" y="382290"/>
                  <a:pt x="479599" y="1263158"/>
                  <a:pt x="395907" y="2404414"/>
                </a:cubicBezTo>
                <a:cubicBezTo>
                  <a:pt x="312216" y="3545670"/>
                  <a:pt x="1127796" y="4556327"/>
                  <a:pt x="2260979" y="4715589"/>
                </a:cubicBezTo>
                <a:cubicBezTo>
                  <a:pt x="3394163" y="4874852"/>
                  <a:pt x="4456728" y="4128158"/>
                  <a:pt x="4690859" y="3008045"/>
                </a:cubicBezTo>
                <a:cubicBezTo>
                  <a:pt x="4895724" y="2027946"/>
                  <a:pt x="4404906" y="1055754"/>
                  <a:pt x="3540680" y="621706"/>
                </a:cubicBezTo>
                <a:lnTo>
                  <a:pt x="3415388" y="566161"/>
                </a:lnTo>
                <a:lnTo>
                  <a:pt x="3415388" y="1678676"/>
                </a:lnTo>
                <a:lnTo>
                  <a:pt x="3019603" y="1678676"/>
                </a:lnTo>
                <a:lnTo>
                  <a:pt x="3019603" y="395786"/>
                </a:lnTo>
                <a:lnTo>
                  <a:pt x="3019603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98226" y="2235046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智能检索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8223" y="2544845"/>
            <a:ext cx="2466000" cy="107632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中英文</a:t>
            </a:r>
            <a:r>
              <a:rPr lang="zh-CN"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统</a:t>
            </a:r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一主题检索</a:t>
            </a:r>
            <a:endParaRPr sz="1600" dirty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r"/>
            <a:r>
              <a:rPr lang="zh-CN"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高级检索</a:t>
            </a:r>
          </a:p>
          <a:p>
            <a:pPr algn="r"/>
            <a:r>
              <a:rPr lang="zh-CN"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专业检索</a:t>
            </a:r>
          </a:p>
          <a:p>
            <a:pPr algn="r"/>
            <a:r>
              <a:rPr lang="en-US" altLang="zh-CN" sz="1600" dirty="0" smtClean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......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98226" y="3621126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知识矩阵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698223" y="3893461"/>
            <a:ext cx="2466000" cy="33718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实现多维度内容分析和展示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8226" y="4523738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智能引导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98223" y="4834807"/>
            <a:ext cx="2466000" cy="5835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r"/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主题、作者、机构、基金、期刊等检索引导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032222" y="2276956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知网节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9032219" y="2588025"/>
            <a:ext cx="2466000" cy="5835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全球知识网络、新的页面布局、主题脉络图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032222" y="3459201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个性化首页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9032219" y="3770271"/>
            <a:ext cx="2466000" cy="58356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单库宣介，我的关注、精彩推荐、热门文献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032222" y="4523738"/>
            <a:ext cx="2466000" cy="368300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个人书房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9032219" y="4785912"/>
            <a:ext cx="2466000" cy="681355"/>
          </a:xfrm>
          <a:prstGeom prst="rect">
            <a:avLst/>
          </a:prstGeom>
          <a:noFill/>
        </p:spPr>
        <p:txBody>
          <a:bodyPr wrap="square" lIns="0" rIns="0" rtlCol="0" anchor="ctr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sz="1600" dirty="0">
                <a:solidFill>
                  <a:schemeClr val="accent6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定制、收藏、成果、跟踪，历史，支持跨平台</a:t>
            </a:r>
            <a:endParaRPr lang="zh-CN" altLang="en-US" sz="1600" dirty="0" smtClean="0">
              <a:solidFill>
                <a:schemeClr val="accent6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9" grpId="0" bldLvl="0" animBg="1"/>
      <p:bldP spid="13" grpId="0" bldLvl="0" animBg="1"/>
      <p:bldP spid="14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" y="1209675"/>
            <a:ext cx="12122785" cy="52603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33220" y="1844675"/>
            <a:ext cx="1296035" cy="5013325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2905" y="1882775"/>
            <a:ext cx="1256665" cy="497522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4881880" y="1665605"/>
            <a:ext cx="1247140" cy="10795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334760" y="1475740"/>
            <a:ext cx="1405255" cy="33718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输入检索词</a:t>
            </a:r>
          </a:p>
        </p:txBody>
      </p:sp>
      <p:sp>
        <p:nvSpPr>
          <p:cNvPr id="12" name="矩形 11"/>
          <p:cNvSpPr/>
          <p:nvPr/>
        </p:nvSpPr>
        <p:spPr>
          <a:xfrm>
            <a:off x="3028315" y="2004695"/>
            <a:ext cx="6985000" cy="1224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379970" y="3655695"/>
            <a:ext cx="1405255" cy="33718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选择检索范围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6241415" y="3285490"/>
            <a:ext cx="1008380" cy="647700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9516745" y="3655695"/>
            <a:ext cx="211264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一框式检索和高级检索支持同一检索项内输入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*（与）、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（或）、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（非）</a:t>
            </a:r>
            <a:r>
              <a:rPr lang="zh-CN" altLang="en-US" dirty="0" smtClean="0"/>
              <a:t>、</a:t>
            </a:r>
            <a:r>
              <a:rPr lang="en-US" altLang="zh-CN" dirty="0"/>
              <a:t>''</a:t>
            </a:r>
            <a:r>
              <a:rPr lang="zh-CN" altLang="en-US" dirty="0"/>
              <a:t>、</a:t>
            </a:r>
            <a:r>
              <a:rPr lang="en-US" altLang="zh-CN" dirty="0"/>
              <a:t>""</a:t>
            </a:r>
            <a:r>
              <a:rPr lang="zh-CN" altLang="en-US" dirty="0"/>
              <a:t>、</a:t>
            </a:r>
            <a:r>
              <a:rPr lang="en-US" altLang="zh-CN" dirty="0"/>
              <a:t>()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进行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多个检索词的组合运算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8" name="十字星 17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十字星 18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8307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一框式检索</a:t>
              </a:r>
              <a:r>
                <a:rPr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中英文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统一主题检索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bldLvl="0" animBg="1"/>
      <p:bldP spid="12" grpId="0" animBg="1"/>
      <p:bldP spid="13" grpId="0" bldLvl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20980" y="97155"/>
            <a:ext cx="11673205" cy="727075"/>
            <a:chOff x="348" y="153"/>
            <a:chExt cx="18383" cy="1145"/>
          </a:xfrm>
        </p:grpSpPr>
        <p:grpSp>
          <p:nvGrpSpPr>
            <p:cNvPr id="37891" name="组合 7"/>
            <p:cNvGrpSpPr/>
            <p:nvPr/>
          </p:nvGrpSpPr>
          <p:grpSpPr>
            <a:xfrm>
              <a:off x="348" y="153"/>
              <a:ext cx="1145" cy="1145"/>
              <a:chOff x="3541690" y="3278209"/>
              <a:chExt cx="727120" cy="727121"/>
            </a:xfrm>
          </p:grpSpPr>
          <p:sp>
            <p:nvSpPr>
              <p:cNvPr id="18" name="十字星 17"/>
              <p:cNvSpPr/>
              <p:nvPr/>
            </p:nvSpPr>
            <p:spPr>
              <a:xfrm>
                <a:off x="3541690" y="3451257"/>
                <a:ext cx="554072" cy="554073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十字星 18"/>
              <p:cNvSpPr/>
              <p:nvPr/>
            </p:nvSpPr>
            <p:spPr>
              <a:xfrm>
                <a:off x="3922714" y="3278209"/>
                <a:ext cx="346096" cy="346097"/>
              </a:xfrm>
              <a:prstGeom prst="star4">
                <a:avLst/>
              </a:prstGeom>
              <a:solidFill>
                <a:srgbClr val="405E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37894" name="文本框 8"/>
            <p:cNvSpPr txBox="1"/>
            <p:nvPr/>
          </p:nvSpPr>
          <p:spPr>
            <a:xfrm>
              <a:off x="1655" y="335"/>
              <a:ext cx="13617" cy="7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举个</a:t>
              </a: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例子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1655" y="1063"/>
              <a:ext cx="4898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655" y="1198"/>
              <a:ext cx="3763" cy="0"/>
            </a:xfrm>
            <a:prstGeom prst="line">
              <a:avLst/>
            </a:prstGeom>
            <a:ln>
              <a:solidFill>
                <a:srgbClr val="405E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898" name="图片 9" descr="知网logo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83" y="298"/>
              <a:ext cx="2448" cy="81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2" y="1770456"/>
            <a:ext cx="12202571" cy="24973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006" y="1542892"/>
            <a:ext cx="10922123" cy="5037819"/>
          </a:xfrm>
          <a:prstGeom prst="rect">
            <a:avLst/>
          </a:prstGeom>
        </p:spPr>
      </p:pic>
      <p:sp>
        <p:nvSpPr>
          <p:cNvPr id="22" name="文本框 8"/>
          <p:cNvSpPr txBox="1"/>
          <p:nvPr/>
        </p:nvSpPr>
        <p:spPr>
          <a:xfrm>
            <a:off x="1050925" y="1052736"/>
            <a:ext cx="864679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检索篇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名包含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“图书馆”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“学科服务”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的文献</a:t>
            </a:r>
          </a:p>
        </p:txBody>
      </p:sp>
      <p:sp>
        <p:nvSpPr>
          <p:cNvPr id="23" name="文本框 8"/>
          <p:cNvSpPr txBox="1"/>
          <p:nvPr/>
        </p:nvSpPr>
        <p:spPr>
          <a:xfrm>
            <a:off x="4962" y="4718149"/>
            <a:ext cx="12190213" cy="19389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 smtClean="0"/>
              <a:t>注意：支持</a:t>
            </a:r>
            <a:r>
              <a:rPr lang="zh-CN" altLang="en-US" sz="2400" dirty="0"/>
              <a:t>运算符*、</a:t>
            </a:r>
            <a:r>
              <a:rPr lang="en-US" altLang="zh-CN" sz="2400" dirty="0"/>
              <a:t>+</a:t>
            </a:r>
            <a:r>
              <a:rPr lang="zh-CN" altLang="en-US" sz="2400" dirty="0"/>
              <a:t>、</a:t>
            </a:r>
            <a:r>
              <a:rPr lang="en-US" altLang="zh-CN" sz="2400" dirty="0"/>
              <a:t>-</a:t>
            </a:r>
            <a:r>
              <a:rPr lang="zh-CN" altLang="en-US" sz="2400" dirty="0"/>
              <a:t>、</a:t>
            </a:r>
            <a:r>
              <a:rPr lang="en-US" altLang="zh-CN" sz="2400" dirty="0"/>
              <a:t>''</a:t>
            </a:r>
            <a:r>
              <a:rPr lang="zh-CN" altLang="en-US" sz="2400" dirty="0"/>
              <a:t>、</a:t>
            </a:r>
            <a:r>
              <a:rPr lang="en-US" altLang="zh-CN" sz="2400" dirty="0"/>
              <a:t>""</a:t>
            </a:r>
            <a:r>
              <a:rPr lang="zh-CN" altLang="en-US" sz="2400" dirty="0"/>
              <a:t>、</a:t>
            </a:r>
            <a:r>
              <a:rPr lang="en-US" altLang="zh-CN" sz="2400" dirty="0"/>
              <a:t>()</a:t>
            </a:r>
            <a:r>
              <a:rPr lang="zh-CN" altLang="en-US" sz="2400" dirty="0"/>
              <a:t>进行同一检索项内多个检索词的组合运算，检索框内输入的内容不得超过</a:t>
            </a:r>
            <a:r>
              <a:rPr lang="en-US" altLang="zh-CN" sz="2400" dirty="0"/>
              <a:t>120</a:t>
            </a:r>
            <a:r>
              <a:rPr lang="zh-CN" altLang="en-US" sz="2400" dirty="0"/>
              <a:t>个字符。</a:t>
            </a:r>
          </a:p>
          <a:p>
            <a:r>
              <a:rPr lang="zh-CN" altLang="en-US" sz="2400" dirty="0"/>
              <a:t>输入运算符*</a:t>
            </a:r>
            <a:r>
              <a:rPr lang="en-US" altLang="zh-CN" sz="2400" dirty="0"/>
              <a:t>(</a:t>
            </a:r>
            <a:r>
              <a:rPr lang="zh-CN" altLang="en-US" sz="2400" dirty="0"/>
              <a:t>与</a:t>
            </a:r>
            <a:r>
              <a:rPr lang="en-US" altLang="zh-CN" sz="2400" dirty="0"/>
              <a:t>)</a:t>
            </a:r>
            <a:r>
              <a:rPr lang="zh-CN" altLang="en-US" sz="2400" dirty="0"/>
              <a:t>、</a:t>
            </a:r>
            <a:r>
              <a:rPr lang="en-US" altLang="zh-CN" sz="2400" dirty="0"/>
              <a:t>+(</a:t>
            </a:r>
            <a:r>
              <a:rPr lang="zh-CN" altLang="en-US" sz="2400" dirty="0"/>
              <a:t>或</a:t>
            </a:r>
            <a:r>
              <a:rPr lang="en-US" altLang="zh-CN" sz="2400" dirty="0"/>
              <a:t>)</a:t>
            </a:r>
            <a:r>
              <a:rPr lang="zh-CN" altLang="en-US" sz="2400" dirty="0"/>
              <a:t>、</a:t>
            </a:r>
            <a:r>
              <a:rPr lang="en-US" altLang="zh-CN" sz="2400" dirty="0"/>
              <a:t>-(</a:t>
            </a:r>
            <a:r>
              <a:rPr lang="zh-CN" altLang="en-US" sz="2400" dirty="0"/>
              <a:t>非</a:t>
            </a:r>
            <a:r>
              <a:rPr lang="en-US" altLang="zh-CN" sz="2400" dirty="0"/>
              <a:t>)</a:t>
            </a:r>
            <a:r>
              <a:rPr lang="zh-CN" altLang="en-US" sz="2400" dirty="0"/>
              <a:t>时，前后要空一个字节，优先级需用英文半角括号确定。</a:t>
            </a:r>
          </a:p>
          <a:p>
            <a:r>
              <a:rPr lang="zh-CN" altLang="en-US" sz="2400" dirty="0"/>
              <a:t>若检索词本身含空格或*、</a:t>
            </a:r>
            <a:r>
              <a:rPr lang="en-US" altLang="zh-CN" sz="2400" dirty="0"/>
              <a:t>+</a:t>
            </a:r>
            <a:r>
              <a:rPr lang="zh-CN" altLang="en-US" sz="2400" dirty="0"/>
              <a:t>、</a:t>
            </a:r>
            <a:r>
              <a:rPr lang="en-US" altLang="zh-CN" sz="2400" dirty="0"/>
              <a:t>-</a:t>
            </a:r>
            <a:r>
              <a:rPr lang="zh-CN" altLang="en-US" sz="2400" dirty="0"/>
              <a:t>、</a:t>
            </a:r>
            <a:r>
              <a:rPr lang="en-US" altLang="zh-CN" sz="2400" dirty="0"/>
              <a:t>()</a:t>
            </a:r>
            <a:r>
              <a:rPr lang="zh-CN" altLang="en-US" sz="2400" dirty="0"/>
              <a:t>、</a:t>
            </a:r>
            <a:r>
              <a:rPr lang="en-US" altLang="zh-CN" sz="2400" dirty="0"/>
              <a:t>/</a:t>
            </a:r>
            <a:r>
              <a:rPr lang="zh-CN" altLang="en-US" sz="2400" dirty="0"/>
              <a:t>、</a:t>
            </a:r>
            <a:r>
              <a:rPr lang="en-US" altLang="zh-CN" sz="2400" dirty="0"/>
              <a:t>%</a:t>
            </a:r>
            <a:r>
              <a:rPr lang="zh-CN" altLang="en-US" sz="2400" dirty="0"/>
              <a:t>、</a:t>
            </a:r>
            <a:r>
              <a:rPr lang="en-US" altLang="zh-CN" sz="2400" dirty="0"/>
              <a:t>=</a:t>
            </a:r>
            <a:r>
              <a:rPr lang="zh-CN" altLang="en-US" sz="2400" dirty="0"/>
              <a:t>等特殊符号，进行多词组合运算时，为避免歧义，须将检索词用英文半角单引号或英文半角双引号引起来。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c1ec6b4c8718ec3729fa4977e1f43f607344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ECORATE_SHAPE_ID" val="2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255,&quot;width&quot;:202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273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6351</Words>
  <Application>Microsoft Office PowerPoint</Application>
  <PresentationFormat>自定义</PresentationFormat>
  <Paragraphs>415</Paragraphs>
  <Slides>66</Slides>
  <Notes>63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67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主要功能点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如何用知网鸟瞰“高校图书馆学科服务”？——研究现状</vt:lpstr>
      <vt:lpstr>如何用知网鸟瞰“高校图书馆学科服务”？——研究现状</vt:lpstr>
      <vt:lpstr>如何用知网鸟瞰“高校图书馆学科服务”？——研究现状</vt:lpstr>
      <vt:lpstr>幻灯片 50</vt:lpstr>
      <vt:lpstr>❖Who 研究者</vt:lpstr>
      <vt:lpstr>❖Who 研究方法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</vt:vector>
  </TitlesOfParts>
  <Company>http://www.deepbbs.org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锐旗设计；https:/9ppt.taobao.com</cp:keywords>
  <cp:lastModifiedBy>Administrator</cp:lastModifiedBy>
  <cp:revision>264</cp:revision>
  <dcterms:created xsi:type="dcterms:W3CDTF">2015-12-21T02:26:00Z</dcterms:created>
  <dcterms:modified xsi:type="dcterms:W3CDTF">2024-05-15T00:43:27Z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