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63" r:id="rId3"/>
    <p:sldId id="323" r:id="rId4"/>
    <p:sldId id="331" r:id="rId5"/>
    <p:sldId id="363" r:id="rId6"/>
    <p:sldId id="324" r:id="rId7"/>
    <p:sldId id="325" r:id="rId8"/>
    <p:sldId id="326" r:id="rId9"/>
    <p:sldId id="327" r:id="rId10"/>
    <p:sldId id="328" r:id="rId11"/>
    <p:sldId id="364" r:id="rId12"/>
    <p:sldId id="332" r:id="rId13"/>
    <p:sldId id="372" r:id="rId14"/>
    <p:sldId id="373" r:id="rId15"/>
    <p:sldId id="335" r:id="rId16"/>
    <p:sldId id="374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19" r:id="rId27"/>
    <p:sldId id="320" r:id="rId28"/>
    <p:sldId id="371" r:id="rId29"/>
    <p:sldId id="346" r:id="rId30"/>
    <p:sldId id="347" r:id="rId31"/>
    <p:sldId id="348" r:id="rId32"/>
    <p:sldId id="349" r:id="rId33"/>
    <p:sldId id="350" r:id="rId34"/>
    <p:sldId id="367" r:id="rId35"/>
    <p:sldId id="351" r:id="rId36"/>
    <p:sldId id="352" r:id="rId37"/>
    <p:sldId id="353" r:id="rId38"/>
    <p:sldId id="368" r:id="rId39"/>
    <p:sldId id="369" r:id="rId40"/>
    <p:sldId id="370" r:id="rId41"/>
    <p:sldId id="321" r:id="rId42"/>
    <p:sldId id="359" r:id="rId43"/>
    <p:sldId id="360" r:id="rId44"/>
    <p:sldId id="362" r:id="rId45"/>
    <p:sldId id="361" r:id="rId46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6588" initials="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79129" autoAdjust="0"/>
  </p:normalViewPr>
  <p:slideViewPr>
    <p:cSldViewPr snapToGrid="0">
      <p:cViewPr varScale="1">
        <p:scale>
          <a:sx n="81" d="100"/>
          <a:sy n="81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3D24-6083-4546-8C6D-DEE86BAAAE49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8765-8EF3-408C-9341-152904E4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各位领导好，我是</a:t>
            </a:r>
            <a:r>
              <a:rPr lang="en-US" altLang="zh-CN" b="0" i="0" dirty="0">
                <a:solidFill>
                  <a:srgbClr val="131B26"/>
                </a:solidFill>
                <a:effectLst/>
                <a:latin typeface="CXHackSafariFont"/>
              </a:rPr>
              <a:t>xxx</a:t>
            </a:r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，下面由我给大家汇报下读秀</a:t>
            </a:r>
            <a:r>
              <a:rPr lang="zh-CN" altLang="en-US" dirty="0"/>
              <a:t>图书资料库</a:t>
            </a:r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这个产品。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整合本馆已购买电子书，点击查看。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没有馆藏和电子，建议图书馆购买，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同时提供了一个文献传递功能，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</a:t>
            </a:r>
            <a:r>
              <a:rPr lang="en-US" altLang="zh-CN" dirty="0" err="1"/>
              <a:t>opac</a:t>
            </a:r>
            <a:r>
              <a:rPr lang="zh-CN" altLang="en-US" dirty="0"/>
              <a:t>强的封面和目录检索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接下来给大家介绍下读秀的图书全文搜索功能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检索结果与图书搜索完全不同；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检索“第一本电子图书”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我们开发了读秀图书资料库这个产品，接下来我给大家介绍下读秀的两个功能，第一个就是我们的图书整合，第二个是是我们的图书知识搜索。</a:t>
            </a:r>
          </a:p>
          <a:p>
            <a:r>
              <a:rPr lang="zh-CN" altLang="en-US" dirty="0"/>
              <a:t>先来看图书整合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进入读秀的首页，我们会看到一个类似于百度的比较简洁的一个图书搜索的界面。我们选择第二个频道，图书频道。我们输入金融危机这个关键词，点击搜索后我们可以看到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毫秒的时间，检索巨大的数量</a:t>
            </a:r>
            <a:endParaRPr lang="en-US" altLang="zh-CN" dirty="0"/>
          </a:p>
          <a:p>
            <a:r>
              <a:rPr lang="zh-CN" altLang="en-US" dirty="0"/>
              <a:t>目录检索，举例</a:t>
            </a:r>
            <a:endParaRPr lang="en-US" altLang="zh-CN" dirty="0"/>
          </a:p>
          <a:p>
            <a:r>
              <a:rPr lang="zh-CN" altLang="en-US" dirty="0"/>
              <a:t>例如这里面的有的“</a:t>
            </a:r>
            <a:r>
              <a:rPr lang="en-US" altLang="zh-CN" dirty="0"/>
              <a:t>2008</a:t>
            </a:r>
            <a:r>
              <a:rPr lang="zh-CN" altLang="en-US" dirty="0"/>
              <a:t>年冰岛金融危机”，如果只搜索</a:t>
            </a:r>
            <a:r>
              <a:rPr lang="en-US" altLang="zh-CN" dirty="0"/>
              <a:t>2008</a:t>
            </a:r>
            <a:r>
              <a:rPr lang="zh-CN" altLang="en-US" dirty="0"/>
              <a:t>年冰岛金融危机我们就可以在目录里命中这些结果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下面，我们点击其中一本书，进到这本图书的卡片页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更大的封面和试读，开架书房，每本书都翻一翻；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通过试读，如果书是需要的，</a:t>
            </a:r>
            <a:endParaRPr lang="en-US" altLang="zh-CN" dirty="0"/>
          </a:p>
          <a:p>
            <a:r>
              <a:rPr lang="zh-CN" altLang="en-US" dirty="0"/>
              <a:t>提供的最全的图书获取渠道，第一是馆藏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提供的最全的图书获取渠道，全国馆藏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查看其他学校馆藏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ṣľîḓé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íṣḻíḓê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723900"/>
            <a:ext cx="1039091" cy="296271"/>
          </a:xfrm>
        </p:spPr>
        <p:txBody>
          <a:bodyPr vert="horz" wrap="none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LGOO HERE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550110" y="2392739"/>
            <a:ext cx="5091779" cy="130085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zh-CN" altLang="en-US" sz="4000" b="1" dirty="0"/>
            </a:lvl1pPr>
          </a:lstStyle>
          <a:p>
            <a:pPr lvl="0" defTabSz="914400"/>
            <a:r>
              <a:rPr lang="en-US" altLang="zh-CN" dirty="0"/>
              <a:t>Click to edit </a:t>
            </a:r>
            <a:br>
              <a:rPr lang="en-US" altLang="zh-CN" dirty="0"/>
            </a:br>
            <a:r>
              <a:rPr lang="en-US" altLang="zh-CN" dirty="0"/>
              <a:t>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50109" y="3839655"/>
            <a:ext cx="5091779" cy="43177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0"/>
              </a:spcBef>
              <a:buNone/>
              <a:defRPr lang="zh-CN" altLang="en-US" sz="1600"/>
            </a:lvl1pPr>
          </a:lstStyle>
          <a:p>
            <a:pPr marL="228600" lvl="0" indent="-228600" defTabSz="914400"/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AEBE-086C-4980-A4E1-E89EE17EFFB9}" type="datetime1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1500188"/>
            <a:ext cx="2836562" cy="594626"/>
          </a:xfrm>
        </p:spPr>
        <p:txBody>
          <a:bodyPr>
            <a:normAutofit/>
          </a:bodyPr>
          <a:lstStyle>
            <a:lvl1pPr marL="0" indent="0" algn="r">
              <a:buFont typeface="+mj-lt"/>
              <a:buNone/>
              <a:defRPr sz="2400" b="1"/>
            </a:lvl1pPr>
            <a:lvl2pPr marL="457200" indent="0">
              <a:buFont typeface="+mj-ea"/>
              <a:buNone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647836" y="1500187"/>
            <a:ext cx="7871045" cy="4633913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ea"/>
              <a:buAutoNum type="circleNumDbPlain"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C4CC43B-9EB6-4465-8B1A-3F7180DAD0DF}" type="datetime1">
              <a:rPr lang="zh-CN" altLang="en-US" smtClean="0"/>
              <a:pPr/>
              <a:t>2024/5/15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cxnSp>
        <p:nvCxnSpPr>
          <p:cNvPr id="10" name="î$ļíďé"/>
          <p:cNvCxnSpPr/>
          <p:nvPr userDrawn="1"/>
        </p:nvCxnSpPr>
        <p:spPr>
          <a:xfrm>
            <a:off x="3621019" y="1500188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îšḷîḓé"/>
          <p:cNvSpPr>
            <a:spLocks noChangeAspect="1"/>
          </p:cNvSpPr>
          <p:nvPr userDrawn="1"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ṡlíďê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iṩ1id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03600" y="2900652"/>
            <a:ext cx="5731164" cy="951057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zh-CN" altLang="en-US" sz="2400"/>
            </a:lvl1pPr>
          </a:lstStyle>
          <a:p>
            <a:pPr lvl="0" defTabSz="91440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03600" y="3851709"/>
            <a:ext cx="5731164" cy="2383991"/>
          </a:xfrm>
        </p:spPr>
        <p:txBody>
          <a:bodyPr/>
          <a:lstStyle>
            <a:lvl1pPr marL="0" indent="0" algn="ctr">
              <a:buNone/>
              <a:defRPr lang="en-US" altLang="zh-C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F10D-3A58-4285-A9DB-D9098A7BEDDD}" type="datetime1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5987-9647-4253-899C-3B9819D6D8A0}" type="datetime1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CBEB-8597-4EA4-9D29-E1D7025CFAA0}" type="datetime1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ś1iḋé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îš1iḋe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60400" y="2241881"/>
            <a:ext cx="10858500" cy="16430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None/>
              <a:defRPr lang="en-US" altLang="zh-CN" sz="3200" b="1" smtClean="0"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400">
              <a:spcBef>
                <a:spcPct val="0"/>
              </a:spcBef>
            </a:pPr>
            <a:r>
              <a:rPr lang="en-US" altLang="zh-CN" dirty="0"/>
              <a:t>Click to edit Master text styles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6356354" y="5837829"/>
            <a:ext cx="5162546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Speaker name and title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5837829"/>
            <a:ext cx="5175248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www.islide.cc</a:t>
            </a:r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ïş1ïď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9" cstate="print">
              <a:alphaModFix amt="15000"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AC152-C384-4126-A41C-02F34DED3069}" type="datetime1">
              <a:rPr lang="zh-CN" altLang="en-US" smtClean="0"/>
              <a:pPr/>
              <a:t>2024/5/15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S1ï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23900"/>
            <a:ext cx="124035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副标题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7" name="标题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257425" y="170605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6000" b="1" kern="0" dirty="0">
                <a:solidFill>
                  <a:schemeClr val="tx1"/>
                </a:solidFill>
                <a:ea typeface="新宋体" panose="02010609030101010101" pitchFamily="49" charset="-122"/>
              </a:rPr>
              <a:t>读秀</a:t>
            </a:r>
            <a:r>
              <a:rPr lang="zh-CN" altLang="en-US" sz="6000" b="1" kern="0" dirty="0">
                <a:solidFill>
                  <a:schemeClr val="tx1"/>
                </a:solidFill>
                <a:ea typeface="新宋体" panose="02010609030101010101" pitchFamily="49" charset="-122"/>
              </a:rPr>
              <a:t>图书资料库</a:t>
            </a:r>
            <a:endParaRPr lang="zh-CN" altLang="zh-CN" sz="6000" b="1" kern="0" dirty="0">
              <a:solidFill>
                <a:schemeClr val="tx1"/>
              </a:solidFill>
              <a:ea typeface="新宋体" panose="02010609030101010101" pitchFamily="49" charset="-122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638425" y="3230055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zh-CN" sz="2800" b="1" kern="0" dirty="0">
                <a:solidFill>
                  <a:schemeClr val="tx1"/>
                </a:solidFill>
                <a:ea typeface="宋体" panose="02010600030101010101" pitchFamily="2" charset="-122"/>
              </a:rPr>
              <a:t>www.duxiu.com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0" y="0"/>
            <a:ext cx="1223798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596313" y="914400"/>
            <a:ext cx="1357312" cy="857250"/>
          </a:xfrm>
          <a:prstGeom prst="wedgeRoundRectCallout">
            <a:avLst>
              <a:gd name="adj1" fmla="val 76435"/>
              <a:gd name="adj2" fmla="val 4289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图书正文页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8" y="-12699"/>
            <a:ext cx="12258936" cy="68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510332" y="1431925"/>
            <a:ext cx="1285875" cy="571500"/>
          </a:xfrm>
          <a:prstGeom prst="wedgeRoundRectCallout">
            <a:avLst>
              <a:gd name="adj1" fmla="val -94975"/>
              <a:gd name="adj2" fmla="val -3949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借阅图书</a:t>
            </a:r>
            <a:endParaRPr lang="zh-CN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9486900" y="1574800"/>
            <a:ext cx="762000" cy="26035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401" y="-12699"/>
            <a:ext cx="10020299" cy="9397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09562"/>
            <a:ext cx="1104900" cy="409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5" grpId="1" animBg="1" autoUpdateAnimBg="0"/>
      <p:bldP spid="5" grpId="2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1"/>
            <a:ext cx="12192000" cy="71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686675" y="2298700"/>
            <a:ext cx="1628774" cy="857250"/>
          </a:xfrm>
          <a:prstGeom prst="wedgeRoundRectCallout">
            <a:avLst>
              <a:gd name="adj1" fmla="val 43565"/>
              <a:gd name="adj2" fmla="val 98051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本馆馆藏信息</a:t>
            </a:r>
            <a:endParaRPr lang="zh-CN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8" y="-12699"/>
            <a:ext cx="12258936" cy="68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401" y="-12699"/>
            <a:ext cx="10020299" cy="9397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09562"/>
            <a:ext cx="1104900" cy="409575"/>
          </a:xfrm>
          <a:prstGeom prst="rect">
            <a:avLst/>
          </a:prstGeom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9436101" y="3975100"/>
            <a:ext cx="1917700" cy="2362200"/>
          </a:xfrm>
          <a:prstGeom prst="rect">
            <a:avLst/>
          </a:prstGeom>
          <a:solidFill>
            <a:srgbClr val="E46C0A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ounded Rectangular Callout 17"/>
          <p:cNvSpPr>
            <a:spLocks noChangeArrowheads="1"/>
          </p:cNvSpPr>
          <p:nvPr/>
        </p:nvSpPr>
        <p:spPr bwMode="auto">
          <a:xfrm rot="10800000" flipV="1">
            <a:off x="6343094" y="3060700"/>
            <a:ext cx="2362200" cy="914400"/>
          </a:xfrm>
          <a:prstGeom prst="wedgeRoundRectCallout">
            <a:avLst>
              <a:gd name="adj1" fmla="val -77319"/>
              <a:gd name="adj2" fmla="val 4558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本省及其他</a:t>
            </a: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图书馆</a:t>
            </a:r>
            <a:endParaRPr lang="en-US" altLang="zh-CN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馆藏信息</a:t>
            </a:r>
            <a:endParaRPr lang="zh-CN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 autoUpdateAnimBg="0"/>
      <p:bldP spid="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8" y="-12699"/>
            <a:ext cx="12258936" cy="68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401" y="-12699"/>
            <a:ext cx="10020299" cy="9397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09562"/>
            <a:ext cx="1104900" cy="409575"/>
          </a:xfrm>
          <a:prstGeom prst="rect">
            <a:avLst/>
          </a:prstGeom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6997699" y="4343400"/>
            <a:ext cx="1696907" cy="571500"/>
          </a:xfrm>
          <a:prstGeom prst="wedgeRoundRectCallout">
            <a:avLst>
              <a:gd name="adj1" fmla="val -94975"/>
              <a:gd name="adj2" fmla="val -3949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点击其他馆藏</a:t>
            </a:r>
          </a:p>
        </p:txBody>
      </p:sp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9499600" y="4495800"/>
            <a:ext cx="825500" cy="2667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5" grpId="1" animBg="1" autoUpdateAnimBg="0"/>
      <p:bldP spid="5" grpId="2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2" y="2280"/>
            <a:ext cx="12204701" cy="71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396288" y="2720974"/>
            <a:ext cx="1357312" cy="857250"/>
          </a:xfrm>
          <a:prstGeom prst="wedgeRoundRectCallout">
            <a:avLst>
              <a:gd name="adj1" fmla="val 67801"/>
              <a:gd name="adj2" fmla="val 46347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复旦大学</a:t>
            </a:r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/>
            </a:r>
            <a:b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馆藏信息</a:t>
            </a: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" y="3750"/>
            <a:ext cx="12208262" cy="68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17"/>
          <p:cNvSpPr>
            <a:spLocks noChangeArrowheads="1"/>
          </p:cNvSpPr>
          <p:nvPr/>
        </p:nvSpPr>
        <p:spPr bwMode="auto">
          <a:xfrm rot="10800000" flipV="1">
            <a:off x="6953250" y="1498600"/>
            <a:ext cx="1639888" cy="533400"/>
          </a:xfrm>
          <a:prstGeom prst="wedgeRoundRectCallout">
            <a:avLst>
              <a:gd name="adj1" fmla="val -90074"/>
              <a:gd name="adj2" fmla="val 148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本馆电子全文</a:t>
            </a: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5"/>
            <a:ext cx="12192000" cy="70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696201" y="838201"/>
            <a:ext cx="1643063" cy="500063"/>
          </a:xfrm>
          <a:prstGeom prst="wedgeRoundRectCallout">
            <a:avLst>
              <a:gd name="adj1" fmla="val 41157"/>
              <a:gd name="adj2" fmla="val 98412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本馆电子全文</a:t>
            </a:r>
            <a:endParaRPr lang="en-US" altLang="en-US" sz="2000" b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42" y="-1366"/>
            <a:ext cx="12332583" cy="686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4749801" y="1244603"/>
            <a:ext cx="1643063" cy="500063"/>
          </a:xfrm>
          <a:prstGeom prst="wedgeRoundRectCallout">
            <a:avLst>
              <a:gd name="adj1" fmla="val 91732"/>
              <a:gd name="adj2" fmla="val 3310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点击另外一本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7" y="-88899"/>
            <a:ext cx="12215274" cy="70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9296400" y="4889500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7391401" y="4946650"/>
            <a:ext cx="1571625" cy="857250"/>
          </a:xfrm>
          <a:prstGeom prst="wedgeRoundRectCallout">
            <a:avLst>
              <a:gd name="adj1" fmla="val -60708"/>
              <a:gd name="adj2" fmla="val 19255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推荐图书购买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4" grpId="1" bldLvl="0" animBg="1" autoUpdateAnimBg="0"/>
      <p:bldP spid="4" grpId="2" bldLvl="0" animBg="1" autoUpdateAnimBg="0"/>
      <p:bldP spid="5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ŝḻíď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8" name="图片 3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6298951"/>
            <a:ext cx="1000125" cy="3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"/>
          <p:cNvGrpSpPr/>
          <p:nvPr/>
        </p:nvGrpSpPr>
        <p:grpSpPr bwMode="auto">
          <a:xfrm>
            <a:off x="2209800" y="1524000"/>
            <a:ext cx="6629400" cy="1068388"/>
            <a:chOff x="0" y="0"/>
            <a:chExt cx="2976" cy="432"/>
          </a:xfrm>
        </p:grpSpPr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333399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84" y="94"/>
              <a:ext cx="216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读秀的图书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整合</a:t>
              </a:r>
              <a:endPara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36" y="110"/>
              <a:ext cx="15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2286000" y="3581400"/>
            <a:ext cx="6477000" cy="1066800"/>
            <a:chOff x="0" y="0"/>
            <a:chExt cx="2976" cy="432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BBE0E3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08" y="98"/>
              <a:ext cx="245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     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</a:t>
              </a:r>
              <a:r>
                <a:rPr lang="zh-CN" altLang="en-US" sz="36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rPr>
                <a:t>的图书全文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搜索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48" y="117"/>
              <a:ext cx="16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879" y="0"/>
            <a:ext cx="12783758" cy="68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9512300" y="1816100"/>
            <a:ext cx="774700" cy="2159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7848601" y="2171700"/>
            <a:ext cx="1571625" cy="857250"/>
          </a:xfrm>
          <a:prstGeom prst="wedgeRoundRectCallout">
            <a:avLst>
              <a:gd name="adj1" fmla="val -49599"/>
              <a:gd name="adj2" fmla="val -74814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图书馆文献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传递中心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7"/>
          <p:cNvSpPr>
            <a:spLocks noChangeArrowheads="1"/>
          </p:cNvSpPr>
          <p:nvPr/>
        </p:nvSpPr>
        <p:spPr bwMode="auto">
          <a:xfrm>
            <a:off x="4244975" y="3816350"/>
            <a:ext cx="1028700" cy="3810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5" grpId="0" animBg="1" autoUpdateAnimBg="0"/>
      <p:bldP spid="6" grpId="0" animBg="1" autoUpdateAnimBg="0"/>
      <p:bldP spid="6" grpId="1" animBg="1" autoUpdateAnimBg="0"/>
      <p:bldP spid="6" grpId="2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0" y="-101599"/>
            <a:ext cx="12296660" cy="706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3175000" y="2362200"/>
            <a:ext cx="4292600" cy="18288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7785101" y="1409700"/>
            <a:ext cx="1190625" cy="704850"/>
          </a:xfrm>
          <a:prstGeom prst="wedgeRoundRectCallout">
            <a:avLst>
              <a:gd name="adj1" fmla="val 73689"/>
              <a:gd name="adj2" fmla="val 102140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填写咨询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传递表单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3"/>
            <a:ext cx="12192002" cy="700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391400" y="2730500"/>
            <a:ext cx="1571625" cy="431800"/>
          </a:xfrm>
          <a:prstGeom prst="wedgeRoundRectCallout">
            <a:avLst>
              <a:gd name="adj1" fmla="val 106822"/>
              <a:gd name="adj2" fmla="val -87492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咨询提交成功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6" y="0"/>
            <a:ext cx="12393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708900" y="3000375"/>
            <a:ext cx="1727199" cy="857250"/>
          </a:xfrm>
          <a:prstGeom prst="wedgeRoundRectCallout">
            <a:avLst>
              <a:gd name="adj1" fmla="val 41028"/>
              <a:gd name="adj2" fmla="val 7046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点击文献阅读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超链接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57"/>
            <a:ext cx="12192002" cy="70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763001" y="2667000"/>
            <a:ext cx="1571625" cy="857250"/>
          </a:xfrm>
          <a:prstGeom prst="wedgeRoundRectCallout">
            <a:avLst>
              <a:gd name="adj1" fmla="val 63730"/>
              <a:gd name="adj2" fmla="val -495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通过传递获得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的原文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1905000" y="1143000"/>
            <a:ext cx="1752600" cy="857250"/>
          </a:xfrm>
          <a:prstGeom prst="wedgeRoundRectCallout">
            <a:avLst>
              <a:gd name="adj1" fmla="val -35885"/>
              <a:gd name="adj2" fmla="val -8091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在邮箱状态下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对资料进行操作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读秀文献传递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grpSp>
        <p:nvGrpSpPr>
          <p:cNvPr id="14" name="Group 8"/>
          <p:cNvGrpSpPr/>
          <p:nvPr/>
        </p:nvGrpSpPr>
        <p:grpSpPr bwMode="auto">
          <a:xfrm>
            <a:off x="6350000" y="2006600"/>
            <a:ext cx="3581400" cy="3316288"/>
            <a:chOff x="0" y="0"/>
            <a:chExt cx="3982" cy="2089"/>
          </a:xfrm>
        </p:grpSpPr>
        <p:pic>
          <p:nvPicPr>
            <p:cNvPr id="15" name="Rounded Rectangle 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82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15" y="112"/>
              <a:ext cx="3758" cy="1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09728" tIns="54864" rIns="109728" bIns="54864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453431" y="2209801"/>
            <a:ext cx="3379935" cy="2775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以电子邮件的方式，发送到读者的信箱中，</a:t>
            </a:r>
            <a:r>
              <a:rPr lang="en-US" altLang="zh-CN" sz="2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20</a:t>
            </a:r>
            <a:r>
              <a:rPr lang="zh-CN" altLang="en-US" sz="2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天有效期内，读者可以随时浏览，不受空间和时间的限制。</a:t>
            </a:r>
            <a:endParaRPr lang="en-US" altLang="zh-CN" sz="24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s1i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ïďè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 </a:t>
            </a:r>
          </a:p>
        </p:txBody>
      </p:sp>
      <p:sp>
        <p:nvSpPr>
          <p:cNvPr id="2" name="îşlíḋ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033"/>
            <a:ext cx="1240355" cy="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6"/>
          <p:cNvGrpSpPr/>
          <p:nvPr/>
        </p:nvGrpSpPr>
        <p:grpSpPr bwMode="auto">
          <a:xfrm>
            <a:off x="1869005" y="2244365"/>
            <a:ext cx="1693863" cy="3214688"/>
            <a:chOff x="381030" y="1714488"/>
            <a:chExt cx="1693863" cy="3214710"/>
          </a:xfrm>
        </p:grpSpPr>
        <p:pic>
          <p:nvPicPr>
            <p:cNvPr id="4" name="Rectangle 30725" descr="5 bar -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30" y="1714488"/>
              <a:ext cx="1693863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6" name="Rounded Rectangle 32"/>
            <p:cNvSpPr>
              <a:spLocks noChangeArrowheads="1"/>
            </p:cNvSpPr>
            <p:nvPr/>
          </p:nvSpPr>
          <p:spPr bwMode="blackGray">
            <a:xfrm>
              <a:off x="442943" y="2857496"/>
              <a:ext cx="1495425" cy="1958988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980" marR="0" lvl="0" indent="-93980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1F497D"/>
                </a:buClr>
                <a:buSzPct val="65000"/>
                <a:buFontTx/>
                <a:buBlip>
                  <a:blip r:embed="rId6"/>
                </a:buBlip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就相当于获得了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349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万种图书的馆藏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TextBox 40"/>
            <p:cNvSpPr txBox="1"/>
            <p:nvPr/>
          </p:nvSpPr>
          <p:spPr>
            <a:xfrm>
              <a:off x="500093" y="1966903"/>
              <a:ext cx="1500187" cy="4619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有了读秀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45204" y="74417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B2C1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有了读秀</a:t>
            </a: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srgbClr val="B2C1D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grpSp>
        <p:nvGrpSpPr>
          <p:cNvPr id="10" name="组合 47"/>
          <p:cNvGrpSpPr/>
          <p:nvPr/>
        </p:nvGrpSpPr>
        <p:grpSpPr bwMode="auto">
          <a:xfrm>
            <a:off x="3554929" y="2244365"/>
            <a:ext cx="1758950" cy="3214688"/>
            <a:chOff x="2066955" y="1714488"/>
            <a:chExt cx="1758950" cy="3214710"/>
          </a:xfrm>
        </p:grpSpPr>
        <p:pic>
          <p:nvPicPr>
            <p:cNvPr id="11" name="Rectangle 30724" descr="5 bar -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66955" y="1714488"/>
              <a:ext cx="1758950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12" name="Rounded Rectangle 28"/>
            <p:cNvSpPr>
              <a:spLocks noChangeArrowheads="1"/>
            </p:cNvSpPr>
            <p:nvPr/>
          </p:nvSpPr>
          <p:spPr bwMode="blackGray">
            <a:xfrm>
              <a:off x="2136805" y="2857496"/>
              <a:ext cx="1590675" cy="1958988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980" marR="0" lvl="0" indent="-93980" defTabSz="91313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1F497D"/>
                </a:buClr>
                <a:buSzPct val="65000"/>
                <a:buFontTx/>
                <a:buBlip>
                  <a:blip r:embed="rId6"/>
                </a:buBlip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图书搜索功能比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OPAC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系统有两项重大提高</a:t>
              </a:r>
            </a:p>
          </p:txBody>
        </p:sp>
        <p:sp>
          <p:nvSpPr>
            <p:cNvPr id="13" name="TextBox 42"/>
            <p:cNvSpPr txBox="1"/>
            <p:nvPr/>
          </p:nvSpPr>
          <p:spPr>
            <a:xfrm>
              <a:off x="2143155" y="1966903"/>
              <a:ext cx="1500188" cy="4619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有了读秀</a:t>
              </a:r>
            </a:p>
          </p:txBody>
        </p:sp>
      </p:grpSp>
      <p:grpSp>
        <p:nvGrpSpPr>
          <p:cNvPr id="14" name="组合 48"/>
          <p:cNvGrpSpPr/>
          <p:nvPr/>
        </p:nvGrpSpPr>
        <p:grpSpPr bwMode="auto">
          <a:xfrm>
            <a:off x="5304354" y="2244365"/>
            <a:ext cx="1758950" cy="3214688"/>
            <a:chOff x="3816380" y="1714488"/>
            <a:chExt cx="1758950" cy="3214710"/>
          </a:xfrm>
        </p:grpSpPr>
        <p:pic>
          <p:nvPicPr>
            <p:cNvPr id="16" name="Rectangle 30726" descr="5 bar -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6380" y="1714488"/>
              <a:ext cx="1758950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17" name="Rounded Rectangle 29"/>
            <p:cNvSpPr>
              <a:spLocks noChangeArrowheads="1"/>
            </p:cNvSpPr>
            <p:nvPr/>
          </p:nvSpPr>
          <p:spPr bwMode="blackGray">
            <a:xfrm>
              <a:off x="3870355" y="2857496"/>
              <a:ext cx="1590675" cy="1958988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980" marR="0" lvl="0" indent="-93980" defTabSz="91313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1F497D"/>
                </a:buClr>
                <a:buSzPct val="65000"/>
                <a:buFontTx/>
                <a:buBlip>
                  <a:blip r:embed="rId6"/>
                </a:buBlip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实现了电子图书、纸质图书的整合</a:t>
              </a: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929093" y="2000240"/>
              <a:ext cx="1500187" cy="461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有了读秀</a:t>
              </a:r>
            </a:p>
          </p:txBody>
        </p:sp>
      </p:grpSp>
      <p:grpSp>
        <p:nvGrpSpPr>
          <p:cNvPr id="19" name="组合 49"/>
          <p:cNvGrpSpPr/>
          <p:nvPr/>
        </p:nvGrpSpPr>
        <p:grpSpPr bwMode="auto">
          <a:xfrm>
            <a:off x="7063304" y="2244365"/>
            <a:ext cx="1758950" cy="3214688"/>
            <a:chOff x="5575330" y="1714488"/>
            <a:chExt cx="1758950" cy="3214710"/>
          </a:xfrm>
        </p:grpSpPr>
        <p:pic>
          <p:nvPicPr>
            <p:cNvPr id="20" name="Rectangle 30727" descr="5 bar -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5330" y="1714488"/>
              <a:ext cx="1758950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21" name="Rounded Rectangle 30"/>
            <p:cNvSpPr>
              <a:spLocks noChangeArrowheads="1"/>
            </p:cNvSpPr>
            <p:nvPr/>
          </p:nvSpPr>
          <p:spPr bwMode="blackGray">
            <a:xfrm>
              <a:off x="5622955" y="2857496"/>
              <a:ext cx="1590675" cy="1958988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980" marR="0" lvl="0" indent="-93980" defTabSz="91313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1F497D"/>
                </a:buClr>
                <a:buSzPct val="65000"/>
                <a:buFontTx/>
                <a:buBlip>
                  <a:blip r:embed="rId6"/>
                </a:buBlip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可以知道总共出版过多少图书，每年出版了什么新书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5715030" y="2000240"/>
              <a:ext cx="1500188" cy="461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有了读秀</a:t>
              </a:r>
            </a:p>
          </p:txBody>
        </p:sp>
      </p:grpSp>
      <p:grpSp>
        <p:nvGrpSpPr>
          <p:cNvPr id="23" name="组合 50"/>
          <p:cNvGrpSpPr/>
          <p:nvPr/>
        </p:nvGrpSpPr>
        <p:grpSpPr bwMode="auto">
          <a:xfrm>
            <a:off x="8803205" y="2244365"/>
            <a:ext cx="1685925" cy="3214688"/>
            <a:chOff x="7315231" y="1714488"/>
            <a:chExt cx="1685925" cy="3214710"/>
          </a:xfrm>
        </p:grpSpPr>
        <p:pic>
          <p:nvPicPr>
            <p:cNvPr id="24" name="Rectangle 30728" descr="5 bar -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31" y="1714488"/>
              <a:ext cx="1685925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25" name="Rounded Rectangle 31"/>
            <p:cNvSpPr>
              <a:spLocks noChangeArrowheads="1"/>
            </p:cNvSpPr>
            <p:nvPr/>
          </p:nvSpPr>
          <p:spPr bwMode="blackGray">
            <a:xfrm>
              <a:off x="7385081" y="2857496"/>
              <a:ext cx="1514475" cy="1958988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980" marR="0" lvl="0" indent="-93980" defTabSz="91313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1F497D"/>
                </a:buClr>
                <a:buSzPct val="65000"/>
                <a:buFontTx/>
                <a:buBlip>
                  <a:blip r:embed="rId6"/>
                </a:buBlip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相当于您建立了一个馆际互借平台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Gulim" pitchFamily="34" charset="-127"/>
              </a:endParaRPr>
            </a:p>
          </p:txBody>
        </p:sp>
        <p:sp>
          <p:nvSpPr>
            <p:cNvPr id="26" name="TextBox 45"/>
            <p:cNvSpPr txBox="1"/>
            <p:nvPr/>
          </p:nvSpPr>
          <p:spPr>
            <a:xfrm>
              <a:off x="7358094" y="2000240"/>
              <a:ext cx="1500187" cy="461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rPr>
                <a:t>有了读秀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s1i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ïďè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 </a:t>
            </a:r>
          </a:p>
        </p:txBody>
      </p:sp>
      <p:sp>
        <p:nvSpPr>
          <p:cNvPr id="2" name="îşlíḋ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432175" y="3237202"/>
            <a:ext cx="5731164" cy="951057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033"/>
            <a:ext cx="1240355" cy="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2638" y="622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B2C1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读者心目中理想的图书系统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B2C1D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pic>
        <p:nvPicPr>
          <p:cNvPr id="4" name="Picture 32" descr="5 bar horiz -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577" y="4967316"/>
            <a:ext cx="6298774" cy="897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3" descr="5 bar horiz -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6259" y="1930389"/>
            <a:ext cx="6298776" cy="90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4" descr="5 bar horiz -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3776" y="3917950"/>
            <a:ext cx="6298773" cy="919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5" descr="5 bar horiz -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9909" y="2901948"/>
            <a:ext cx="6298773" cy="919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3482975" y="1833298"/>
            <a:ext cx="6440488" cy="9482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 anchor="ctr">
            <a:spAutoFit/>
          </a:bodyPr>
          <a:lstStyle/>
          <a:p>
            <a:pPr defTabSz="913130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lang="zh-CN" altLang="en-US" sz="2000" b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图书最多最全</a:t>
            </a:r>
          </a:p>
          <a:p>
            <a:pPr defTabSz="913130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lang="zh-CN" altLang="en-US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读秀涵盖了几乎所有已出版中文图书，每年新增十几万种新书</a:t>
            </a:r>
          </a:p>
        </p:txBody>
      </p:sp>
      <p:pic>
        <p:nvPicPr>
          <p:cNvPr id="11" name="Picture 45" descr="blue che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79663" y="3001964"/>
            <a:ext cx="10668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8" descr="green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66951" y="1979613"/>
            <a:ext cx="11668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9" descr="orange che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79663" y="4032250"/>
            <a:ext cx="10334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3524250" y="2813907"/>
            <a:ext cx="4997450" cy="992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 anchor="ctr">
            <a:spAutoFit/>
          </a:bodyPr>
          <a:lstStyle/>
          <a:p>
            <a:pPr defTabSz="914400" eaLnBrk="0" hangingPunct="0">
              <a:lnSpc>
                <a:spcPct val="150000"/>
              </a:lnSpc>
              <a:spcBef>
                <a:spcPct val="10000"/>
              </a:spcBef>
              <a:buClr>
                <a:srgbClr val="1F497D"/>
              </a:buClr>
              <a:defRPr/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图书深度检索</a:t>
            </a:r>
            <a:endParaRPr lang="en-US" sz="20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914400" eaLnBrk="0" hangingPunct="0">
              <a:lnSpc>
                <a:spcPct val="150000"/>
              </a:lnSpc>
              <a:spcBef>
                <a:spcPct val="10000"/>
              </a:spcBef>
              <a:buClr>
                <a:srgbClr val="1F497D"/>
              </a:buClr>
              <a:defRPr/>
            </a:pPr>
            <a:r>
              <a:rPr lang="zh-CN" altLang="en-US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itchFamily="49" charset="-122"/>
                <a:ea typeface="仿宋_GB2312" pitchFamily="49" charset="-122"/>
              </a:rPr>
              <a:t>读秀达到目录及全文内容级检索</a:t>
            </a:r>
            <a:endParaRPr lang="en-US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3533776" y="3863767"/>
            <a:ext cx="5521325" cy="9497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 anchor="ctr">
            <a:spAutoFit/>
          </a:bodyPr>
          <a:lstStyle/>
          <a:p>
            <a:pPr defTabSz="914400" eaLnBrk="0" hangingPunct="0">
              <a:lnSpc>
                <a:spcPct val="150000"/>
              </a:lnSpc>
              <a:spcBef>
                <a:spcPct val="10000"/>
              </a:spcBef>
              <a:buClr>
                <a:srgbClr val="1F497D"/>
              </a:buClr>
              <a:defRPr/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图书信息最丰富</a:t>
            </a:r>
            <a:endParaRPr lang="en-US" sz="20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914400" eaLnBrk="0" hangingPunct="0">
              <a:lnSpc>
                <a:spcPct val="150000"/>
              </a:lnSpc>
              <a:spcBef>
                <a:spcPct val="10000"/>
              </a:spcBef>
              <a:buClr>
                <a:srgbClr val="1F497D"/>
              </a:buClr>
              <a:defRPr/>
            </a:pPr>
            <a:r>
              <a:rPr lang="zh-CN" altLang="en-US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读秀图书可以看到封面、版权、目录、正文</a:t>
            </a:r>
            <a:endParaRPr lang="en-US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3533776" y="4899026"/>
            <a:ext cx="6316663" cy="949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 anchor="ctr">
            <a:spAutoFit/>
          </a:bodyPr>
          <a:lstStyle/>
          <a:p>
            <a:pPr defTabSz="914400" eaLnBrk="0" hangingPunct="0">
              <a:lnSpc>
                <a:spcPct val="150000"/>
              </a:lnSpc>
              <a:spcBef>
                <a:spcPct val="10000"/>
              </a:spcBef>
              <a:buClr>
                <a:srgbClr val="1F497D"/>
              </a:buClr>
              <a:defRPr/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图书获得最方便</a:t>
            </a:r>
            <a:endParaRPr lang="en-US" sz="20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914400" eaLnBrk="0" hangingPunct="0">
              <a:lnSpc>
                <a:spcPct val="150000"/>
              </a:lnSpc>
              <a:spcBef>
                <a:spcPct val="10000"/>
              </a:spcBef>
              <a:buClr>
                <a:srgbClr val="1F497D"/>
              </a:buClr>
              <a:defRPr/>
            </a:pPr>
            <a:r>
              <a:rPr lang="zh-CN" altLang="en-US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读秀提供借阅纸书、阅读电子书、馆际互借、文献传递</a:t>
            </a:r>
            <a:endParaRPr lang="en-US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9" name="Picture 47" descr="yellow che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41852" y="5026244"/>
            <a:ext cx="11033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ŝḻíď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8" name="图片 3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6298951"/>
            <a:ext cx="1000125" cy="3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"/>
          <p:cNvGrpSpPr/>
          <p:nvPr/>
        </p:nvGrpSpPr>
        <p:grpSpPr bwMode="auto">
          <a:xfrm>
            <a:off x="2209800" y="1524000"/>
            <a:ext cx="6629400" cy="1068388"/>
            <a:chOff x="0" y="0"/>
            <a:chExt cx="2976" cy="432"/>
          </a:xfrm>
        </p:grpSpPr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333399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84" y="94"/>
              <a:ext cx="216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读秀的图书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整合</a:t>
              </a:r>
              <a:endPara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36" y="110"/>
              <a:ext cx="15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2286000" y="3581400"/>
            <a:ext cx="6477000" cy="1066800"/>
            <a:chOff x="0" y="0"/>
            <a:chExt cx="2976" cy="432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BBE0E3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240" y="95"/>
              <a:ext cx="2592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     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</a:t>
              </a:r>
              <a:r>
                <a:rPr lang="zh-CN" altLang="en-US" sz="36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rPr>
                <a:t>的图书全文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搜索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48" y="117"/>
              <a:ext cx="16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anose="020F0704030504030204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724" y="0"/>
            <a:ext cx="12977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17"/>
          <p:cNvSpPr>
            <a:spLocks noChangeArrowheads="1"/>
          </p:cNvSpPr>
          <p:nvPr/>
        </p:nvSpPr>
        <p:spPr bwMode="auto">
          <a:xfrm rot="10800000" flipV="1">
            <a:off x="936625" y="3429000"/>
            <a:ext cx="2363789" cy="857250"/>
          </a:xfrm>
          <a:prstGeom prst="wedgeRoundRectCallout">
            <a:avLst>
              <a:gd name="adj1" fmla="val -24486"/>
              <a:gd name="adj2" fmla="val -73153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全文检索“电子交易”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31" y="0"/>
            <a:ext cx="125832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17"/>
          <p:cNvSpPr>
            <a:spLocks noChangeArrowheads="1"/>
          </p:cNvSpPr>
          <p:nvPr/>
        </p:nvSpPr>
        <p:spPr bwMode="auto">
          <a:xfrm rot="10800000" flipV="1">
            <a:off x="660400" y="3429000"/>
            <a:ext cx="2393949" cy="857250"/>
          </a:xfrm>
          <a:prstGeom prst="wedgeRoundRectCallout">
            <a:avLst>
              <a:gd name="adj1" fmla="val -24486"/>
              <a:gd name="adj2" fmla="val -73153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  <p:txBody>
          <a:bodyPr wrap="none" lIns="91436" tIns="45718" rIns="91436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例如以“</a:t>
            </a:r>
            <a:r>
              <a: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金融危机</a:t>
            </a:r>
            <a:r>
              <a:rPr lang="zh-CN" altLang="zh-CN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/>
            </a:r>
            <a:br>
              <a: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zh-CN" altLang="zh-CN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为关键字检索图书</a:t>
            </a: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6"/>
            <a:ext cx="12192000" cy="68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2324100" y="2413000"/>
            <a:ext cx="1714500" cy="571500"/>
          </a:xfrm>
          <a:prstGeom prst="wedgeRoundRectCallout">
            <a:avLst>
              <a:gd name="adj1" fmla="val 64228"/>
              <a:gd name="adj2" fmla="val 18447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A11536"/>
            </a:solidFill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点击标题超链接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"/>
            <a:ext cx="12192000" cy="69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982075" y="3663842"/>
            <a:ext cx="1524001" cy="685800"/>
          </a:xfrm>
          <a:prstGeom prst="wedgeRoundRectCallout">
            <a:avLst>
              <a:gd name="adj1" fmla="val 68364"/>
              <a:gd name="adj2" fmla="val -6980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noFill/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>
            <a:lvl1pPr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取消阅览器，</a:t>
            </a:r>
          </a:p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在线直接阅读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/>
          <p:nvPr/>
        </p:nvSpPr>
        <p:spPr bwMode="auto">
          <a:xfrm rot="10800000" flipV="1">
            <a:off x="1924050" y="635793"/>
            <a:ext cx="3505200" cy="785813"/>
          </a:xfrm>
          <a:prstGeom prst="wedgeRoundRectCallout">
            <a:avLst>
              <a:gd name="adj1" fmla="val -36553"/>
              <a:gd name="adj2" fmla="val -75176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noFill/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对页面进行放大缩小、文字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提取、保存、查看本页来源等操作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ounded Rectangular Callout 17"/>
          <p:cNvSpPr/>
          <p:nvPr/>
        </p:nvSpPr>
        <p:spPr bwMode="auto">
          <a:xfrm rot="10800000" flipV="1">
            <a:off x="6096000" y="2263561"/>
            <a:ext cx="2000250" cy="785815"/>
          </a:xfrm>
          <a:prstGeom prst="wedgeRoundRectCallout">
            <a:avLst>
              <a:gd name="adj1" fmla="val 66727"/>
              <a:gd name="adj2" fmla="val 4776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noFill/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检索词在原文中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/>
            </a:r>
            <a:b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标亮显示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5" y="-25399"/>
            <a:ext cx="12215890" cy="70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5194300" y="292100"/>
            <a:ext cx="1500188" cy="571500"/>
          </a:xfrm>
          <a:prstGeom prst="wedgeRoundRectCallout">
            <a:avLst>
              <a:gd name="adj1" fmla="val 64808"/>
              <a:gd name="adj2" fmla="val -48712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文字</a:t>
            </a:r>
            <a:r>
              <a:rPr lang="zh-CN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提取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功能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196"/>
            <a:ext cx="12192000" cy="697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890000" y="2311400"/>
            <a:ext cx="1500188" cy="642938"/>
          </a:xfrm>
          <a:prstGeom prst="wedgeRoundRectCallout">
            <a:avLst>
              <a:gd name="adj1" fmla="val 94992"/>
              <a:gd name="adj2" fmla="val 10413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文字识别完成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0" y="0"/>
            <a:ext cx="12215890" cy="698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166100" y="514350"/>
            <a:ext cx="1500188" cy="571500"/>
          </a:xfrm>
          <a:prstGeom prst="wedgeRoundRectCallout">
            <a:avLst>
              <a:gd name="adj1" fmla="val 74332"/>
              <a:gd name="adj2" fmla="val -90379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点击资料来源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229601" y="1828800"/>
            <a:ext cx="1571625" cy="857250"/>
          </a:xfrm>
          <a:prstGeom prst="wedgeRoundRectCallout">
            <a:avLst>
              <a:gd name="adj1" fmla="val 66195"/>
              <a:gd name="adj2" fmla="val 20304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从资料来源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/>
            </a:r>
            <a:b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到达图书信息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"/>
            <a:ext cx="12192000" cy="700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1714500" y="558800"/>
            <a:ext cx="2057400" cy="857250"/>
          </a:xfrm>
          <a:prstGeom prst="wedgeRoundRectCallout">
            <a:avLst>
              <a:gd name="adj1" fmla="val -52703"/>
              <a:gd name="adj2" fmla="val -82597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通过目录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查询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、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文献传递等获取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09" y="-12700"/>
            <a:ext cx="12454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930275" y="3276600"/>
            <a:ext cx="2051049" cy="857250"/>
          </a:xfrm>
          <a:prstGeom prst="wedgeRoundRectCallout">
            <a:avLst>
              <a:gd name="adj1" fmla="val -24486"/>
              <a:gd name="adj2" fmla="val -73153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输入检索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“第一本电子图书”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05"/>
            <a:ext cx="12192002" cy="69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17"/>
          <p:cNvSpPr>
            <a:spLocks noChangeArrowheads="1"/>
          </p:cNvSpPr>
          <p:nvPr/>
        </p:nvSpPr>
        <p:spPr bwMode="auto">
          <a:xfrm rot="10800000" flipV="1">
            <a:off x="2352675" y="2196469"/>
            <a:ext cx="1812924" cy="407991"/>
          </a:xfrm>
          <a:prstGeom prst="wedgeRoundRectCallout">
            <a:avLst>
              <a:gd name="adj1" fmla="val 67564"/>
              <a:gd name="adj2" fmla="val 56454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lvl="0" algn="ctr"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点击链接或阅读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"/>
            <a:ext cx="12192000" cy="69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3701143" y="2666999"/>
            <a:ext cx="4457700" cy="857251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6096000" y="952500"/>
            <a:ext cx="2889248" cy="857250"/>
          </a:xfrm>
          <a:prstGeom prst="wedgeRoundRectCallout">
            <a:avLst>
              <a:gd name="adj1" fmla="val 59135"/>
              <a:gd name="adj2" fmla="val 11475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找到“第一本电子书”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诞生于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1971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年古腾堡工程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96" y="-31749"/>
            <a:ext cx="12602292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911590" y="1025325"/>
            <a:ext cx="2523281" cy="369332"/>
          </a:xfrm>
          <a:prstGeom prst="rect">
            <a:avLst/>
          </a:prstGeom>
          <a:noFill/>
          <a:ln w="41275">
            <a:solidFill>
              <a:srgbClr val="00B05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2147747" y="1491688"/>
            <a:ext cx="1066800" cy="145648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ounded Rectangular Callout 17"/>
          <p:cNvSpPr>
            <a:spLocks noChangeArrowheads="1"/>
          </p:cNvSpPr>
          <p:nvPr/>
        </p:nvSpPr>
        <p:spPr bwMode="auto">
          <a:xfrm rot="10800000" flipV="1">
            <a:off x="788847" y="1819638"/>
            <a:ext cx="1214438" cy="714375"/>
          </a:xfrm>
          <a:prstGeom prst="wedgeRoundRectCallout">
            <a:avLst>
              <a:gd name="adj1" fmla="val -57588"/>
              <a:gd name="adj2" fmla="val -11991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图书封面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13"/>
          <p:cNvSpPr>
            <a:spLocks noChangeArrowheads="1"/>
          </p:cNvSpPr>
          <p:nvPr/>
        </p:nvSpPr>
        <p:spPr bwMode="auto">
          <a:xfrm>
            <a:off x="3227247" y="3340100"/>
            <a:ext cx="2523281" cy="442733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ounded Rectangular Callout 17"/>
          <p:cNvSpPr>
            <a:spLocks noChangeArrowheads="1"/>
          </p:cNvSpPr>
          <p:nvPr/>
        </p:nvSpPr>
        <p:spPr bwMode="auto">
          <a:xfrm rot="10800000" flipV="1">
            <a:off x="1779447" y="3340101"/>
            <a:ext cx="1214438" cy="714375"/>
          </a:xfrm>
          <a:prstGeom prst="wedgeRoundRectCallout">
            <a:avLst>
              <a:gd name="adj1" fmla="val -57588"/>
              <a:gd name="adj2" fmla="val -11991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图书目录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5" grpId="0" animBg="1" autoUpdateAnimBg="0"/>
      <p:bldP spid="5" grpId="1" animBg="1" autoUpdateAnimBg="0"/>
      <p:bldP spid="5" grpId="2" animBg="1" autoUpdateAnimBg="0"/>
      <p:bldP spid="5" grpId="3" animBg="1" autoUpdateAnimBg="0"/>
      <p:bldP spid="6" grpId="0" animBg="1" autoUpdateAnimBg="0"/>
      <p:bldP spid="6" grpId="1" animBg="1" autoUpdateAnimBg="0"/>
      <p:bldP spid="7" grpId="0" animBg="1" autoUpdateAnimBg="0"/>
      <p:bldP spid="7" grpId="1" animBg="1" autoUpdateAnimBg="0"/>
      <p:bldP spid="7" grpId="2" animBg="1" autoUpdateAnimBg="0"/>
      <p:bldP spid="7" grpId="3" animBg="1" autoUpdateAnimBg="0"/>
      <p:bldP spid="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" y="-18990"/>
            <a:ext cx="12190354" cy="69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5438775" y="330200"/>
            <a:ext cx="2438400" cy="860425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s1i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ïďè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 </a:t>
            </a:r>
          </a:p>
        </p:txBody>
      </p:sp>
      <p:sp>
        <p:nvSpPr>
          <p:cNvPr id="2" name="îşlíḋ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033"/>
            <a:ext cx="1240355" cy="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49955" y="9093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读秀图书全文搜索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163635" y="2280948"/>
            <a:ext cx="7620000" cy="2743200"/>
            <a:chOff x="-75" y="0"/>
            <a:chExt cx="3982" cy="2089"/>
          </a:xfrm>
        </p:grpSpPr>
        <p:pic>
          <p:nvPicPr>
            <p:cNvPr id="6" name="Rounded Rectangle 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" y="0"/>
              <a:ext cx="3982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4" y="112"/>
              <a:ext cx="3758" cy="1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09728" tIns="54864" rIns="109728" bIns="54864" anchor="ctr"/>
            <a:lstStyle/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zh-CN" altLang="en-US" sz="2800" b="1" dirty="0">
                  <a:solidFill>
                    <a:srgbClr val="FFFFFF">
                      <a:lumMod val="9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读秀是把所有图书打碎，以章节为基础重新 整合在一起的海量图书资料库。</a:t>
              </a:r>
              <a:endParaRPr lang="en-US" altLang="zh-CN" sz="28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s1i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ïďè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 </a:t>
            </a:r>
          </a:p>
        </p:txBody>
      </p:sp>
      <p:sp>
        <p:nvSpPr>
          <p:cNvPr id="2" name="îşlíḋ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033"/>
            <a:ext cx="1240355" cy="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49955" y="9093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读秀图书全文搜索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153723" y="2231009"/>
            <a:ext cx="7620000" cy="2895600"/>
            <a:chOff x="-120" y="-91"/>
            <a:chExt cx="3982" cy="2089"/>
          </a:xfrm>
        </p:grpSpPr>
        <p:pic>
          <p:nvPicPr>
            <p:cNvPr id="6" name="Rounded Rectangle 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" y="-91"/>
              <a:ext cx="3982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-6" y="14"/>
              <a:ext cx="3758" cy="1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09728" tIns="54864" rIns="109728" bIns="54864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zh-CN" altLang="en-US" sz="2800" b="1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读秀实现了图书的文本化</a:t>
              </a:r>
              <a:r>
                <a:rPr lang="en-US" altLang="zh-CN" sz="2800" b="1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.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zh-CN" altLang="en-US" sz="2800" b="1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任何一句话、任何一幅插图、图表都可以在读秀中找到出自哪本书的哪一页。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s1i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ïďè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 </a:t>
            </a:r>
          </a:p>
        </p:txBody>
      </p:sp>
      <p:sp>
        <p:nvSpPr>
          <p:cNvPr id="2" name="îşlíḋ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033"/>
            <a:ext cx="1240355" cy="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49955" y="9093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读秀图书全文搜索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154411" y="2280948"/>
            <a:ext cx="7620000" cy="2438400"/>
            <a:chOff x="-40" y="0"/>
            <a:chExt cx="3982" cy="2089"/>
          </a:xfrm>
        </p:grpSpPr>
        <p:pic>
          <p:nvPicPr>
            <p:cNvPr id="6" name="Rounded Rectangle 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0"/>
              <a:ext cx="3982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4" y="112"/>
              <a:ext cx="3758" cy="18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09728" tIns="54864" rIns="109728" bIns="54864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黑体" panose="02010609060101010101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zh-CN" altLang="en-US" sz="2800" b="1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所有的图书变成了一本书，一部最大的百科全书</a:t>
              </a:r>
              <a:r>
                <a:rPr lang="en-US" altLang="zh-CN" sz="2800" b="1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.</a:t>
              </a:r>
              <a:endParaRPr lang="zh-CN" altLang="en-US" sz="28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ŝḻíď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8" name="图片 3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6298951"/>
            <a:ext cx="1000125" cy="3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000250" y="1028700"/>
            <a:ext cx="7772400" cy="4089400"/>
          </a:xfrm>
          <a:prstGeom prst="rightArrow">
            <a:avLst>
              <a:gd name="adj1" fmla="val 78528"/>
              <a:gd name="adj2" fmla="val 84944"/>
            </a:avLst>
          </a:prstGeom>
          <a:gradFill rotWithShape="1">
            <a:gsLst>
              <a:gs pos="0">
                <a:srgbClr val="009999"/>
              </a:gs>
              <a:gs pos="100000">
                <a:srgbClr val="99CCFF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305050" y="2501900"/>
            <a:ext cx="3733800" cy="1219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实现中文图书全面搜索与服务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343650" y="2438400"/>
            <a:ext cx="2133600" cy="1295400"/>
          </a:xfrm>
          <a:prstGeom prst="roundRect">
            <a:avLst>
              <a:gd name="adj" fmla="val 9106"/>
            </a:avLst>
          </a:prstGeom>
          <a:noFill/>
          <a:ln w="9525">
            <a:noFill/>
            <a:rou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读秀的目标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s1i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ïďè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 </a:t>
            </a:r>
          </a:p>
        </p:txBody>
      </p:sp>
      <p:sp>
        <p:nvSpPr>
          <p:cNvPr id="2" name="îşlíḋ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033"/>
            <a:ext cx="1240355" cy="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>
            <a:off x="3216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dirty="0">
                <a:ln w="19050">
                  <a:solidFill>
                    <a:srgbClr val="FFFFFF"/>
                  </a:solidFill>
                  <a:round/>
                </a:ln>
                <a:gradFill rotWithShape="1">
                  <a:gsLst>
                    <a:gs pos="0">
                      <a:srgbClr val="BBE0E3"/>
                    </a:gs>
                    <a:gs pos="100000">
                      <a:srgbClr val="333399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ea typeface="黑体" panose="02010609060101010101" pitchFamily="2" charset="-122"/>
                <a:cs typeface="Arial" panose="020B0604020202020204" pitchFamily="34" charset="0"/>
              </a:rPr>
              <a:t>Thank You 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</a:ln>
              <a:gradFill rotWithShape="1">
                <a:gsLst>
                  <a:gs pos="0">
                    <a:srgbClr val="BBE0E3"/>
                  </a:gs>
                  <a:gs pos="100000">
                    <a:srgbClr val="333399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5514"/>
            <a:ext cx="12204702" cy="72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13"/>
          <p:cNvSpPr>
            <a:spLocks noChangeArrowheads="1"/>
          </p:cNvSpPr>
          <p:nvPr/>
        </p:nvSpPr>
        <p:spPr bwMode="auto">
          <a:xfrm>
            <a:off x="3759725" y="2325183"/>
            <a:ext cx="1412349" cy="25585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292626" y="2172783"/>
            <a:ext cx="1595438" cy="1066800"/>
          </a:xfrm>
          <a:prstGeom prst="wedgeRoundRectCallout">
            <a:avLst>
              <a:gd name="adj1" fmla="val -77630"/>
              <a:gd name="adj2" fmla="val -1720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点击封面或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书名链接进入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13"/>
          <p:cNvSpPr>
            <a:spLocks noChangeArrowheads="1"/>
          </p:cNvSpPr>
          <p:nvPr/>
        </p:nvSpPr>
        <p:spPr bwMode="auto">
          <a:xfrm>
            <a:off x="2514001" y="2325183"/>
            <a:ext cx="1066800" cy="14478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6" grpId="0" animBg="1" autoUpdateAnimBg="0"/>
      <p:bldP spid="6" grpId="1" animBg="1" autoUpdateAnimBg="0"/>
      <p:bldP spid="6" grpId="2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" y="3750"/>
            <a:ext cx="12208262" cy="68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443787" y="1876425"/>
            <a:ext cx="1114425" cy="711201"/>
          </a:xfrm>
          <a:prstGeom prst="wedgeRoundRectCallout">
            <a:avLst>
              <a:gd name="adj1" fmla="val 76190"/>
              <a:gd name="adj2" fmla="val 34565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图书封面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图书信息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990599" y="5092700"/>
            <a:ext cx="7134225" cy="1663700"/>
          </a:xfrm>
          <a:prstGeom prst="ellipse">
            <a:avLst/>
          </a:prstGeom>
          <a:solidFill>
            <a:srgbClr val="4F81BD">
              <a:alpha val="0"/>
            </a:srgbClr>
          </a:soli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968"/>
            <a:ext cx="12223750" cy="70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458201" y="2038350"/>
            <a:ext cx="1357313" cy="857250"/>
          </a:xfrm>
          <a:prstGeom prst="wedgeRoundRectCallout">
            <a:avLst>
              <a:gd name="adj1" fmla="val 93278"/>
              <a:gd name="adj2" fmla="val 4289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图书版权页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0"/>
            <a:ext cx="12192002" cy="702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596313" y="2071688"/>
            <a:ext cx="1357312" cy="857250"/>
          </a:xfrm>
          <a:prstGeom prst="wedgeRoundRectCallout">
            <a:avLst>
              <a:gd name="adj1" fmla="val 81111"/>
              <a:gd name="adj2" fmla="val 38454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图书前言页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829"/>
            <a:ext cx="12192002" cy="699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648701" y="2190750"/>
            <a:ext cx="1357313" cy="857250"/>
          </a:xfrm>
          <a:prstGeom prst="wedgeRoundRectCallout">
            <a:avLst>
              <a:gd name="adj1" fmla="val 72690"/>
              <a:gd name="adj2" fmla="val 4289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图书目录页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930280"/>
  <p:tag name="commondata" val="eyJoZGlkIjoiNDQyMDBlMjI3ZjhmNWFiNjczMmE3N2VlYWEzODA4YjYifQ=="/>
  <p:tag name="COMMONDATA" val="eyJoZGlkIjoiMzEwNTM5NzYwMDRjMzkwZTVkZjY2ODkwMGIxNGU0O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Designed by iSlide">
  <a:themeElements>
    <a:clrScheme name="iSlide VI标准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23E9"/>
      </a:accent1>
      <a:accent2>
        <a:srgbClr val="00A2F5"/>
      </a:accent2>
      <a:accent3>
        <a:srgbClr val="333333"/>
      </a:accent3>
      <a:accent4>
        <a:srgbClr val="4A4A4A"/>
      </a:accent4>
      <a:accent5>
        <a:srgbClr val="7B7B7B"/>
      </a:accent5>
      <a:accent6>
        <a:srgbClr val="9B9B9B"/>
      </a:accent6>
      <a:hlink>
        <a:srgbClr val="0178AA"/>
      </a:hlink>
      <a:folHlink>
        <a:srgbClr val="BFBFBF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lide VI标准">
    <a:dk1>
      <a:srgbClr val="000000"/>
    </a:dk1>
    <a:lt1>
      <a:srgbClr val="FFFFFF"/>
    </a:lt1>
    <a:dk2>
      <a:srgbClr val="778495"/>
    </a:dk2>
    <a:lt2>
      <a:srgbClr val="F0F0F0"/>
    </a:lt2>
    <a:accent1>
      <a:srgbClr val="2923E9"/>
    </a:accent1>
    <a:accent2>
      <a:srgbClr val="00A2F5"/>
    </a:accent2>
    <a:accent3>
      <a:srgbClr val="333333"/>
    </a:accent3>
    <a:accent4>
      <a:srgbClr val="4A4A4A"/>
    </a:accent4>
    <a:accent5>
      <a:srgbClr val="7B7B7B"/>
    </a:accent5>
    <a:accent6>
      <a:srgbClr val="9B9B9B"/>
    </a:accent6>
    <a:hlink>
      <a:srgbClr val="0178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Seven</Template>
  <TotalTime>0</TotalTime>
  <Words>1296</Words>
  <Application>Microsoft Office PowerPoint</Application>
  <PresentationFormat>自定义</PresentationFormat>
  <Paragraphs>188</Paragraphs>
  <Slides>45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Designed by iSlide</vt:lpstr>
      <vt:lpstr>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</vt:lpstr>
      <vt:lpstr> </vt:lpstr>
      <vt:lpstr> </vt:lpstr>
      <vt:lpstr> </vt:lpstr>
    </vt:vector>
  </TitlesOfParts>
  <Manager>iSlide</Manager>
  <Company>iSlide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Seven</dc:creator>
  <cp:lastModifiedBy>Administrator</cp:lastModifiedBy>
  <cp:revision>29</cp:revision>
  <cp:lastPrinted>2022-10-30T16:00:00Z</cp:lastPrinted>
  <dcterms:created xsi:type="dcterms:W3CDTF">2022-10-30T16:00:00Z</dcterms:created>
  <dcterms:modified xsi:type="dcterms:W3CDTF">2024-05-15T01:02:33Z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d6fff79c-dd5c-4421-85a7-ba01e3e3e371</vt:lpwstr>
  </property>
  <property fmtid="{D5CDD505-2E9C-101B-9397-08002B2CF9AE}" pid="3" name="ICV">
    <vt:lpwstr>EEA81948EF9D42B3A3EF18736D34BDEA_13</vt:lpwstr>
  </property>
  <property fmtid="{D5CDD505-2E9C-101B-9397-08002B2CF9AE}" pid="4" name="KSOProductBuildVer">
    <vt:lpwstr>2052-12.1.0.15358</vt:lpwstr>
  </property>
</Properties>
</file>