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0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257" r:id="rId3"/>
    <p:sldId id="258" r:id="rId5"/>
    <p:sldId id="259" r:id="rId6"/>
    <p:sldId id="317" r:id="rId7"/>
    <p:sldId id="318" r:id="rId8"/>
    <p:sldId id="319" r:id="rId9"/>
    <p:sldId id="320" r:id="rId10"/>
    <p:sldId id="321" r:id="rId11"/>
    <p:sldId id="322" r:id="rId12"/>
    <p:sldId id="323" r:id="rId13"/>
    <p:sldId id="324" r:id="rId14"/>
    <p:sldId id="325" r:id="rId15"/>
    <p:sldId id="326" r:id="rId16"/>
    <p:sldId id="327" r:id="rId17"/>
    <p:sldId id="329" r:id="rId18"/>
    <p:sldId id="330" r:id="rId19"/>
    <p:sldId id="331" r:id="rId20"/>
    <p:sldId id="332" r:id="rId21"/>
    <p:sldId id="333" r:id="rId22"/>
    <p:sldId id="334" r:id="rId23"/>
    <p:sldId id="335" r:id="rId24"/>
    <p:sldId id="336" r:id="rId25"/>
    <p:sldId id="337" r:id="rId26"/>
    <p:sldId id="338" r:id="rId27"/>
    <p:sldId id="339" r:id="rId28"/>
    <p:sldId id="340" r:id="rId29"/>
    <p:sldId id="341" r:id="rId30"/>
    <p:sldId id="342" r:id="rId31"/>
    <p:sldId id="343" r:id="rId32"/>
    <p:sldId id="344" r:id="rId33"/>
    <p:sldId id="347" r:id="rId34"/>
    <p:sldId id="348" r:id="rId35"/>
    <p:sldId id="353" r:id="rId36"/>
    <p:sldId id="354" r:id="rId37"/>
    <p:sldId id="355" r:id="rId38"/>
    <p:sldId id="356" r:id="rId39"/>
    <p:sldId id="357" r:id="rId40"/>
    <p:sldId id="284" r:id="rId41"/>
    <p:sldId id="285" r:id="rId42"/>
    <p:sldId id="286" r:id="rId43"/>
    <p:sldId id="287" r:id="rId44"/>
    <p:sldId id="288" r:id="rId45"/>
    <p:sldId id="283" r:id="rId46"/>
    <p:sldId id="358" r:id="rId47"/>
    <p:sldId id="359" r:id="rId48"/>
    <p:sldId id="360" r:id="rId49"/>
    <p:sldId id="362" r:id="rId50"/>
    <p:sldId id="363" r:id="rId51"/>
    <p:sldId id="364" r:id="rId52"/>
    <p:sldId id="365" r:id="rId53"/>
    <p:sldId id="366" r:id="rId54"/>
    <p:sldId id="367" r:id="rId55"/>
    <p:sldId id="368" r:id="rId56"/>
    <p:sldId id="369" r:id="rId57"/>
    <p:sldId id="370" r:id="rId58"/>
    <p:sldId id="371" r:id="rId59"/>
    <p:sldId id="372" r:id="rId60"/>
    <p:sldId id="373" r:id="rId61"/>
    <p:sldId id="374" r:id="rId62"/>
    <p:sldId id="375" r:id="rId63"/>
    <p:sldId id="376" r:id="rId64"/>
    <p:sldId id="377" r:id="rId65"/>
    <p:sldId id="378" r:id="rId66"/>
    <p:sldId id="379" r:id="rId67"/>
    <p:sldId id="380" r:id="rId68"/>
    <p:sldId id="381" r:id="rId69"/>
    <p:sldId id="382" r:id="rId70"/>
    <p:sldId id="383" r:id="rId71"/>
    <p:sldId id="384" r:id="rId72"/>
    <p:sldId id="385" r:id="rId73"/>
    <p:sldId id="391" r:id="rId74"/>
    <p:sldId id="392" r:id="rId75"/>
    <p:sldId id="393" r:id="rId76"/>
    <p:sldId id="394" r:id="rId77"/>
    <p:sldId id="395" r:id="rId78"/>
    <p:sldId id="397" r:id="rId79"/>
    <p:sldId id="398" r:id="rId80"/>
    <p:sldId id="399" r:id="rId81"/>
    <p:sldId id="400" r:id="rId82"/>
    <p:sldId id="401" r:id="rId83"/>
    <p:sldId id="403" r:id="rId84"/>
    <p:sldId id="404" r:id="rId85"/>
    <p:sldId id="408" r:id="rId86"/>
    <p:sldId id="409" r:id="rId87"/>
    <p:sldId id="410" r:id="rId88"/>
    <p:sldId id="411" r:id="rId89"/>
    <p:sldId id="412" r:id="rId90"/>
    <p:sldId id="413" r:id="rId91"/>
    <p:sldId id="415" r:id="rId92"/>
    <p:sldId id="427" r:id="rId93"/>
    <p:sldId id="414" r:id="rId94"/>
    <p:sldId id="417" r:id="rId95"/>
    <p:sldId id="418" r:id="rId96"/>
    <p:sldId id="419" r:id="rId97"/>
    <p:sldId id="420" r:id="rId98"/>
    <p:sldId id="421" r:id="rId99"/>
    <p:sldId id="422" r:id="rId100"/>
    <p:sldId id="424" r:id="rId101"/>
    <p:sldId id="425" r:id="rId102"/>
    <p:sldId id="426" r:id="rId103"/>
  </p:sldIdLst>
  <p:sldSz cx="9144000" cy="5143500" type="screen16x9"/>
  <p:notesSz cx="7103745" cy="10234295"/>
  <p:custDataLst>
    <p:tags r:id="rId108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enovo" initials="L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3" d="100"/>
          <a:sy n="83" d="100"/>
        </p:scale>
        <p:origin x="784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9" Type="http://schemas.openxmlformats.org/officeDocument/2006/relationships/slide" Target="slides/slide96.xml"/><Relationship Id="rId98" Type="http://schemas.openxmlformats.org/officeDocument/2006/relationships/slide" Target="slides/slide95.xml"/><Relationship Id="rId97" Type="http://schemas.openxmlformats.org/officeDocument/2006/relationships/slide" Target="slides/slide94.xml"/><Relationship Id="rId96" Type="http://schemas.openxmlformats.org/officeDocument/2006/relationships/slide" Target="slides/slide93.xml"/><Relationship Id="rId95" Type="http://schemas.openxmlformats.org/officeDocument/2006/relationships/slide" Target="slides/slide92.xml"/><Relationship Id="rId94" Type="http://schemas.openxmlformats.org/officeDocument/2006/relationships/slide" Target="slides/slide91.xml"/><Relationship Id="rId93" Type="http://schemas.openxmlformats.org/officeDocument/2006/relationships/slide" Target="slides/slide90.xml"/><Relationship Id="rId92" Type="http://schemas.openxmlformats.org/officeDocument/2006/relationships/slide" Target="slides/slide89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8" Type="http://schemas.openxmlformats.org/officeDocument/2006/relationships/tags" Target="tags/tag8.xml"/><Relationship Id="rId107" Type="http://schemas.openxmlformats.org/officeDocument/2006/relationships/commentAuthors" Target="commentAuthors.xml"/><Relationship Id="rId106" Type="http://schemas.openxmlformats.org/officeDocument/2006/relationships/tableStyles" Target="tableStyles.xml"/><Relationship Id="rId105" Type="http://schemas.openxmlformats.org/officeDocument/2006/relationships/viewProps" Target="viewProps.xml"/><Relationship Id="rId104" Type="http://schemas.openxmlformats.org/officeDocument/2006/relationships/presProps" Target="presProps.xml"/><Relationship Id="rId103" Type="http://schemas.openxmlformats.org/officeDocument/2006/relationships/slide" Target="slides/slide100.xml"/><Relationship Id="rId102" Type="http://schemas.openxmlformats.org/officeDocument/2006/relationships/slide" Target="slides/slide99.xml"/><Relationship Id="rId101" Type="http://schemas.openxmlformats.org/officeDocument/2006/relationships/slide" Target="slides/slide98.xml"/><Relationship Id="rId100" Type="http://schemas.openxmlformats.org/officeDocument/2006/relationships/slide" Target="slides/slide97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4023812" y="0"/>
            <a:ext cx="3078290" cy="51349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482121" y="1279287"/>
            <a:ext cx="6139502" cy="34540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710375" y="4925254"/>
            <a:ext cx="5682996" cy="402975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4023812" y="9720804"/>
            <a:ext cx="3078290" cy="51349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9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0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2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3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4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5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6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7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0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6BA90-ADAA-40C6-A1E4-FBD8E8BB9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6BA90-ADAA-40C6-A1E4-FBD8E8BB9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b="1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F6BA90-ADAA-40C6-A1E4-FBD8E8BB9EF0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1609EA-4ED7-458E-841A-D6436E2276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en-US" altLang="zh-C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6955A8-62FB-E247-BFB6-6D96B50CB5D7}" type="slidenum">
              <a:rPr lang="en-US" smtClean="0"/>
            </a:fld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482600" y="1279525"/>
            <a:ext cx="6138863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920"/>
            <a:ext cx="6858000" cy="1791013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2001"/>
            <a:ext cx="6858000" cy="1242039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8035" indent="0" algn="ctr">
              <a:buNone/>
              <a:defRPr sz="1200"/>
            </a:lvl7pPr>
            <a:lvl8pPr marL="2400935" indent="0" algn="ctr">
              <a:buNone/>
              <a:defRPr sz="1200"/>
            </a:lvl8pPr>
            <a:lvl9pPr marL="2743835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628650" y="273892"/>
            <a:ext cx="7886700" cy="4359642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rs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3048000" y="331528"/>
            <a:ext cx="3276600" cy="2313078"/>
          </a:xfrm>
          <a:custGeom>
            <a:avLst/>
            <a:gdLst/>
            <a:ahLst/>
            <a:cxnLst/>
            <a:rect l="l" t="t" r="r" b="b"/>
            <a:pathLst>
              <a:path w="3276600" h="3124200">
                <a:moveTo>
                  <a:pt x="3028950" y="0"/>
                </a:moveTo>
                <a:cubicBezTo>
                  <a:pt x="3165723" y="0"/>
                  <a:pt x="3276600" y="110877"/>
                  <a:pt x="3276600" y="247650"/>
                </a:cubicBezTo>
                <a:lnTo>
                  <a:pt x="3276600" y="2876550"/>
                </a:lnTo>
                <a:cubicBezTo>
                  <a:pt x="3276600" y="3013323"/>
                  <a:pt x="3165723" y="3124200"/>
                  <a:pt x="3028950" y="3124200"/>
                </a:cubicBezTo>
                <a:cubicBezTo>
                  <a:pt x="2892177" y="3124200"/>
                  <a:pt x="2781300" y="3013323"/>
                  <a:pt x="2781300" y="2876550"/>
                </a:cubicBezTo>
                <a:lnTo>
                  <a:pt x="2781300" y="247650"/>
                </a:lnTo>
                <a:cubicBezTo>
                  <a:pt x="2781300" y="110877"/>
                  <a:pt x="2892177" y="0"/>
                  <a:pt x="3028950" y="0"/>
                </a:cubicBezTo>
                <a:close/>
                <a:moveTo>
                  <a:pt x="2317750" y="0"/>
                </a:moveTo>
                <a:cubicBezTo>
                  <a:pt x="2454523" y="0"/>
                  <a:pt x="2565400" y="110877"/>
                  <a:pt x="2565400" y="247650"/>
                </a:cubicBezTo>
                <a:lnTo>
                  <a:pt x="2565400" y="2876550"/>
                </a:lnTo>
                <a:cubicBezTo>
                  <a:pt x="2565400" y="3013323"/>
                  <a:pt x="2454523" y="3124200"/>
                  <a:pt x="2317750" y="3124200"/>
                </a:cubicBezTo>
                <a:cubicBezTo>
                  <a:pt x="2180977" y="3124200"/>
                  <a:pt x="2070100" y="3013323"/>
                  <a:pt x="2070100" y="2876550"/>
                </a:cubicBezTo>
                <a:lnTo>
                  <a:pt x="2070100" y="247650"/>
                </a:lnTo>
                <a:cubicBezTo>
                  <a:pt x="2070100" y="110877"/>
                  <a:pt x="2180977" y="0"/>
                  <a:pt x="2317750" y="0"/>
                </a:cubicBezTo>
                <a:close/>
                <a:moveTo>
                  <a:pt x="1606550" y="0"/>
                </a:moveTo>
                <a:cubicBezTo>
                  <a:pt x="1743323" y="0"/>
                  <a:pt x="1854200" y="110877"/>
                  <a:pt x="1854200" y="247650"/>
                </a:cubicBezTo>
                <a:lnTo>
                  <a:pt x="1854200" y="2876550"/>
                </a:lnTo>
                <a:cubicBezTo>
                  <a:pt x="1854200" y="3013323"/>
                  <a:pt x="1743323" y="3124200"/>
                  <a:pt x="1606550" y="3124200"/>
                </a:cubicBezTo>
                <a:cubicBezTo>
                  <a:pt x="1469777" y="3124200"/>
                  <a:pt x="1358900" y="3013323"/>
                  <a:pt x="1358900" y="2876550"/>
                </a:cubicBezTo>
                <a:lnTo>
                  <a:pt x="1358900" y="247650"/>
                </a:lnTo>
                <a:cubicBezTo>
                  <a:pt x="1358900" y="110877"/>
                  <a:pt x="1469777" y="0"/>
                  <a:pt x="1606550" y="0"/>
                </a:cubicBezTo>
                <a:close/>
                <a:moveTo>
                  <a:pt x="958850" y="0"/>
                </a:moveTo>
                <a:cubicBezTo>
                  <a:pt x="1095623" y="0"/>
                  <a:pt x="1206500" y="110877"/>
                  <a:pt x="1206500" y="247650"/>
                </a:cubicBezTo>
                <a:lnTo>
                  <a:pt x="1206500" y="2876550"/>
                </a:lnTo>
                <a:cubicBezTo>
                  <a:pt x="1206500" y="3013323"/>
                  <a:pt x="1095623" y="3124200"/>
                  <a:pt x="958850" y="3124200"/>
                </a:cubicBezTo>
                <a:cubicBezTo>
                  <a:pt x="822077" y="3124200"/>
                  <a:pt x="711200" y="3013323"/>
                  <a:pt x="711200" y="2876550"/>
                </a:cubicBezTo>
                <a:lnTo>
                  <a:pt x="711200" y="247650"/>
                </a:lnTo>
                <a:cubicBezTo>
                  <a:pt x="711200" y="110877"/>
                  <a:pt x="822077" y="0"/>
                  <a:pt x="958850" y="0"/>
                </a:cubicBezTo>
                <a:close/>
                <a:moveTo>
                  <a:pt x="247650" y="0"/>
                </a:moveTo>
                <a:cubicBezTo>
                  <a:pt x="384423" y="0"/>
                  <a:pt x="495300" y="110877"/>
                  <a:pt x="495300" y="247650"/>
                </a:cubicBezTo>
                <a:lnTo>
                  <a:pt x="495300" y="2876550"/>
                </a:lnTo>
                <a:cubicBezTo>
                  <a:pt x="495300" y="3013323"/>
                  <a:pt x="384423" y="3124200"/>
                  <a:pt x="247650" y="3124200"/>
                </a:cubicBezTo>
                <a:cubicBezTo>
                  <a:pt x="110877" y="3124200"/>
                  <a:pt x="0" y="3013323"/>
                  <a:pt x="0" y="2876550"/>
                </a:cubicBezTo>
                <a:lnTo>
                  <a:pt x="0" y="247650"/>
                </a:lnTo>
                <a:cubicBezTo>
                  <a:pt x="0" y="110877"/>
                  <a:pt x="110877" y="0"/>
                  <a:pt x="247650" y="0"/>
                </a:cubicBezTo>
                <a:close/>
              </a:path>
            </a:pathLst>
          </a:custGeom>
          <a:effectLst/>
        </p:spPr>
        <p:txBody>
          <a:bodyPr vert="horz" lIns="95057" tIns="47529" rIns="95057" bIns="47529"/>
          <a:lstStyle>
            <a:lvl1pPr marL="0" indent="0" algn="ctr">
              <a:buNone/>
              <a:defRPr sz="810">
                <a:solidFill>
                  <a:srgbClr val="7F7F7F"/>
                </a:solidFill>
                <a:latin typeface="Lato Regular"/>
                <a:cs typeface="Lato Regular"/>
              </a:defRPr>
            </a:lvl1pPr>
          </a:lstStyle>
          <a:p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 hasCustomPrompt="1"/>
          </p:nvPr>
        </p:nvSpPr>
        <p:spPr>
          <a:xfrm>
            <a:off x="2966029" y="2851588"/>
            <a:ext cx="3383973" cy="323892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150" b="1">
                <a:solidFill>
                  <a:schemeClr val="bg1"/>
                </a:solidFill>
                <a:latin typeface="Lato Hairline"/>
                <a:cs typeface="Lato Hairline"/>
              </a:defRPr>
            </a:lvl1pPr>
          </a:lstStyle>
          <a:p>
            <a:pPr lvl="0"/>
            <a:r>
              <a:rPr lang="es-ES_tradnl" dirty="0"/>
              <a:t>TITLE HERE</a:t>
            </a:r>
            <a:endParaRPr lang="es-ES_tradnl" dirty="0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11" hasCustomPrompt="1"/>
          </p:nvPr>
        </p:nvSpPr>
        <p:spPr>
          <a:xfrm>
            <a:off x="2966029" y="3289513"/>
            <a:ext cx="3383973" cy="171368"/>
          </a:xfrm>
          <a:prstGeom prst="rect">
            <a:avLst/>
          </a:prstGeom>
        </p:spPr>
        <p:txBody>
          <a:bodyPr vert="horz" lIns="0" tIns="40504" rIns="0" bIns="40504"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350" b="0">
                <a:solidFill>
                  <a:schemeClr val="accent3"/>
                </a:solidFill>
                <a:latin typeface="Lato Light"/>
                <a:cs typeface="Lato Light"/>
              </a:defRPr>
            </a:lvl1pPr>
          </a:lstStyle>
          <a:p>
            <a:pPr lvl="0"/>
            <a:r>
              <a:rPr lang="es-ES_tradnl" dirty="0" err="1"/>
              <a:t>Ultimate</a:t>
            </a:r>
            <a:r>
              <a:rPr lang="es-ES_tradnl" dirty="0"/>
              <a:t> </a:t>
            </a:r>
            <a:r>
              <a:rPr lang="es-ES_tradnl" dirty="0" err="1"/>
              <a:t>Powerpoint</a:t>
            </a:r>
            <a:r>
              <a:rPr lang="es-ES_tradnl" dirty="0"/>
              <a:t> </a:t>
            </a:r>
            <a:r>
              <a:rPr lang="es-ES_tradnl" dirty="0" err="1"/>
              <a:t>Template</a:t>
            </a:r>
            <a:endParaRPr lang="es-ES_trad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6" hasCustomPrompt="1"/>
          </p:nvPr>
        </p:nvSpPr>
        <p:spPr>
          <a:xfrm>
            <a:off x="2981375" y="3614001"/>
            <a:ext cx="3366029" cy="1152852"/>
          </a:xfrm>
          <a:prstGeom prst="rect">
            <a:avLst/>
          </a:prstGeom>
        </p:spPr>
        <p:txBody>
          <a:bodyPr vert="horz" lIns="0" tIns="0" rIns="0" bIns="0"/>
          <a:lstStyle>
            <a:lvl1pPr marL="0" indent="0" algn="ctr">
              <a:lnSpc>
                <a:spcPct val="130000"/>
              </a:lnSpc>
              <a:buNone/>
              <a:defRPr sz="1080">
                <a:solidFill>
                  <a:schemeClr val="tx1">
                    <a:lumMod val="50000"/>
                    <a:lumOff val="50000"/>
                  </a:schemeClr>
                </a:solidFill>
                <a:latin typeface="Lato Regular"/>
                <a:cs typeface="Lato Regular"/>
              </a:defRPr>
            </a:lvl1pPr>
          </a:lstStyle>
          <a:p>
            <a:pPr lvl="0"/>
            <a:r>
              <a:rPr lang="en-US" dirty="0" err="1"/>
              <a:t>Lorem</a:t>
            </a:r>
            <a:r>
              <a:rPr lang="en-US" dirty="0"/>
              <a:t> </a:t>
            </a:r>
            <a:r>
              <a:rPr lang="en-US" dirty="0" err="1"/>
              <a:t>ipsum</a:t>
            </a:r>
            <a:r>
              <a:rPr lang="en-US" dirty="0"/>
              <a:t>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Fusce</a:t>
            </a:r>
            <a:r>
              <a:rPr lang="en-US" dirty="0"/>
              <a:t> </a:t>
            </a:r>
            <a:r>
              <a:rPr lang="en-US" dirty="0" err="1"/>
              <a:t>diam</a:t>
            </a:r>
            <a:r>
              <a:rPr lang="en-US" dirty="0"/>
              <a:t> </a:t>
            </a:r>
            <a:r>
              <a:rPr lang="en-US" dirty="0" err="1"/>
              <a:t>tortor</a:t>
            </a:r>
            <a:r>
              <a:rPr lang="en-US" dirty="0"/>
              <a:t>, </a:t>
            </a:r>
            <a:r>
              <a:rPr lang="en-US" dirty="0" err="1"/>
              <a:t>mattis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vitae, </a:t>
            </a:r>
            <a:r>
              <a:rPr lang="en-US" dirty="0" err="1"/>
              <a:t>euismod</a:t>
            </a:r>
            <a:r>
              <a:rPr lang="en-US" dirty="0"/>
              <a:t> non </a:t>
            </a:r>
            <a:r>
              <a:rPr lang="en-US" dirty="0" err="1"/>
              <a:t>purus</a:t>
            </a:r>
            <a:r>
              <a:rPr lang="en-US" dirty="0"/>
              <a:t>. Maecenas </a:t>
            </a:r>
            <a:r>
              <a:rPr lang="en-US" dirty="0" err="1"/>
              <a:t>ut</a:t>
            </a:r>
            <a:r>
              <a:rPr lang="en-US" dirty="0"/>
              <a:t> lacus </a:t>
            </a:r>
            <a:r>
              <a:rPr lang="en-US" dirty="0" err="1"/>
              <a:t>nec</a:t>
            </a:r>
            <a:r>
              <a:rPr lang="en-US" dirty="0"/>
              <a:t>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.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Tm="2000">
        <p:fade/>
      </p:transition>
    </mc:Choice>
    <mc:Fallback>
      <p:transition spd="med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4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8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400"/>
                        <p:tgtEl>
                          <p:spTgt spid="8"/>
                        </p:tgtEl>
                      </p:cBhvr>
                    </p:animEffect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400" fill="hold"/>
                        <p:tgtEl>
                          <p:spTgt spid="8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9" grpId="0" build="p">
        <p:tmplLst>
          <p:tmpl lvl="1">
            <p:tnLst>
              <p:par>
                <p:cTn presetID="42" presetClass="entr" presetSubtype="0" fill="hold" nodeType="withEffect">
                  <p:stCondLst>
                    <p:cond delay="2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9"/>
                        </p:tgtEl>
                      </p:cBhvr>
                    </p:animEffect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500" fill="hold"/>
                        <p:tgtEl>
                          <p:spTgt spid="9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0" presetClass="entr" presetSubtype="0" fill="hold" nodeType="withEffect">
                  <p:stCondLst>
                    <p:cond delay="80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页-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</p:spPr>
        <p:txBody>
          <a:bodyPr/>
          <a:lstStyle/>
          <a:p>
            <a:fld id="{2CC48DD4-A9AD-4113-82BD-DB389D9CB606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</p:spPr>
        <p:txBody>
          <a:bodyPr/>
          <a:lstStyle/>
          <a:p>
            <a:fld id="{99BEA383-4DC3-49F8-8A34-8517224E5316}" type="slidenum">
              <a:rPr lang="zh-CN" altLang="en-US" smtClean="0"/>
            </a:fld>
            <a:endParaRPr lang="zh-CN" altLang="en-US" dirty="0"/>
          </a:p>
        </p:txBody>
      </p:sp>
      <p:sp>
        <p:nvSpPr>
          <p:cNvPr id="9" name="文本占位符 7"/>
          <p:cNvSpPr>
            <a:spLocks noGrp="1"/>
          </p:cNvSpPr>
          <p:nvPr>
            <p:ph type="body" sz="quarter" idx="13" hasCustomPrompt="1"/>
          </p:nvPr>
        </p:nvSpPr>
        <p:spPr>
          <a:xfrm>
            <a:off x="709918" y="361288"/>
            <a:ext cx="7886700" cy="431933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 b="1">
                <a:solidFill>
                  <a:srgbClr val="A2897B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  <p:sp>
        <p:nvSpPr>
          <p:cNvPr id="10" name="文本占位符 7"/>
          <p:cNvSpPr>
            <a:spLocks noGrp="1"/>
          </p:cNvSpPr>
          <p:nvPr>
            <p:ph type="body" sz="quarter" idx="14" hasCustomPrompt="1"/>
          </p:nvPr>
        </p:nvSpPr>
        <p:spPr>
          <a:xfrm>
            <a:off x="709918" y="598842"/>
            <a:ext cx="7886700" cy="30489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900">
                <a:solidFill>
                  <a:schemeClr val="tx1">
                    <a:lumMod val="65000"/>
                    <a:lumOff val="35000"/>
                  </a:schemeClr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</a:lstStyle>
          <a:p>
            <a:pPr lvl="0"/>
            <a:r>
              <a:rPr lang="zh-CN" altLang="en-US" dirty="0"/>
              <a:t>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528"/>
            <a:ext cx="7886700" cy="213992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700"/>
            <a:ext cx="7886700" cy="11253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80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9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8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458"/>
            <a:ext cx="3886200" cy="3264075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92"/>
            <a:ext cx="7886700" cy="994346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90081" y="1334062"/>
            <a:ext cx="3655181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90081" y="1999384"/>
            <a:ext cx="3655181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92704" y="1334062"/>
            <a:ext cx="3673182" cy="618042"/>
          </a:xfrm>
        </p:spPr>
        <p:txBody>
          <a:bodyPr anchor="ctr" anchorCtr="0"/>
          <a:lstStyle>
            <a:lvl1pPr marL="0" indent="0">
              <a:buNone/>
              <a:defRPr sz="2100"/>
            </a:lvl1pPr>
            <a:lvl2pPr marL="342900" indent="0">
              <a:buNone/>
              <a:defRPr sz="1800"/>
            </a:lvl2pPr>
            <a:lvl3pPr marL="685800" indent="0">
              <a:buNone/>
              <a:defRPr sz="1500"/>
            </a:lvl3pPr>
            <a:lvl4pPr marL="1028700" indent="0">
              <a:buNone/>
              <a:defRPr sz="1350"/>
            </a:lvl4pPr>
            <a:lvl5pPr marL="1371600" indent="0">
              <a:buNone/>
              <a:defRPr sz="1350"/>
            </a:lvl5pPr>
            <a:lvl6pPr marL="1714500" indent="0">
              <a:buNone/>
              <a:defRPr sz="1350"/>
            </a:lvl6pPr>
            <a:lvl7pPr marL="2058035" indent="0">
              <a:buNone/>
              <a:defRPr sz="1350"/>
            </a:lvl7pPr>
            <a:lvl8pPr marL="2400935" indent="0">
              <a:buNone/>
              <a:defRPr sz="1350"/>
            </a:lvl8pPr>
            <a:lvl9pPr marL="2743835" indent="0">
              <a:buNone/>
              <a:defRPr sz="13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92704" y="1999384"/>
            <a:ext cx="3673182" cy="2643676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60"/>
            <a:ext cx="3124012" cy="120036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342961"/>
            <a:ext cx="4629150" cy="405359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8035" indent="0">
              <a:buNone/>
              <a:defRPr sz="1500"/>
            </a:lvl7pPr>
            <a:lvl8pPr marL="2400935" indent="0">
              <a:buNone/>
              <a:defRPr sz="1500"/>
            </a:lvl8pPr>
            <a:lvl9pPr marL="2743835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320"/>
            <a:ext cx="3124012" cy="2859191"/>
          </a:xfrm>
        </p:spPr>
        <p:txBody>
          <a:bodyPr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8035" indent="0">
              <a:buNone/>
              <a:defRPr sz="1050"/>
            </a:lvl7pPr>
            <a:lvl8pPr marL="2400935" indent="0">
              <a:buNone/>
              <a:defRPr sz="1050"/>
            </a:lvl8pPr>
            <a:lvl9pPr marL="2743835" indent="0">
              <a:buNone/>
              <a:defRPr sz="1050"/>
            </a:lvl9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92"/>
            <a:ext cx="1971675" cy="4359642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92"/>
            <a:ext cx="5800725" cy="4359642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image" Target="../media/image1.jpeg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1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92"/>
            <a:ext cx="7886700" cy="9943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458"/>
            <a:ext cx="7886700" cy="326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8097"/>
            <a:ext cx="30861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8097"/>
            <a:ext cx="2057400" cy="27389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 rot="1417064">
            <a:off x="1775401" y="2110085"/>
            <a:ext cx="5913179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zh-CN" altLang="en-US" sz="5400" b="0" cap="none" spc="0" dirty="0" smtClean="0">
                <a:ln w="0"/>
                <a:solidFill>
                  <a:schemeClr val="bg1">
                    <a:lumMod val="85000"/>
                    <a:alpha val="5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长电图书馆</a:t>
            </a:r>
            <a:r>
              <a:rPr lang="en-US" altLang="zh-CN" sz="5400" b="0" cap="none" spc="0" dirty="0" smtClean="0">
                <a:ln w="0"/>
                <a:solidFill>
                  <a:schemeClr val="bg1">
                    <a:lumMod val="85000"/>
                    <a:alpha val="5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——</a:t>
            </a:r>
            <a:r>
              <a:rPr lang="zh-CN" altLang="en-US" sz="5400" b="0" cap="none" spc="0" dirty="0" smtClean="0">
                <a:ln w="0"/>
                <a:solidFill>
                  <a:schemeClr val="bg1">
                    <a:lumMod val="85000"/>
                    <a:alpha val="55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曲</a:t>
            </a:r>
            <a:endParaRPr lang="zh-CN" altLang="en-US" sz="5400" b="0" cap="none" spc="0" dirty="0">
              <a:ln w="0"/>
              <a:solidFill>
                <a:schemeClr val="bg1">
                  <a:lumMod val="85000"/>
                  <a:alpha val="55000"/>
                </a:schemeClr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65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94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23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5285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80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9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835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jpeg"/></Relationships>
</file>

<file path=ppt/slides/_rels/slide10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0.xml"/><Relationship Id="rId3" Type="http://schemas.openxmlformats.org/officeDocument/2006/relationships/slideLayout" Target="../slideLayouts/slideLayout11.xml"/><Relationship Id="rId2" Type="http://schemas.openxmlformats.org/officeDocument/2006/relationships/image" Target="../media/image3.png"/><Relationship Id="rId1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1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6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1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2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3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4.jpe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3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8.jpeg"/><Relationship Id="rId1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image" Target="../media/image3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5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2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3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5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8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59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image" Target="../media/image60.png"/></Relationships>
</file>

<file path=ppt/slides/_rels/slide6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image" Target="../media/image61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1" Type="http://schemas.openxmlformats.org/officeDocument/2006/relationships/image" Target="../media/image64.jpeg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6.png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7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3.xml"/><Relationship Id="rId3" Type="http://schemas.openxmlformats.org/officeDocument/2006/relationships/image" Target="../media/image70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2.png"/><Relationship Id="rId3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75.png"/><Relationship Id="rId3" Type="http://schemas.openxmlformats.org/officeDocument/2006/relationships/image" Target="../media/image74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76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6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3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77.png"/><Relationship Id="rId1" Type="http://schemas.openxmlformats.org/officeDocument/2006/relationships/image" Target="../media/image67.jpeg"/></Relationships>
</file>

<file path=ppt/slides/_rels/slide77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4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78.png"/><Relationship Id="rId1" Type="http://schemas.openxmlformats.org/officeDocument/2006/relationships/image" Target="../media/image67.jpeg"/></Relationships>
</file>

<file path=ppt/slides/_rels/slide7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0.png"/><Relationship Id="rId3" Type="http://schemas.openxmlformats.org/officeDocument/2006/relationships/image" Target="../media/image79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7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81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5.png"/></Relationships>
</file>

<file path=ppt/slides/_rels/slide8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3.png"/><Relationship Id="rId3" Type="http://schemas.openxmlformats.org/officeDocument/2006/relationships/image" Target="../media/image82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81.xml.rels><?xml version="1.0" encoding="UTF-8" standalone="yes"?>
<Relationships xmlns="http://schemas.openxmlformats.org/package/2006/relationships"><Relationship Id="rId5" Type="http://schemas.openxmlformats.org/officeDocument/2006/relationships/notesSlide" Target="../notesSlides/notesSlide15.xml"/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68.png"/><Relationship Id="rId2" Type="http://schemas.openxmlformats.org/officeDocument/2006/relationships/image" Target="../media/image84.png"/><Relationship Id="rId1" Type="http://schemas.openxmlformats.org/officeDocument/2006/relationships/image" Target="../media/image67.jpeg"/></Relationships>
</file>

<file path=ppt/slides/_rels/slide8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7.xm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68.png"/><Relationship Id="rId1" Type="http://schemas.openxmlformats.org/officeDocument/2006/relationships/image" Target="../media/image67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88.png"/><Relationship Id="rId3" Type="http://schemas.openxmlformats.org/officeDocument/2006/relationships/image" Target="../media/image87.png"/><Relationship Id="rId2" Type="http://schemas.openxmlformats.org/officeDocument/2006/relationships/tags" Target="../tags/tag3.xml"/><Relationship Id="rId1" Type="http://schemas.openxmlformats.org/officeDocument/2006/relationships/tags" Target="../tags/tag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9.png"/></Relationships>
</file>

<file path=ppt/slides/_rels/slide86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8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5.xml"/><Relationship Id="rId3" Type="http://schemas.openxmlformats.org/officeDocument/2006/relationships/image" Target="../media/image91.png"/><Relationship Id="rId2" Type="http://schemas.openxmlformats.org/officeDocument/2006/relationships/image" Target="../media/image90.png"/><Relationship Id="rId1" Type="http://schemas.openxmlformats.org/officeDocument/2006/relationships/tags" Target="../tags/tag4.xml"/></Relationships>
</file>

<file path=ppt/slides/_rels/slide8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9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93.png"/><Relationship Id="rId1" Type="http://schemas.openxmlformats.org/officeDocument/2006/relationships/image" Target="../media/image92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9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2.xml"/><Relationship Id="rId3" Type="http://schemas.openxmlformats.org/officeDocument/2006/relationships/slideLayout" Target="../slideLayouts/slideLayout6.xml"/><Relationship Id="rId2" Type="http://schemas.openxmlformats.org/officeDocument/2006/relationships/image" Target="../media/image95.jpeg"/><Relationship Id="rId1" Type="http://schemas.openxmlformats.org/officeDocument/2006/relationships/image" Target="../media/image94.png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6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7.png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image" Target="../media/image98.png"/></Relationships>
</file>

<file path=ppt/slides/_rels/slide9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6.xml"/><Relationship Id="rId2" Type="http://schemas.openxmlformats.org/officeDocument/2006/relationships/image" Target="../media/image100.png"/><Relationship Id="rId1" Type="http://schemas.openxmlformats.org/officeDocument/2006/relationships/image" Target="../media/image99.jpeg"/></Relationships>
</file>

<file path=ppt/slides/_rels/slide9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6.xml"/><Relationship Id="rId3" Type="http://schemas.openxmlformats.org/officeDocument/2006/relationships/tags" Target="../tags/tag7.xml"/><Relationship Id="rId2" Type="http://schemas.openxmlformats.org/officeDocument/2006/relationships/image" Target="../media/image102.png"/><Relationship Id="rId1" Type="http://schemas.openxmlformats.org/officeDocument/2006/relationships/image" Target="../media/image10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 rot="2700000">
            <a:off x="337034" y="940223"/>
            <a:ext cx="871615" cy="87161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336877" y="2172665"/>
            <a:ext cx="871615" cy="87161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89645" y="1347002"/>
            <a:ext cx="1294071" cy="12940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890911" y="2348628"/>
            <a:ext cx="1576433" cy="1576433"/>
          </a:xfrm>
          <a:prstGeom prst="rect">
            <a:avLst/>
          </a:prstGeom>
          <a:blipFill dpi="0" rotWithShape="0">
            <a:blip r:embed="rId1"/>
            <a:srcRect/>
            <a:stretch>
              <a:fillRect l="-4922" t="649" r="-83752" b="-12197"/>
            </a:stretch>
          </a:blip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200499" y="2710760"/>
            <a:ext cx="427721" cy="42772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694976" y="3102365"/>
            <a:ext cx="812708" cy="81270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2367092" y="750099"/>
            <a:ext cx="1294071" cy="1294071"/>
          </a:xfrm>
          <a:prstGeom prst="rect">
            <a:avLst/>
          </a:prstGeom>
          <a:blipFill dpi="0" rotWithShape="0">
            <a:blip r:embed="rId2"/>
            <a:srcRect/>
            <a:stretch>
              <a:fillRect l="-9274" t="-11800" r="-93228" b="-23200"/>
            </a:stretch>
          </a:blip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3268444" y="1788240"/>
            <a:ext cx="1095234" cy="109523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3404626" y="3310064"/>
            <a:ext cx="812708" cy="81270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4015826" y="1126320"/>
            <a:ext cx="812708" cy="8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4157211" y="1898391"/>
            <a:ext cx="5067877" cy="1938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9600" b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defRPr>
            </a:lvl1pPr>
          </a:lstStyle>
          <a:p>
            <a:pPr algn="ctr"/>
            <a:r>
              <a:rPr lang="zh-CN" altLang="en-US" sz="4000" dirty="0" smtClean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大学生撰写毕业论文（毕业设计）查找数据库使用指南</a:t>
            </a:r>
            <a:endParaRPr lang="zh-CN" altLang="en-US" sz="4000" dirty="0" smtClean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5857560" y="4430458"/>
            <a:ext cx="1789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002060"/>
                </a:solidFill>
              </a:rPr>
              <a:t>主讲 人：曲婧</a:t>
            </a:r>
            <a:endParaRPr lang="zh-CN" altLang="en-US" b="1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8986">
        <p:zoom/>
      </p:transition>
    </mc:Choice>
    <mc:Fallback>
      <p:transition advTm="8986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589346"/>
          </a:xfrm>
        </p:spPr>
        <p:txBody>
          <a:bodyPr/>
          <a:lstStyle/>
          <a:p>
            <a:pPr>
              <a:defRPr/>
            </a:pPr>
            <a:r>
              <a:rPr lang="zh-CN" altLang="en-US" sz="21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进入图书馆首页</a:t>
            </a:r>
            <a:endParaRPr lang="zh-CN" altLang="en-US" sz="21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140290" name="内容占位符 5" descr="360截图20180801200718225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535782"/>
            <a:ext cx="6858000" cy="4393406"/>
          </a:xfrm>
        </p:spPr>
      </p:pic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5328047" y="2518172"/>
            <a:ext cx="857250" cy="375047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 rot="2700000">
            <a:off x="337034" y="940223"/>
            <a:ext cx="871615" cy="871615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3" name="矩形 42"/>
          <p:cNvSpPr/>
          <p:nvPr/>
        </p:nvSpPr>
        <p:spPr>
          <a:xfrm rot="2700000">
            <a:off x="336877" y="2172665"/>
            <a:ext cx="871615" cy="871615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4" name="矩形 43"/>
          <p:cNvSpPr/>
          <p:nvPr/>
        </p:nvSpPr>
        <p:spPr>
          <a:xfrm rot="2700000">
            <a:off x="1089645" y="1347002"/>
            <a:ext cx="1294071" cy="1294071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矩形 44"/>
          <p:cNvSpPr/>
          <p:nvPr/>
        </p:nvSpPr>
        <p:spPr>
          <a:xfrm rot="2700000">
            <a:off x="1890911" y="2348628"/>
            <a:ext cx="1576433" cy="1576433"/>
          </a:xfrm>
          <a:prstGeom prst="rect">
            <a:avLst/>
          </a:prstGeom>
          <a:blipFill dpi="0" rotWithShape="0">
            <a:blip r:embed="rId1"/>
            <a:srcRect/>
            <a:stretch>
              <a:fillRect l="-4922" t="649" r="-83752" b="-12197"/>
            </a:stretch>
          </a:blip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矩形 45"/>
          <p:cNvSpPr/>
          <p:nvPr/>
        </p:nvSpPr>
        <p:spPr>
          <a:xfrm rot="2700000">
            <a:off x="1200499" y="2710760"/>
            <a:ext cx="427721" cy="427721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矩形 46"/>
          <p:cNvSpPr/>
          <p:nvPr/>
        </p:nvSpPr>
        <p:spPr>
          <a:xfrm rot="2700000">
            <a:off x="694976" y="3102365"/>
            <a:ext cx="812708" cy="812708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8" name="矩形 47"/>
          <p:cNvSpPr/>
          <p:nvPr/>
        </p:nvSpPr>
        <p:spPr>
          <a:xfrm rot="2700000">
            <a:off x="2367092" y="750099"/>
            <a:ext cx="1294071" cy="1294071"/>
          </a:xfrm>
          <a:prstGeom prst="rect">
            <a:avLst/>
          </a:prstGeom>
          <a:blipFill dpi="0" rotWithShape="0">
            <a:blip r:embed="rId2"/>
            <a:srcRect/>
            <a:stretch>
              <a:fillRect l="-9274" t="-11800" r="-93228" b="-23200"/>
            </a:stretch>
          </a:blip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9" name="矩形 48"/>
          <p:cNvSpPr/>
          <p:nvPr/>
        </p:nvSpPr>
        <p:spPr>
          <a:xfrm rot="2700000">
            <a:off x="3268444" y="1788240"/>
            <a:ext cx="1095234" cy="1095234"/>
          </a:xfrm>
          <a:prstGeom prst="rect">
            <a:avLst/>
          </a:prstGeom>
          <a:solidFill>
            <a:schemeClr val="accent2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矩形 49"/>
          <p:cNvSpPr/>
          <p:nvPr/>
        </p:nvSpPr>
        <p:spPr>
          <a:xfrm rot="2700000">
            <a:off x="3404626" y="3310064"/>
            <a:ext cx="812708" cy="812708"/>
          </a:xfrm>
          <a:prstGeom prst="rect">
            <a:avLst/>
          </a:prstGeom>
          <a:solidFill>
            <a:schemeClr val="accent3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矩形 50"/>
          <p:cNvSpPr/>
          <p:nvPr/>
        </p:nvSpPr>
        <p:spPr>
          <a:xfrm rot="2700000">
            <a:off x="4015826" y="1126320"/>
            <a:ext cx="812708" cy="812708"/>
          </a:xfrm>
          <a:prstGeom prst="rect">
            <a:avLst/>
          </a:prstGeom>
          <a:solidFill>
            <a:schemeClr val="accent4"/>
          </a:solidFill>
          <a:ln>
            <a:noFill/>
          </a:ln>
          <a:effectLst>
            <a:outerShdw blurRad="317500" dist="1905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8" name="文本框 57"/>
          <p:cNvSpPr txBox="1"/>
          <p:nvPr/>
        </p:nvSpPr>
        <p:spPr>
          <a:xfrm>
            <a:off x="4524114" y="1854452"/>
            <a:ext cx="4316969" cy="9836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9600" b="1">
                <a:ln w="19050">
                  <a:solidFill>
                    <a:schemeClr val="bg1">
                      <a:lumMod val="95000"/>
                    </a:schemeClr>
                  </a:solidFill>
                </a:ln>
                <a:solidFill>
                  <a:srgbClr val="E1301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oadway" panose="04040905080B02020502" pitchFamily="82" charset="0"/>
              </a:defRPr>
            </a:lvl1pPr>
          </a:lstStyle>
          <a:p>
            <a:pPr algn="ctr"/>
            <a:r>
              <a:rPr lang="zh-CN" altLang="en-US" sz="5800" dirty="0">
                <a:ln w="19050">
                  <a:noFill/>
                </a:ln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谢谢聆听</a:t>
            </a:r>
            <a:endParaRPr lang="zh-CN" altLang="en-US" sz="5800" dirty="0">
              <a:ln w="19050">
                <a:noFill/>
              </a:ln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0" name="组合 12"/>
          <p:cNvGrpSpPr/>
          <p:nvPr/>
        </p:nvGrpSpPr>
        <p:grpSpPr bwMode="auto">
          <a:xfrm>
            <a:off x="6786213" y="4635659"/>
            <a:ext cx="309532" cy="249755"/>
            <a:chOff x="0" y="0"/>
            <a:chExt cx="1088225" cy="869861"/>
          </a:xfrm>
          <a:solidFill>
            <a:schemeClr val="accent1"/>
          </a:solidFill>
        </p:grpSpPr>
        <p:sp>
          <p:nvSpPr>
            <p:cNvPr id="61" name="Freeform 17"/>
            <p:cNvSpPr>
              <a:spLocks noEditPoints="1" noChangeArrowheads="1"/>
            </p:cNvSpPr>
            <p:nvPr/>
          </p:nvSpPr>
          <p:spPr bwMode="auto">
            <a:xfrm>
              <a:off x="0" y="237562"/>
              <a:ext cx="824268" cy="632299"/>
            </a:xfrm>
            <a:custGeom>
              <a:avLst/>
              <a:gdLst>
                <a:gd name="T0" fmla="*/ 274 w 291"/>
                <a:gd name="T1" fmla="*/ 0 h 223"/>
                <a:gd name="T2" fmla="*/ 17 w 291"/>
                <a:gd name="T3" fmla="*/ 0 h 223"/>
                <a:gd name="T4" fmla="*/ 0 w 291"/>
                <a:gd name="T5" fmla="*/ 16 h 223"/>
                <a:gd name="T6" fmla="*/ 0 w 291"/>
                <a:gd name="T7" fmla="*/ 207 h 223"/>
                <a:gd name="T8" fmla="*/ 17 w 291"/>
                <a:gd name="T9" fmla="*/ 223 h 223"/>
                <a:gd name="T10" fmla="*/ 274 w 291"/>
                <a:gd name="T11" fmla="*/ 223 h 223"/>
                <a:gd name="T12" fmla="*/ 291 w 291"/>
                <a:gd name="T13" fmla="*/ 207 h 223"/>
                <a:gd name="T14" fmla="*/ 291 w 291"/>
                <a:gd name="T15" fmla="*/ 16 h 223"/>
                <a:gd name="T16" fmla="*/ 274 w 291"/>
                <a:gd name="T17" fmla="*/ 0 h 223"/>
                <a:gd name="T18" fmla="*/ 270 w 291"/>
                <a:gd name="T19" fmla="*/ 193 h 223"/>
                <a:gd name="T20" fmla="*/ 256 w 291"/>
                <a:gd name="T21" fmla="*/ 207 h 223"/>
                <a:gd name="T22" fmla="*/ 35 w 291"/>
                <a:gd name="T23" fmla="*/ 207 h 223"/>
                <a:gd name="T24" fmla="*/ 21 w 291"/>
                <a:gd name="T25" fmla="*/ 193 h 223"/>
                <a:gd name="T26" fmla="*/ 21 w 291"/>
                <a:gd name="T27" fmla="*/ 30 h 223"/>
                <a:gd name="T28" fmla="*/ 35 w 291"/>
                <a:gd name="T29" fmla="*/ 16 h 223"/>
                <a:gd name="T30" fmla="*/ 256 w 291"/>
                <a:gd name="T31" fmla="*/ 16 h 223"/>
                <a:gd name="T32" fmla="*/ 270 w 291"/>
                <a:gd name="T33" fmla="*/ 30 h 223"/>
                <a:gd name="T34" fmla="*/ 270 w 291"/>
                <a:gd name="T35" fmla="*/ 193 h 223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291"/>
                <a:gd name="T55" fmla="*/ 0 h 223"/>
                <a:gd name="T56" fmla="*/ 291 w 291"/>
                <a:gd name="T57" fmla="*/ 223 h 223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291" h="223">
                  <a:moveTo>
                    <a:pt x="274" y="0"/>
                  </a:moveTo>
                  <a:cubicBezTo>
                    <a:pt x="17" y="0"/>
                    <a:pt x="17" y="0"/>
                    <a:pt x="17" y="0"/>
                  </a:cubicBezTo>
                  <a:cubicBezTo>
                    <a:pt x="8" y="0"/>
                    <a:pt x="0" y="7"/>
                    <a:pt x="0" y="16"/>
                  </a:cubicBezTo>
                  <a:cubicBezTo>
                    <a:pt x="0" y="207"/>
                    <a:pt x="0" y="207"/>
                    <a:pt x="0" y="207"/>
                  </a:cubicBezTo>
                  <a:cubicBezTo>
                    <a:pt x="0" y="215"/>
                    <a:pt x="8" y="223"/>
                    <a:pt x="17" y="223"/>
                  </a:cubicBezTo>
                  <a:cubicBezTo>
                    <a:pt x="274" y="223"/>
                    <a:pt x="274" y="223"/>
                    <a:pt x="274" y="223"/>
                  </a:cubicBezTo>
                  <a:cubicBezTo>
                    <a:pt x="283" y="223"/>
                    <a:pt x="291" y="215"/>
                    <a:pt x="291" y="207"/>
                  </a:cubicBezTo>
                  <a:cubicBezTo>
                    <a:pt x="291" y="16"/>
                    <a:pt x="291" y="16"/>
                    <a:pt x="291" y="16"/>
                  </a:cubicBezTo>
                  <a:cubicBezTo>
                    <a:pt x="291" y="7"/>
                    <a:pt x="283" y="0"/>
                    <a:pt x="274" y="0"/>
                  </a:cubicBezTo>
                  <a:moveTo>
                    <a:pt x="270" y="193"/>
                  </a:moveTo>
                  <a:cubicBezTo>
                    <a:pt x="270" y="201"/>
                    <a:pt x="264" y="207"/>
                    <a:pt x="256" y="207"/>
                  </a:cubicBezTo>
                  <a:cubicBezTo>
                    <a:pt x="35" y="207"/>
                    <a:pt x="35" y="207"/>
                    <a:pt x="35" y="207"/>
                  </a:cubicBezTo>
                  <a:cubicBezTo>
                    <a:pt x="27" y="207"/>
                    <a:pt x="21" y="201"/>
                    <a:pt x="21" y="193"/>
                  </a:cubicBezTo>
                  <a:cubicBezTo>
                    <a:pt x="21" y="30"/>
                    <a:pt x="21" y="30"/>
                    <a:pt x="21" y="30"/>
                  </a:cubicBezTo>
                  <a:cubicBezTo>
                    <a:pt x="21" y="22"/>
                    <a:pt x="27" y="16"/>
                    <a:pt x="35" y="16"/>
                  </a:cubicBezTo>
                  <a:cubicBezTo>
                    <a:pt x="256" y="16"/>
                    <a:pt x="256" y="16"/>
                    <a:pt x="256" y="16"/>
                  </a:cubicBezTo>
                  <a:cubicBezTo>
                    <a:pt x="264" y="16"/>
                    <a:pt x="270" y="22"/>
                    <a:pt x="270" y="30"/>
                  </a:cubicBezTo>
                  <a:lnTo>
                    <a:pt x="270" y="19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2" name="Freeform 18"/>
            <p:cNvSpPr>
              <a:spLocks noChangeArrowheads="1"/>
            </p:cNvSpPr>
            <p:nvPr/>
          </p:nvSpPr>
          <p:spPr bwMode="auto">
            <a:xfrm>
              <a:off x="137978" y="110382"/>
              <a:ext cx="821868" cy="632299"/>
            </a:xfrm>
            <a:custGeom>
              <a:avLst/>
              <a:gdLst>
                <a:gd name="T0" fmla="*/ 274 w 290"/>
                <a:gd name="T1" fmla="*/ 0 h 223"/>
                <a:gd name="T2" fmla="*/ 16 w 290"/>
                <a:gd name="T3" fmla="*/ 0 h 223"/>
                <a:gd name="T4" fmla="*/ 0 w 290"/>
                <a:gd name="T5" fmla="*/ 16 h 223"/>
                <a:gd name="T6" fmla="*/ 0 w 290"/>
                <a:gd name="T7" fmla="*/ 25 h 223"/>
                <a:gd name="T8" fmla="*/ 249 w 290"/>
                <a:gd name="T9" fmla="*/ 25 h 223"/>
                <a:gd name="T10" fmla="*/ 265 w 290"/>
                <a:gd name="T11" fmla="*/ 42 h 223"/>
                <a:gd name="T12" fmla="*/ 265 w 290"/>
                <a:gd name="T13" fmla="*/ 223 h 223"/>
                <a:gd name="T14" fmla="*/ 274 w 290"/>
                <a:gd name="T15" fmla="*/ 223 h 223"/>
                <a:gd name="T16" fmla="*/ 290 w 290"/>
                <a:gd name="T17" fmla="*/ 207 h 223"/>
                <a:gd name="T18" fmla="*/ 290 w 290"/>
                <a:gd name="T19" fmla="*/ 16 h 223"/>
                <a:gd name="T20" fmla="*/ 274 w 290"/>
                <a:gd name="T21" fmla="*/ 0 h 223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0"/>
                <a:gd name="T34" fmla="*/ 0 h 223"/>
                <a:gd name="T35" fmla="*/ 290 w 290"/>
                <a:gd name="T36" fmla="*/ 223 h 223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0" h="223">
                  <a:moveTo>
                    <a:pt x="27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49" y="25"/>
                    <a:pt x="249" y="25"/>
                    <a:pt x="249" y="25"/>
                  </a:cubicBezTo>
                  <a:cubicBezTo>
                    <a:pt x="258" y="25"/>
                    <a:pt x="265" y="33"/>
                    <a:pt x="265" y="42"/>
                  </a:cubicBezTo>
                  <a:cubicBezTo>
                    <a:pt x="265" y="223"/>
                    <a:pt x="265" y="223"/>
                    <a:pt x="265" y="223"/>
                  </a:cubicBezTo>
                  <a:cubicBezTo>
                    <a:pt x="274" y="223"/>
                    <a:pt x="274" y="223"/>
                    <a:pt x="274" y="223"/>
                  </a:cubicBezTo>
                  <a:cubicBezTo>
                    <a:pt x="283" y="223"/>
                    <a:pt x="290" y="216"/>
                    <a:pt x="290" y="207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90" y="7"/>
                    <a:pt x="283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3" name="Freeform 19"/>
            <p:cNvSpPr>
              <a:spLocks noChangeArrowheads="1"/>
            </p:cNvSpPr>
            <p:nvPr/>
          </p:nvSpPr>
          <p:spPr bwMode="auto">
            <a:xfrm>
              <a:off x="266357" y="0"/>
              <a:ext cx="821868" cy="628699"/>
            </a:xfrm>
            <a:custGeom>
              <a:avLst/>
              <a:gdLst>
                <a:gd name="T0" fmla="*/ 274 w 290"/>
                <a:gd name="T1" fmla="*/ 0 h 222"/>
                <a:gd name="T2" fmla="*/ 16 w 290"/>
                <a:gd name="T3" fmla="*/ 0 h 222"/>
                <a:gd name="T4" fmla="*/ 0 w 290"/>
                <a:gd name="T5" fmla="*/ 16 h 222"/>
                <a:gd name="T6" fmla="*/ 0 w 290"/>
                <a:gd name="T7" fmla="*/ 25 h 222"/>
                <a:gd name="T8" fmla="*/ 249 w 290"/>
                <a:gd name="T9" fmla="*/ 25 h 222"/>
                <a:gd name="T10" fmla="*/ 265 w 290"/>
                <a:gd name="T11" fmla="*/ 41 h 222"/>
                <a:gd name="T12" fmla="*/ 265 w 290"/>
                <a:gd name="T13" fmla="*/ 222 h 222"/>
                <a:gd name="T14" fmla="*/ 274 w 290"/>
                <a:gd name="T15" fmla="*/ 222 h 222"/>
                <a:gd name="T16" fmla="*/ 290 w 290"/>
                <a:gd name="T17" fmla="*/ 206 h 222"/>
                <a:gd name="T18" fmla="*/ 290 w 290"/>
                <a:gd name="T19" fmla="*/ 16 h 222"/>
                <a:gd name="T20" fmla="*/ 274 w 290"/>
                <a:gd name="T21" fmla="*/ 0 h 22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90"/>
                <a:gd name="T34" fmla="*/ 0 h 222"/>
                <a:gd name="T35" fmla="*/ 290 w 290"/>
                <a:gd name="T36" fmla="*/ 222 h 22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90" h="222">
                  <a:moveTo>
                    <a:pt x="274" y="0"/>
                  </a:moveTo>
                  <a:cubicBezTo>
                    <a:pt x="16" y="0"/>
                    <a:pt x="16" y="0"/>
                    <a:pt x="16" y="0"/>
                  </a:cubicBezTo>
                  <a:cubicBezTo>
                    <a:pt x="7" y="0"/>
                    <a:pt x="0" y="7"/>
                    <a:pt x="0" y="16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249" y="25"/>
                    <a:pt x="249" y="25"/>
                    <a:pt x="249" y="25"/>
                  </a:cubicBezTo>
                  <a:cubicBezTo>
                    <a:pt x="258" y="25"/>
                    <a:pt x="265" y="32"/>
                    <a:pt x="265" y="41"/>
                  </a:cubicBezTo>
                  <a:cubicBezTo>
                    <a:pt x="265" y="222"/>
                    <a:pt x="265" y="222"/>
                    <a:pt x="265" y="222"/>
                  </a:cubicBezTo>
                  <a:cubicBezTo>
                    <a:pt x="274" y="222"/>
                    <a:pt x="274" y="222"/>
                    <a:pt x="274" y="222"/>
                  </a:cubicBezTo>
                  <a:cubicBezTo>
                    <a:pt x="283" y="222"/>
                    <a:pt x="290" y="215"/>
                    <a:pt x="290" y="206"/>
                  </a:cubicBezTo>
                  <a:cubicBezTo>
                    <a:pt x="290" y="16"/>
                    <a:pt x="290" y="16"/>
                    <a:pt x="290" y="16"/>
                  </a:cubicBezTo>
                  <a:cubicBezTo>
                    <a:pt x="290" y="7"/>
                    <a:pt x="283" y="0"/>
                    <a:pt x="274" y="0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4" name="Freeform 20"/>
            <p:cNvSpPr>
              <a:spLocks noChangeArrowheads="1"/>
            </p:cNvSpPr>
            <p:nvPr/>
          </p:nvSpPr>
          <p:spPr bwMode="auto">
            <a:xfrm>
              <a:off x="110382" y="422332"/>
              <a:ext cx="569909" cy="353943"/>
            </a:xfrm>
            <a:custGeom>
              <a:avLst/>
              <a:gdLst>
                <a:gd name="T0" fmla="*/ 71 w 201"/>
                <a:gd name="T1" fmla="*/ 5 h 125"/>
                <a:gd name="T2" fmla="*/ 11 w 201"/>
                <a:gd name="T3" fmla="*/ 109 h 125"/>
                <a:gd name="T4" fmla="*/ 11 w 201"/>
                <a:gd name="T5" fmla="*/ 124 h 125"/>
                <a:gd name="T6" fmla="*/ 192 w 201"/>
                <a:gd name="T7" fmla="*/ 124 h 125"/>
                <a:gd name="T8" fmla="*/ 192 w 201"/>
                <a:gd name="T9" fmla="*/ 108 h 125"/>
                <a:gd name="T10" fmla="*/ 151 w 201"/>
                <a:gd name="T11" fmla="*/ 47 h 125"/>
                <a:gd name="T12" fmla="*/ 117 w 201"/>
                <a:gd name="T13" fmla="*/ 86 h 125"/>
                <a:gd name="T14" fmla="*/ 110 w 201"/>
                <a:gd name="T15" fmla="*/ 81 h 125"/>
                <a:gd name="T16" fmla="*/ 122 w 201"/>
                <a:gd name="T17" fmla="*/ 65 h 125"/>
                <a:gd name="T18" fmla="*/ 81 w 201"/>
                <a:gd name="T19" fmla="*/ 5 h 125"/>
                <a:gd name="T20" fmla="*/ 71 w 201"/>
                <a:gd name="T21" fmla="*/ 5 h 12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201"/>
                <a:gd name="T34" fmla="*/ 0 h 125"/>
                <a:gd name="T35" fmla="*/ 201 w 201"/>
                <a:gd name="T36" fmla="*/ 125 h 125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201" h="125">
                  <a:moveTo>
                    <a:pt x="71" y="5"/>
                  </a:moveTo>
                  <a:cubicBezTo>
                    <a:pt x="11" y="109"/>
                    <a:pt x="11" y="109"/>
                    <a:pt x="11" y="109"/>
                  </a:cubicBezTo>
                  <a:cubicBezTo>
                    <a:pt x="11" y="109"/>
                    <a:pt x="0" y="124"/>
                    <a:pt x="11" y="124"/>
                  </a:cubicBezTo>
                  <a:cubicBezTo>
                    <a:pt x="25" y="125"/>
                    <a:pt x="192" y="124"/>
                    <a:pt x="192" y="124"/>
                  </a:cubicBezTo>
                  <a:cubicBezTo>
                    <a:pt x="192" y="124"/>
                    <a:pt x="201" y="121"/>
                    <a:pt x="192" y="108"/>
                  </a:cubicBezTo>
                  <a:cubicBezTo>
                    <a:pt x="182" y="94"/>
                    <a:pt x="158" y="46"/>
                    <a:pt x="151" y="47"/>
                  </a:cubicBezTo>
                  <a:cubicBezTo>
                    <a:pt x="144" y="47"/>
                    <a:pt x="120" y="83"/>
                    <a:pt x="117" y="86"/>
                  </a:cubicBezTo>
                  <a:cubicBezTo>
                    <a:pt x="115" y="89"/>
                    <a:pt x="108" y="84"/>
                    <a:pt x="110" y="81"/>
                  </a:cubicBezTo>
                  <a:cubicBezTo>
                    <a:pt x="116" y="74"/>
                    <a:pt x="122" y="65"/>
                    <a:pt x="122" y="65"/>
                  </a:cubicBezTo>
                  <a:cubicBezTo>
                    <a:pt x="122" y="65"/>
                    <a:pt x="84" y="9"/>
                    <a:pt x="81" y="5"/>
                  </a:cubicBezTo>
                  <a:cubicBezTo>
                    <a:pt x="78" y="0"/>
                    <a:pt x="73" y="1"/>
                    <a:pt x="71" y="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5" name="Oval 21"/>
            <p:cNvSpPr>
              <a:spLocks noChangeArrowheads="1"/>
            </p:cNvSpPr>
            <p:nvPr/>
          </p:nvSpPr>
          <p:spPr bwMode="auto">
            <a:xfrm>
              <a:off x="563909" y="331147"/>
              <a:ext cx="101984" cy="99584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66" name="组合 65"/>
          <p:cNvGrpSpPr/>
          <p:nvPr/>
        </p:nvGrpSpPr>
        <p:grpSpPr bwMode="auto">
          <a:xfrm>
            <a:off x="8292945" y="4635659"/>
            <a:ext cx="247421" cy="249755"/>
            <a:chOff x="0" y="0"/>
            <a:chExt cx="881859" cy="881859"/>
          </a:xfrm>
          <a:solidFill>
            <a:schemeClr val="accent1"/>
          </a:solidFill>
        </p:grpSpPr>
        <p:sp>
          <p:nvSpPr>
            <p:cNvPr id="67" name="Freeform 22"/>
            <p:cNvSpPr>
              <a:spLocks noEditPoints="1" noChangeArrowheads="1"/>
            </p:cNvSpPr>
            <p:nvPr/>
          </p:nvSpPr>
          <p:spPr bwMode="auto">
            <a:xfrm>
              <a:off x="0" y="0"/>
              <a:ext cx="881859" cy="881859"/>
            </a:xfrm>
            <a:custGeom>
              <a:avLst/>
              <a:gdLst>
                <a:gd name="T0" fmla="*/ 155 w 311"/>
                <a:gd name="T1" fmla="*/ 0 h 311"/>
                <a:gd name="T2" fmla="*/ 0 w 311"/>
                <a:gd name="T3" fmla="*/ 155 h 311"/>
                <a:gd name="T4" fmla="*/ 155 w 311"/>
                <a:gd name="T5" fmla="*/ 311 h 311"/>
                <a:gd name="T6" fmla="*/ 311 w 311"/>
                <a:gd name="T7" fmla="*/ 155 h 311"/>
                <a:gd name="T8" fmla="*/ 155 w 311"/>
                <a:gd name="T9" fmla="*/ 0 h 311"/>
                <a:gd name="T10" fmla="*/ 155 w 311"/>
                <a:gd name="T11" fmla="*/ 289 h 311"/>
                <a:gd name="T12" fmla="*/ 21 w 311"/>
                <a:gd name="T13" fmla="*/ 155 h 311"/>
                <a:gd name="T14" fmla="*/ 155 w 311"/>
                <a:gd name="T15" fmla="*/ 21 h 311"/>
                <a:gd name="T16" fmla="*/ 289 w 311"/>
                <a:gd name="T17" fmla="*/ 155 h 311"/>
                <a:gd name="T18" fmla="*/ 155 w 311"/>
                <a:gd name="T19" fmla="*/ 289 h 31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311"/>
                <a:gd name="T31" fmla="*/ 0 h 311"/>
                <a:gd name="T32" fmla="*/ 311 w 311"/>
                <a:gd name="T33" fmla="*/ 311 h 311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311" h="311">
                  <a:moveTo>
                    <a:pt x="155" y="0"/>
                  </a:moveTo>
                  <a:cubicBezTo>
                    <a:pt x="70" y="0"/>
                    <a:pt x="0" y="69"/>
                    <a:pt x="0" y="155"/>
                  </a:cubicBezTo>
                  <a:cubicBezTo>
                    <a:pt x="0" y="241"/>
                    <a:pt x="70" y="311"/>
                    <a:pt x="155" y="311"/>
                  </a:cubicBezTo>
                  <a:cubicBezTo>
                    <a:pt x="241" y="311"/>
                    <a:pt x="311" y="241"/>
                    <a:pt x="311" y="155"/>
                  </a:cubicBezTo>
                  <a:cubicBezTo>
                    <a:pt x="311" y="69"/>
                    <a:pt x="241" y="0"/>
                    <a:pt x="155" y="0"/>
                  </a:cubicBezTo>
                  <a:moveTo>
                    <a:pt x="155" y="289"/>
                  </a:moveTo>
                  <a:cubicBezTo>
                    <a:pt x="81" y="289"/>
                    <a:pt x="21" y="229"/>
                    <a:pt x="21" y="155"/>
                  </a:cubicBezTo>
                  <a:cubicBezTo>
                    <a:pt x="21" y="81"/>
                    <a:pt x="81" y="21"/>
                    <a:pt x="155" y="21"/>
                  </a:cubicBezTo>
                  <a:cubicBezTo>
                    <a:pt x="229" y="21"/>
                    <a:pt x="289" y="81"/>
                    <a:pt x="289" y="155"/>
                  </a:cubicBezTo>
                  <a:cubicBezTo>
                    <a:pt x="289" y="229"/>
                    <a:pt x="229" y="289"/>
                    <a:pt x="155" y="289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68" name="Freeform 23"/>
            <p:cNvSpPr>
              <a:spLocks noChangeArrowheads="1"/>
            </p:cNvSpPr>
            <p:nvPr/>
          </p:nvSpPr>
          <p:spPr bwMode="auto">
            <a:xfrm>
              <a:off x="235162" y="70789"/>
              <a:ext cx="430731" cy="428331"/>
            </a:xfrm>
            <a:custGeom>
              <a:avLst/>
              <a:gdLst>
                <a:gd name="T0" fmla="*/ 145 w 152"/>
                <a:gd name="T1" fmla="*/ 53 h 151"/>
                <a:gd name="T2" fmla="*/ 144 w 152"/>
                <a:gd name="T3" fmla="*/ 52 h 151"/>
                <a:gd name="T4" fmla="*/ 125 w 152"/>
                <a:gd name="T5" fmla="*/ 52 h 151"/>
                <a:gd name="T6" fmla="*/ 77 w 152"/>
                <a:gd name="T7" fmla="*/ 106 h 151"/>
                <a:gd name="T8" fmla="*/ 31 w 152"/>
                <a:gd name="T9" fmla="*/ 12 h 151"/>
                <a:gd name="T10" fmla="*/ 11 w 152"/>
                <a:gd name="T11" fmla="*/ 4 h 151"/>
                <a:gd name="T12" fmla="*/ 10 w 152"/>
                <a:gd name="T13" fmla="*/ 4 h 151"/>
                <a:gd name="T14" fmla="*/ 4 w 152"/>
                <a:gd name="T15" fmla="*/ 25 h 151"/>
                <a:gd name="T16" fmla="*/ 60 w 152"/>
                <a:gd name="T17" fmla="*/ 140 h 151"/>
                <a:gd name="T18" fmla="*/ 79 w 152"/>
                <a:gd name="T19" fmla="*/ 148 h 151"/>
                <a:gd name="T20" fmla="*/ 79 w 152"/>
                <a:gd name="T21" fmla="*/ 148 h 151"/>
                <a:gd name="T22" fmla="*/ 80 w 152"/>
                <a:gd name="T23" fmla="*/ 148 h 151"/>
                <a:gd name="T24" fmla="*/ 81 w 152"/>
                <a:gd name="T25" fmla="*/ 147 h 151"/>
                <a:gd name="T26" fmla="*/ 87 w 152"/>
                <a:gd name="T27" fmla="*/ 141 h 151"/>
                <a:gd name="T28" fmla="*/ 148 w 152"/>
                <a:gd name="T29" fmla="*/ 72 h 151"/>
                <a:gd name="T30" fmla="*/ 145 w 152"/>
                <a:gd name="T31" fmla="*/ 53 h 151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52"/>
                <a:gd name="T49" fmla="*/ 0 h 151"/>
                <a:gd name="T50" fmla="*/ 152 w 152"/>
                <a:gd name="T51" fmla="*/ 151 h 151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52" h="151">
                  <a:moveTo>
                    <a:pt x="145" y="53"/>
                  </a:moveTo>
                  <a:cubicBezTo>
                    <a:pt x="144" y="52"/>
                    <a:pt x="144" y="52"/>
                    <a:pt x="144" y="52"/>
                  </a:cubicBezTo>
                  <a:cubicBezTo>
                    <a:pt x="138" y="47"/>
                    <a:pt x="129" y="47"/>
                    <a:pt x="125" y="52"/>
                  </a:cubicBezTo>
                  <a:cubicBezTo>
                    <a:pt x="77" y="106"/>
                    <a:pt x="77" y="106"/>
                    <a:pt x="77" y="106"/>
                  </a:cubicBezTo>
                  <a:cubicBezTo>
                    <a:pt x="31" y="12"/>
                    <a:pt x="31" y="12"/>
                    <a:pt x="31" y="12"/>
                  </a:cubicBezTo>
                  <a:cubicBezTo>
                    <a:pt x="27" y="4"/>
                    <a:pt x="18" y="0"/>
                    <a:pt x="11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3" y="8"/>
                    <a:pt x="0" y="17"/>
                    <a:pt x="4" y="25"/>
                  </a:cubicBezTo>
                  <a:cubicBezTo>
                    <a:pt x="60" y="140"/>
                    <a:pt x="60" y="140"/>
                    <a:pt x="60" y="140"/>
                  </a:cubicBezTo>
                  <a:cubicBezTo>
                    <a:pt x="63" y="148"/>
                    <a:pt x="72" y="151"/>
                    <a:pt x="79" y="148"/>
                  </a:cubicBezTo>
                  <a:cubicBezTo>
                    <a:pt x="79" y="148"/>
                    <a:pt x="79" y="148"/>
                    <a:pt x="79" y="148"/>
                  </a:cubicBezTo>
                  <a:cubicBezTo>
                    <a:pt x="79" y="148"/>
                    <a:pt x="80" y="148"/>
                    <a:pt x="80" y="148"/>
                  </a:cubicBezTo>
                  <a:cubicBezTo>
                    <a:pt x="81" y="147"/>
                    <a:pt x="81" y="147"/>
                    <a:pt x="81" y="147"/>
                  </a:cubicBezTo>
                  <a:cubicBezTo>
                    <a:pt x="84" y="146"/>
                    <a:pt x="86" y="144"/>
                    <a:pt x="87" y="141"/>
                  </a:cubicBezTo>
                  <a:cubicBezTo>
                    <a:pt x="148" y="72"/>
                    <a:pt x="148" y="72"/>
                    <a:pt x="148" y="72"/>
                  </a:cubicBezTo>
                  <a:cubicBezTo>
                    <a:pt x="152" y="67"/>
                    <a:pt x="151" y="59"/>
                    <a:pt x="145" y="5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grpSp>
        <p:nvGrpSpPr>
          <p:cNvPr id="69" name="组合 21"/>
          <p:cNvGrpSpPr/>
          <p:nvPr/>
        </p:nvGrpSpPr>
        <p:grpSpPr bwMode="auto">
          <a:xfrm>
            <a:off x="7304850" y="4635659"/>
            <a:ext cx="298469" cy="249755"/>
            <a:chOff x="0" y="0"/>
            <a:chExt cx="961046" cy="796672"/>
          </a:xfrm>
          <a:solidFill>
            <a:schemeClr val="accent1"/>
          </a:solidFill>
        </p:grpSpPr>
        <p:sp>
          <p:nvSpPr>
            <p:cNvPr id="70" name="Freeform 24"/>
            <p:cNvSpPr>
              <a:spLocks noEditPoints="1" noChangeArrowheads="1"/>
            </p:cNvSpPr>
            <p:nvPr/>
          </p:nvSpPr>
          <p:spPr bwMode="auto">
            <a:xfrm>
              <a:off x="0" y="0"/>
              <a:ext cx="961046" cy="796672"/>
            </a:xfrm>
            <a:custGeom>
              <a:avLst/>
              <a:gdLst>
                <a:gd name="T0" fmla="*/ 321 w 339"/>
                <a:gd name="T1" fmla="*/ 0 h 281"/>
                <a:gd name="T2" fmla="*/ 18 w 339"/>
                <a:gd name="T3" fmla="*/ 0 h 281"/>
                <a:gd name="T4" fmla="*/ 0 w 339"/>
                <a:gd name="T5" fmla="*/ 18 h 281"/>
                <a:gd name="T6" fmla="*/ 0 w 339"/>
                <a:gd name="T7" fmla="*/ 263 h 281"/>
                <a:gd name="T8" fmla="*/ 18 w 339"/>
                <a:gd name="T9" fmla="*/ 281 h 281"/>
                <a:gd name="T10" fmla="*/ 321 w 339"/>
                <a:gd name="T11" fmla="*/ 281 h 281"/>
                <a:gd name="T12" fmla="*/ 339 w 339"/>
                <a:gd name="T13" fmla="*/ 263 h 281"/>
                <a:gd name="T14" fmla="*/ 339 w 339"/>
                <a:gd name="T15" fmla="*/ 18 h 281"/>
                <a:gd name="T16" fmla="*/ 321 w 339"/>
                <a:gd name="T17" fmla="*/ 0 h 281"/>
                <a:gd name="T18" fmla="*/ 316 w 339"/>
                <a:gd name="T19" fmla="*/ 246 h 281"/>
                <a:gd name="T20" fmla="*/ 301 w 339"/>
                <a:gd name="T21" fmla="*/ 262 h 281"/>
                <a:gd name="T22" fmla="*/ 38 w 339"/>
                <a:gd name="T23" fmla="*/ 262 h 281"/>
                <a:gd name="T24" fmla="*/ 23 w 339"/>
                <a:gd name="T25" fmla="*/ 246 h 281"/>
                <a:gd name="T26" fmla="*/ 23 w 339"/>
                <a:gd name="T27" fmla="*/ 35 h 281"/>
                <a:gd name="T28" fmla="*/ 38 w 339"/>
                <a:gd name="T29" fmla="*/ 19 h 281"/>
                <a:gd name="T30" fmla="*/ 301 w 339"/>
                <a:gd name="T31" fmla="*/ 19 h 281"/>
                <a:gd name="T32" fmla="*/ 316 w 339"/>
                <a:gd name="T33" fmla="*/ 35 h 281"/>
                <a:gd name="T34" fmla="*/ 316 w 339"/>
                <a:gd name="T35" fmla="*/ 246 h 281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w 339"/>
                <a:gd name="T55" fmla="*/ 0 h 281"/>
                <a:gd name="T56" fmla="*/ 339 w 339"/>
                <a:gd name="T57" fmla="*/ 281 h 281"/>
              </a:gdLst>
              <a:ahLst/>
              <a:cxnLst>
                <a:cxn ang="T36">
                  <a:pos x="T0" y="T1"/>
                </a:cxn>
                <a:cxn ang="T37">
                  <a:pos x="T2" y="T3"/>
                </a:cxn>
                <a:cxn ang="T38">
                  <a:pos x="T4" y="T5"/>
                </a:cxn>
                <a:cxn ang="T39">
                  <a:pos x="T6" y="T7"/>
                </a:cxn>
                <a:cxn ang="T40">
                  <a:pos x="T8" y="T9"/>
                </a:cxn>
                <a:cxn ang="T41">
                  <a:pos x="T10" y="T11"/>
                </a:cxn>
                <a:cxn ang="T42">
                  <a:pos x="T12" y="T13"/>
                </a:cxn>
                <a:cxn ang="T43">
                  <a:pos x="T14" y="T15"/>
                </a:cxn>
                <a:cxn ang="T44">
                  <a:pos x="T16" y="T17"/>
                </a:cxn>
                <a:cxn ang="T45">
                  <a:pos x="T18" y="T19"/>
                </a:cxn>
                <a:cxn ang="T46">
                  <a:pos x="T20" y="T21"/>
                </a:cxn>
                <a:cxn ang="T47">
                  <a:pos x="T22" y="T23"/>
                </a:cxn>
                <a:cxn ang="T48">
                  <a:pos x="T24" y="T25"/>
                </a:cxn>
                <a:cxn ang="T49">
                  <a:pos x="T26" y="T27"/>
                </a:cxn>
                <a:cxn ang="T50">
                  <a:pos x="T28" y="T29"/>
                </a:cxn>
                <a:cxn ang="T51">
                  <a:pos x="T30" y="T31"/>
                </a:cxn>
                <a:cxn ang="T52">
                  <a:pos x="T32" y="T33"/>
                </a:cxn>
                <a:cxn ang="T53">
                  <a:pos x="T34" y="T35"/>
                </a:cxn>
              </a:cxnLst>
              <a:rect l="T54" t="T55" r="T56" b="T57"/>
              <a:pathLst>
                <a:path w="339" h="281">
                  <a:moveTo>
                    <a:pt x="321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8" y="0"/>
                    <a:pt x="0" y="8"/>
                    <a:pt x="0" y="18"/>
                  </a:cubicBezTo>
                  <a:cubicBezTo>
                    <a:pt x="0" y="263"/>
                    <a:pt x="0" y="263"/>
                    <a:pt x="0" y="263"/>
                  </a:cubicBezTo>
                  <a:cubicBezTo>
                    <a:pt x="0" y="273"/>
                    <a:pt x="8" y="281"/>
                    <a:pt x="18" y="281"/>
                  </a:cubicBezTo>
                  <a:cubicBezTo>
                    <a:pt x="321" y="281"/>
                    <a:pt x="321" y="281"/>
                    <a:pt x="321" y="281"/>
                  </a:cubicBezTo>
                  <a:cubicBezTo>
                    <a:pt x="331" y="281"/>
                    <a:pt x="339" y="273"/>
                    <a:pt x="339" y="263"/>
                  </a:cubicBezTo>
                  <a:cubicBezTo>
                    <a:pt x="339" y="18"/>
                    <a:pt x="339" y="18"/>
                    <a:pt x="339" y="18"/>
                  </a:cubicBezTo>
                  <a:cubicBezTo>
                    <a:pt x="339" y="8"/>
                    <a:pt x="331" y="0"/>
                    <a:pt x="321" y="0"/>
                  </a:cubicBezTo>
                  <a:moveTo>
                    <a:pt x="316" y="246"/>
                  </a:moveTo>
                  <a:cubicBezTo>
                    <a:pt x="316" y="255"/>
                    <a:pt x="309" y="262"/>
                    <a:pt x="301" y="262"/>
                  </a:cubicBezTo>
                  <a:cubicBezTo>
                    <a:pt x="38" y="262"/>
                    <a:pt x="38" y="262"/>
                    <a:pt x="38" y="262"/>
                  </a:cubicBezTo>
                  <a:cubicBezTo>
                    <a:pt x="30" y="262"/>
                    <a:pt x="23" y="255"/>
                    <a:pt x="23" y="246"/>
                  </a:cubicBezTo>
                  <a:cubicBezTo>
                    <a:pt x="23" y="35"/>
                    <a:pt x="23" y="35"/>
                    <a:pt x="23" y="35"/>
                  </a:cubicBezTo>
                  <a:cubicBezTo>
                    <a:pt x="23" y="26"/>
                    <a:pt x="30" y="19"/>
                    <a:pt x="38" y="19"/>
                  </a:cubicBezTo>
                  <a:cubicBezTo>
                    <a:pt x="301" y="19"/>
                    <a:pt x="301" y="19"/>
                    <a:pt x="301" y="19"/>
                  </a:cubicBezTo>
                  <a:cubicBezTo>
                    <a:pt x="309" y="19"/>
                    <a:pt x="316" y="26"/>
                    <a:pt x="316" y="35"/>
                  </a:cubicBezTo>
                  <a:lnTo>
                    <a:pt x="316" y="24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1" name="Freeform 25"/>
            <p:cNvSpPr>
              <a:spLocks noChangeArrowheads="1"/>
            </p:cNvSpPr>
            <p:nvPr/>
          </p:nvSpPr>
          <p:spPr bwMode="auto">
            <a:xfrm>
              <a:off x="176371" y="116382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2" name="Freeform 26"/>
            <p:cNvSpPr>
              <a:spLocks noChangeArrowheads="1"/>
            </p:cNvSpPr>
            <p:nvPr/>
          </p:nvSpPr>
          <p:spPr bwMode="auto">
            <a:xfrm>
              <a:off x="176371" y="274756"/>
              <a:ext cx="87586" cy="88786"/>
            </a:xfrm>
            <a:custGeom>
              <a:avLst/>
              <a:gdLst>
                <a:gd name="T0" fmla="*/ 31 w 31"/>
                <a:gd name="T1" fmla="*/ 24 h 31"/>
                <a:gd name="T2" fmla="*/ 24 w 31"/>
                <a:gd name="T3" fmla="*/ 31 h 31"/>
                <a:gd name="T4" fmla="*/ 8 w 31"/>
                <a:gd name="T5" fmla="*/ 31 h 31"/>
                <a:gd name="T6" fmla="*/ 0 w 31"/>
                <a:gd name="T7" fmla="*/ 24 h 31"/>
                <a:gd name="T8" fmla="*/ 0 w 31"/>
                <a:gd name="T9" fmla="*/ 8 h 31"/>
                <a:gd name="T10" fmla="*/ 8 w 31"/>
                <a:gd name="T11" fmla="*/ 0 h 31"/>
                <a:gd name="T12" fmla="*/ 24 w 31"/>
                <a:gd name="T13" fmla="*/ 0 h 31"/>
                <a:gd name="T14" fmla="*/ 31 w 31"/>
                <a:gd name="T15" fmla="*/ 8 h 31"/>
                <a:gd name="T16" fmla="*/ 31 w 31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1"/>
                <a:gd name="T29" fmla="*/ 31 w 31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1">
                  <a:moveTo>
                    <a:pt x="31" y="24"/>
                  </a:moveTo>
                  <a:cubicBezTo>
                    <a:pt x="31" y="28"/>
                    <a:pt x="28" y="31"/>
                    <a:pt x="24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4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4"/>
                    <a:pt x="31" y="8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3" name="Freeform 27"/>
            <p:cNvSpPr>
              <a:spLocks noChangeArrowheads="1"/>
            </p:cNvSpPr>
            <p:nvPr/>
          </p:nvSpPr>
          <p:spPr bwMode="auto">
            <a:xfrm>
              <a:off x="346744" y="116382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4" name="Freeform 28"/>
            <p:cNvSpPr>
              <a:spLocks noChangeArrowheads="1"/>
            </p:cNvSpPr>
            <p:nvPr/>
          </p:nvSpPr>
          <p:spPr bwMode="auto">
            <a:xfrm>
              <a:off x="346744" y="274756"/>
              <a:ext cx="87586" cy="88786"/>
            </a:xfrm>
            <a:custGeom>
              <a:avLst/>
              <a:gdLst>
                <a:gd name="T0" fmla="*/ 31 w 31"/>
                <a:gd name="T1" fmla="*/ 24 h 31"/>
                <a:gd name="T2" fmla="*/ 24 w 31"/>
                <a:gd name="T3" fmla="*/ 31 h 31"/>
                <a:gd name="T4" fmla="*/ 8 w 31"/>
                <a:gd name="T5" fmla="*/ 31 h 31"/>
                <a:gd name="T6" fmla="*/ 0 w 31"/>
                <a:gd name="T7" fmla="*/ 24 h 31"/>
                <a:gd name="T8" fmla="*/ 0 w 31"/>
                <a:gd name="T9" fmla="*/ 8 h 31"/>
                <a:gd name="T10" fmla="*/ 8 w 31"/>
                <a:gd name="T11" fmla="*/ 0 h 31"/>
                <a:gd name="T12" fmla="*/ 24 w 31"/>
                <a:gd name="T13" fmla="*/ 0 h 31"/>
                <a:gd name="T14" fmla="*/ 31 w 31"/>
                <a:gd name="T15" fmla="*/ 8 h 31"/>
                <a:gd name="T16" fmla="*/ 31 w 31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1"/>
                <a:gd name="T29" fmla="*/ 31 w 31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1">
                  <a:moveTo>
                    <a:pt x="31" y="24"/>
                  </a:moveTo>
                  <a:cubicBezTo>
                    <a:pt x="31" y="28"/>
                    <a:pt x="28" y="31"/>
                    <a:pt x="24" y="31"/>
                  </a:cubicBezTo>
                  <a:cubicBezTo>
                    <a:pt x="8" y="31"/>
                    <a:pt x="8" y="31"/>
                    <a:pt x="8" y="31"/>
                  </a:cubicBezTo>
                  <a:cubicBezTo>
                    <a:pt x="4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4"/>
                    <a:pt x="31" y="8"/>
                  </a:cubicBezTo>
                  <a:lnTo>
                    <a:pt x="31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5" name="Freeform 29"/>
            <p:cNvSpPr>
              <a:spLocks noChangeArrowheads="1"/>
            </p:cNvSpPr>
            <p:nvPr/>
          </p:nvSpPr>
          <p:spPr bwMode="auto">
            <a:xfrm>
              <a:off x="346744" y="436730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6" name="Freeform 30"/>
            <p:cNvSpPr>
              <a:spLocks noChangeArrowheads="1"/>
            </p:cNvSpPr>
            <p:nvPr/>
          </p:nvSpPr>
          <p:spPr bwMode="auto">
            <a:xfrm>
              <a:off x="519516" y="116382"/>
              <a:ext cx="83987" cy="85186"/>
            </a:xfrm>
            <a:custGeom>
              <a:avLst/>
              <a:gdLst>
                <a:gd name="T0" fmla="*/ 30 w 30"/>
                <a:gd name="T1" fmla="*/ 23 h 30"/>
                <a:gd name="T2" fmla="*/ 23 w 30"/>
                <a:gd name="T3" fmla="*/ 30 h 30"/>
                <a:gd name="T4" fmla="*/ 7 w 30"/>
                <a:gd name="T5" fmla="*/ 30 h 30"/>
                <a:gd name="T6" fmla="*/ 0 w 30"/>
                <a:gd name="T7" fmla="*/ 23 h 30"/>
                <a:gd name="T8" fmla="*/ 0 w 30"/>
                <a:gd name="T9" fmla="*/ 7 h 30"/>
                <a:gd name="T10" fmla="*/ 7 w 30"/>
                <a:gd name="T11" fmla="*/ 0 h 30"/>
                <a:gd name="T12" fmla="*/ 23 w 30"/>
                <a:gd name="T13" fmla="*/ 0 h 30"/>
                <a:gd name="T14" fmla="*/ 30 w 30"/>
                <a:gd name="T15" fmla="*/ 7 h 30"/>
                <a:gd name="T16" fmla="*/ 30 w 30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0"/>
                <a:gd name="T29" fmla="*/ 30 w 3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0">
                  <a:moveTo>
                    <a:pt x="30" y="23"/>
                  </a:moveTo>
                  <a:cubicBezTo>
                    <a:pt x="30" y="27"/>
                    <a:pt x="27" y="30"/>
                    <a:pt x="23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3"/>
                    <a:pt x="30" y="7"/>
                  </a:cubicBezTo>
                  <a:lnTo>
                    <a:pt x="3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7" name="Freeform 31"/>
            <p:cNvSpPr>
              <a:spLocks noChangeArrowheads="1"/>
            </p:cNvSpPr>
            <p:nvPr/>
          </p:nvSpPr>
          <p:spPr bwMode="auto">
            <a:xfrm>
              <a:off x="519516" y="274756"/>
              <a:ext cx="83987" cy="88786"/>
            </a:xfrm>
            <a:custGeom>
              <a:avLst/>
              <a:gdLst>
                <a:gd name="T0" fmla="*/ 30 w 30"/>
                <a:gd name="T1" fmla="*/ 24 h 31"/>
                <a:gd name="T2" fmla="*/ 23 w 30"/>
                <a:gd name="T3" fmla="*/ 31 h 31"/>
                <a:gd name="T4" fmla="*/ 7 w 30"/>
                <a:gd name="T5" fmla="*/ 31 h 31"/>
                <a:gd name="T6" fmla="*/ 0 w 30"/>
                <a:gd name="T7" fmla="*/ 24 h 31"/>
                <a:gd name="T8" fmla="*/ 0 w 30"/>
                <a:gd name="T9" fmla="*/ 8 h 31"/>
                <a:gd name="T10" fmla="*/ 7 w 30"/>
                <a:gd name="T11" fmla="*/ 0 h 31"/>
                <a:gd name="T12" fmla="*/ 23 w 30"/>
                <a:gd name="T13" fmla="*/ 0 h 31"/>
                <a:gd name="T14" fmla="*/ 30 w 30"/>
                <a:gd name="T15" fmla="*/ 8 h 31"/>
                <a:gd name="T16" fmla="*/ 30 w 30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1"/>
                <a:gd name="T29" fmla="*/ 30 w 30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1">
                  <a:moveTo>
                    <a:pt x="30" y="24"/>
                  </a:moveTo>
                  <a:cubicBezTo>
                    <a:pt x="30" y="28"/>
                    <a:pt x="27" y="31"/>
                    <a:pt x="23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4"/>
                    <a:pt x="30" y="8"/>
                  </a:cubicBezTo>
                  <a:lnTo>
                    <a:pt x="3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8" name="Freeform 32"/>
            <p:cNvSpPr>
              <a:spLocks noChangeArrowheads="1"/>
            </p:cNvSpPr>
            <p:nvPr/>
          </p:nvSpPr>
          <p:spPr bwMode="auto">
            <a:xfrm>
              <a:off x="688689" y="116382"/>
              <a:ext cx="85186" cy="85186"/>
            </a:xfrm>
            <a:custGeom>
              <a:avLst/>
              <a:gdLst>
                <a:gd name="T0" fmla="*/ 30 w 30"/>
                <a:gd name="T1" fmla="*/ 23 h 30"/>
                <a:gd name="T2" fmla="*/ 23 w 30"/>
                <a:gd name="T3" fmla="*/ 30 h 30"/>
                <a:gd name="T4" fmla="*/ 7 w 30"/>
                <a:gd name="T5" fmla="*/ 30 h 30"/>
                <a:gd name="T6" fmla="*/ 0 w 30"/>
                <a:gd name="T7" fmla="*/ 23 h 30"/>
                <a:gd name="T8" fmla="*/ 0 w 30"/>
                <a:gd name="T9" fmla="*/ 7 h 30"/>
                <a:gd name="T10" fmla="*/ 7 w 30"/>
                <a:gd name="T11" fmla="*/ 0 h 30"/>
                <a:gd name="T12" fmla="*/ 23 w 30"/>
                <a:gd name="T13" fmla="*/ 0 h 30"/>
                <a:gd name="T14" fmla="*/ 30 w 30"/>
                <a:gd name="T15" fmla="*/ 7 h 30"/>
                <a:gd name="T16" fmla="*/ 30 w 30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0"/>
                <a:gd name="T29" fmla="*/ 30 w 30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0">
                  <a:moveTo>
                    <a:pt x="30" y="23"/>
                  </a:moveTo>
                  <a:cubicBezTo>
                    <a:pt x="30" y="27"/>
                    <a:pt x="27" y="30"/>
                    <a:pt x="23" y="30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3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3"/>
                    <a:pt x="30" y="7"/>
                  </a:cubicBezTo>
                  <a:lnTo>
                    <a:pt x="30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79" name="Freeform 33"/>
            <p:cNvSpPr>
              <a:spLocks noChangeArrowheads="1"/>
            </p:cNvSpPr>
            <p:nvPr/>
          </p:nvSpPr>
          <p:spPr bwMode="auto">
            <a:xfrm>
              <a:off x="688689" y="274756"/>
              <a:ext cx="85186" cy="88786"/>
            </a:xfrm>
            <a:custGeom>
              <a:avLst/>
              <a:gdLst>
                <a:gd name="T0" fmla="*/ 30 w 30"/>
                <a:gd name="T1" fmla="*/ 24 h 31"/>
                <a:gd name="T2" fmla="*/ 23 w 30"/>
                <a:gd name="T3" fmla="*/ 31 h 31"/>
                <a:gd name="T4" fmla="*/ 7 w 30"/>
                <a:gd name="T5" fmla="*/ 31 h 31"/>
                <a:gd name="T6" fmla="*/ 0 w 30"/>
                <a:gd name="T7" fmla="*/ 24 h 31"/>
                <a:gd name="T8" fmla="*/ 0 w 30"/>
                <a:gd name="T9" fmla="*/ 8 h 31"/>
                <a:gd name="T10" fmla="*/ 7 w 30"/>
                <a:gd name="T11" fmla="*/ 0 h 31"/>
                <a:gd name="T12" fmla="*/ 23 w 30"/>
                <a:gd name="T13" fmla="*/ 0 h 31"/>
                <a:gd name="T14" fmla="*/ 30 w 30"/>
                <a:gd name="T15" fmla="*/ 8 h 31"/>
                <a:gd name="T16" fmla="*/ 30 w 30"/>
                <a:gd name="T17" fmla="*/ 24 h 31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0"/>
                <a:gd name="T28" fmla="*/ 0 h 31"/>
                <a:gd name="T29" fmla="*/ 30 w 30"/>
                <a:gd name="T30" fmla="*/ 31 h 31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0" h="31">
                  <a:moveTo>
                    <a:pt x="30" y="24"/>
                  </a:moveTo>
                  <a:cubicBezTo>
                    <a:pt x="30" y="28"/>
                    <a:pt x="27" y="31"/>
                    <a:pt x="23" y="31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3" y="31"/>
                    <a:pt x="0" y="28"/>
                    <a:pt x="0" y="24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3" y="0"/>
                    <a:pt x="7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7" y="0"/>
                    <a:pt x="30" y="4"/>
                    <a:pt x="30" y="8"/>
                  </a:cubicBezTo>
                  <a:lnTo>
                    <a:pt x="30" y="2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  <p:sp>
          <p:nvSpPr>
            <p:cNvPr id="80" name="Freeform 34"/>
            <p:cNvSpPr>
              <a:spLocks noChangeArrowheads="1"/>
            </p:cNvSpPr>
            <p:nvPr/>
          </p:nvSpPr>
          <p:spPr bwMode="auto">
            <a:xfrm>
              <a:off x="176371" y="436730"/>
              <a:ext cx="87586" cy="85186"/>
            </a:xfrm>
            <a:custGeom>
              <a:avLst/>
              <a:gdLst>
                <a:gd name="T0" fmla="*/ 31 w 31"/>
                <a:gd name="T1" fmla="*/ 23 h 30"/>
                <a:gd name="T2" fmla="*/ 24 w 31"/>
                <a:gd name="T3" fmla="*/ 30 h 30"/>
                <a:gd name="T4" fmla="*/ 8 w 31"/>
                <a:gd name="T5" fmla="*/ 30 h 30"/>
                <a:gd name="T6" fmla="*/ 0 w 31"/>
                <a:gd name="T7" fmla="*/ 23 h 30"/>
                <a:gd name="T8" fmla="*/ 0 w 31"/>
                <a:gd name="T9" fmla="*/ 7 h 30"/>
                <a:gd name="T10" fmla="*/ 8 w 31"/>
                <a:gd name="T11" fmla="*/ 0 h 30"/>
                <a:gd name="T12" fmla="*/ 24 w 31"/>
                <a:gd name="T13" fmla="*/ 0 h 30"/>
                <a:gd name="T14" fmla="*/ 31 w 31"/>
                <a:gd name="T15" fmla="*/ 7 h 30"/>
                <a:gd name="T16" fmla="*/ 31 w 31"/>
                <a:gd name="T17" fmla="*/ 23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31"/>
                <a:gd name="T28" fmla="*/ 0 h 30"/>
                <a:gd name="T29" fmla="*/ 31 w 31"/>
                <a:gd name="T30" fmla="*/ 30 h 30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31" h="30">
                  <a:moveTo>
                    <a:pt x="31" y="23"/>
                  </a:moveTo>
                  <a:cubicBezTo>
                    <a:pt x="31" y="27"/>
                    <a:pt x="28" y="30"/>
                    <a:pt x="24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4" y="30"/>
                    <a:pt x="0" y="27"/>
                    <a:pt x="0" y="23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3"/>
                    <a:pt x="4" y="0"/>
                    <a:pt x="8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8" y="0"/>
                    <a:pt x="31" y="3"/>
                    <a:pt x="31" y="7"/>
                  </a:cubicBezTo>
                  <a:lnTo>
                    <a:pt x="31" y="23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endParaRPr lang="zh-CN" altLang="zh-CN" sz="1350">
                <a:solidFill>
                  <a:srgbClr val="000000"/>
                </a:solidFill>
                <a:latin typeface="Calibri" panose="020F0502020204030204" charset="0"/>
                <a:sym typeface="宋体" panose="02010600030101010101" pitchFamily="2" charset="-122"/>
              </a:endParaRPr>
            </a:p>
          </p:txBody>
        </p:sp>
      </p:grpSp>
      <p:sp>
        <p:nvSpPr>
          <p:cNvPr id="81" name="Freeform 84"/>
          <p:cNvSpPr>
            <a:spLocks noChangeAspect="1" noEditPoints="1" noChangeArrowheads="1"/>
          </p:cNvSpPr>
          <p:nvPr/>
        </p:nvSpPr>
        <p:spPr bwMode="auto">
          <a:xfrm>
            <a:off x="6326741" y="4635658"/>
            <a:ext cx="250367" cy="249755"/>
          </a:xfrm>
          <a:custGeom>
            <a:avLst/>
            <a:gdLst>
              <a:gd name="T0" fmla="*/ 170 w 170"/>
              <a:gd name="T1" fmla="*/ 0 h 168"/>
              <a:gd name="T2" fmla="*/ 162 w 170"/>
              <a:gd name="T3" fmla="*/ 16 h 168"/>
              <a:gd name="T4" fmla="*/ 170 w 170"/>
              <a:gd name="T5" fmla="*/ 103 h 168"/>
              <a:gd name="T6" fmla="*/ 93 w 170"/>
              <a:gd name="T7" fmla="*/ 119 h 168"/>
              <a:gd name="T8" fmla="*/ 128 w 170"/>
              <a:gd name="T9" fmla="*/ 152 h 168"/>
              <a:gd name="T10" fmla="*/ 42 w 170"/>
              <a:gd name="T11" fmla="*/ 168 h 168"/>
              <a:gd name="T12" fmla="*/ 77 w 170"/>
              <a:gd name="T13" fmla="*/ 152 h 168"/>
              <a:gd name="T14" fmla="*/ 0 w 170"/>
              <a:gd name="T15" fmla="*/ 119 h 168"/>
              <a:gd name="T16" fmla="*/ 6 w 170"/>
              <a:gd name="T17" fmla="*/ 103 h 168"/>
              <a:gd name="T18" fmla="*/ 0 w 170"/>
              <a:gd name="T19" fmla="*/ 16 h 168"/>
              <a:gd name="T20" fmla="*/ 0 w 170"/>
              <a:gd name="T21" fmla="*/ 0 h 168"/>
              <a:gd name="T22" fmla="*/ 122 w 170"/>
              <a:gd name="T23" fmla="*/ 40 h 168"/>
              <a:gd name="T24" fmla="*/ 115 w 170"/>
              <a:gd name="T25" fmla="*/ 44 h 168"/>
              <a:gd name="T26" fmla="*/ 75 w 170"/>
              <a:gd name="T27" fmla="*/ 52 h 168"/>
              <a:gd name="T28" fmla="*/ 73 w 170"/>
              <a:gd name="T29" fmla="*/ 50 h 168"/>
              <a:gd name="T30" fmla="*/ 50 w 170"/>
              <a:gd name="T31" fmla="*/ 67 h 168"/>
              <a:gd name="T32" fmla="*/ 85 w 170"/>
              <a:gd name="T33" fmla="*/ 65 h 168"/>
              <a:gd name="T34" fmla="*/ 89 w 170"/>
              <a:gd name="T35" fmla="*/ 67 h 168"/>
              <a:gd name="T36" fmla="*/ 120 w 170"/>
              <a:gd name="T37" fmla="*/ 52 h 168"/>
              <a:gd name="T38" fmla="*/ 128 w 170"/>
              <a:gd name="T39" fmla="*/ 40 h 168"/>
              <a:gd name="T40" fmla="*/ 113 w 170"/>
              <a:gd name="T41" fmla="*/ 58 h 168"/>
              <a:gd name="T42" fmla="*/ 122 w 170"/>
              <a:gd name="T43" fmla="*/ 85 h 168"/>
              <a:gd name="T44" fmla="*/ 113 w 170"/>
              <a:gd name="T45" fmla="*/ 58 h 168"/>
              <a:gd name="T46" fmla="*/ 101 w 170"/>
              <a:gd name="T47" fmla="*/ 67 h 168"/>
              <a:gd name="T48" fmla="*/ 109 w 170"/>
              <a:gd name="T49" fmla="*/ 85 h 168"/>
              <a:gd name="T50" fmla="*/ 101 w 170"/>
              <a:gd name="T51" fmla="*/ 67 h 168"/>
              <a:gd name="T52" fmla="*/ 87 w 170"/>
              <a:gd name="T53" fmla="*/ 77 h 168"/>
              <a:gd name="T54" fmla="*/ 95 w 170"/>
              <a:gd name="T55" fmla="*/ 85 h 168"/>
              <a:gd name="T56" fmla="*/ 87 w 170"/>
              <a:gd name="T57" fmla="*/ 77 h 168"/>
              <a:gd name="T58" fmla="*/ 75 w 170"/>
              <a:gd name="T59" fmla="*/ 69 h 168"/>
              <a:gd name="T60" fmla="*/ 83 w 170"/>
              <a:gd name="T61" fmla="*/ 85 h 168"/>
              <a:gd name="T62" fmla="*/ 75 w 170"/>
              <a:gd name="T63" fmla="*/ 69 h 168"/>
              <a:gd name="T64" fmla="*/ 63 w 170"/>
              <a:gd name="T65" fmla="*/ 69 h 168"/>
              <a:gd name="T66" fmla="*/ 71 w 170"/>
              <a:gd name="T67" fmla="*/ 85 h 168"/>
              <a:gd name="T68" fmla="*/ 63 w 170"/>
              <a:gd name="T69" fmla="*/ 69 h 168"/>
              <a:gd name="T70" fmla="*/ 48 w 170"/>
              <a:gd name="T71" fmla="*/ 73 h 168"/>
              <a:gd name="T72" fmla="*/ 56 w 170"/>
              <a:gd name="T73" fmla="*/ 85 h 168"/>
              <a:gd name="T74" fmla="*/ 48 w 170"/>
              <a:gd name="T75" fmla="*/ 73 h 168"/>
              <a:gd name="T76" fmla="*/ 146 w 170"/>
              <a:gd name="T77" fmla="*/ 18 h 168"/>
              <a:gd name="T78" fmla="*/ 24 w 170"/>
              <a:gd name="T79" fmla="*/ 101 h 168"/>
              <a:gd name="T80" fmla="*/ 146 w 170"/>
              <a:gd name="T81" fmla="*/ 18 h 168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w 170"/>
              <a:gd name="T124" fmla="*/ 0 h 168"/>
              <a:gd name="T125" fmla="*/ 170 w 170"/>
              <a:gd name="T126" fmla="*/ 168 h 168"/>
            </a:gdLst>
            <a:ahLst/>
            <a:cxnLst>
              <a:cxn ang="T82">
                <a:pos x="T0" y="T1"/>
              </a:cxn>
              <a:cxn ang="T83">
                <a:pos x="T2" y="T3"/>
              </a:cxn>
              <a:cxn ang="T84">
                <a:pos x="T4" y="T5"/>
              </a:cxn>
              <a:cxn ang="T85">
                <a:pos x="T6" y="T7"/>
              </a:cxn>
              <a:cxn ang="T86">
                <a:pos x="T8" y="T9"/>
              </a:cxn>
              <a:cxn ang="T87">
                <a:pos x="T10" y="T11"/>
              </a:cxn>
              <a:cxn ang="T88">
                <a:pos x="T12" y="T13"/>
              </a:cxn>
              <a:cxn ang="T89">
                <a:pos x="T14" y="T15"/>
              </a:cxn>
              <a:cxn ang="T90">
                <a:pos x="T16" y="T17"/>
              </a:cxn>
              <a:cxn ang="T91">
                <a:pos x="T18" y="T19"/>
              </a:cxn>
              <a:cxn ang="T92">
                <a:pos x="T20" y="T21"/>
              </a:cxn>
              <a:cxn ang="T93">
                <a:pos x="T22" y="T23"/>
              </a:cxn>
              <a:cxn ang="T94">
                <a:pos x="T24" y="T25"/>
              </a:cxn>
              <a:cxn ang="T95">
                <a:pos x="T26" y="T27"/>
              </a:cxn>
              <a:cxn ang="T96">
                <a:pos x="T28" y="T29"/>
              </a:cxn>
              <a:cxn ang="T97">
                <a:pos x="T30" y="T31"/>
              </a:cxn>
              <a:cxn ang="T98">
                <a:pos x="T32" y="T33"/>
              </a:cxn>
              <a:cxn ang="T99">
                <a:pos x="T34" y="T35"/>
              </a:cxn>
              <a:cxn ang="T100">
                <a:pos x="T36" y="T37"/>
              </a:cxn>
              <a:cxn ang="T101">
                <a:pos x="T38" y="T39"/>
              </a:cxn>
              <a:cxn ang="T102">
                <a:pos x="T40" y="T41"/>
              </a:cxn>
              <a:cxn ang="T103">
                <a:pos x="T42" y="T43"/>
              </a:cxn>
              <a:cxn ang="T104">
                <a:pos x="T44" y="T45"/>
              </a:cxn>
              <a:cxn ang="T105">
                <a:pos x="T46" y="T47"/>
              </a:cxn>
              <a:cxn ang="T106">
                <a:pos x="T48" y="T49"/>
              </a:cxn>
              <a:cxn ang="T107">
                <a:pos x="T50" y="T51"/>
              </a:cxn>
              <a:cxn ang="T108">
                <a:pos x="T52" y="T53"/>
              </a:cxn>
              <a:cxn ang="T109">
                <a:pos x="T54" y="T55"/>
              </a:cxn>
              <a:cxn ang="T110">
                <a:pos x="T56" y="T57"/>
              </a:cxn>
              <a:cxn ang="T111">
                <a:pos x="T58" y="T59"/>
              </a:cxn>
              <a:cxn ang="T112">
                <a:pos x="T60" y="T61"/>
              </a:cxn>
              <a:cxn ang="T113">
                <a:pos x="T62" y="T63"/>
              </a:cxn>
              <a:cxn ang="T114">
                <a:pos x="T64" y="T65"/>
              </a:cxn>
              <a:cxn ang="T115">
                <a:pos x="T66" y="T67"/>
              </a:cxn>
              <a:cxn ang="T116">
                <a:pos x="T68" y="T69"/>
              </a:cxn>
              <a:cxn ang="T117">
                <a:pos x="T70" y="T71"/>
              </a:cxn>
              <a:cxn ang="T118">
                <a:pos x="T72" y="T73"/>
              </a:cxn>
              <a:cxn ang="T119">
                <a:pos x="T74" y="T75"/>
              </a:cxn>
              <a:cxn ang="T120">
                <a:pos x="T76" y="T77"/>
              </a:cxn>
              <a:cxn ang="T121">
                <a:pos x="T78" y="T79"/>
              </a:cxn>
              <a:cxn ang="T122">
                <a:pos x="T80" y="T81"/>
              </a:cxn>
            </a:cxnLst>
            <a:rect l="T123" t="T124" r="T125" b="T126"/>
            <a:pathLst>
              <a:path w="170" h="168">
                <a:moveTo>
                  <a:pt x="0" y="0"/>
                </a:moveTo>
                <a:lnTo>
                  <a:pt x="170" y="0"/>
                </a:lnTo>
                <a:lnTo>
                  <a:pt x="170" y="16"/>
                </a:lnTo>
                <a:lnTo>
                  <a:pt x="162" y="16"/>
                </a:lnTo>
                <a:lnTo>
                  <a:pt x="162" y="103"/>
                </a:lnTo>
                <a:lnTo>
                  <a:pt x="170" y="103"/>
                </a:lnTo>
                <a:lnTo>
                  <a:pt x="170" y="119"/>
                </a:lnTo>
                <a:lnTo>
                  <a:pt x="93" y="119"/>
                </a:lnTo>
                <a:lnTo>
                  <a:pt x="93" y="152"/>
                </a:lnTo>
                <a:lnTo>
                  <a:pt x="128" y="152"/>
                </a:lnTo>
                <a:lnTo>
                  <a:pt x="128" y="168"/>
                </a:lnTo>
                <a:lnTo>
                  <a:pt x="42" y="168"/>
                </a:lnTo>
                <a:lnTo>
                  <a:pt x="42" y="152"/>
                </a:lnTo>
                <a:lnTo>
                  <a:pt x="77" y="152"/>
                </a:lnTo>
                <a:lnTo>
                  <a:pt x="77" y="119"/>
                </a:lnTo>
                <a:lnTo>
                  <a:pt x="0" y="119"/>
                </a:lnTo>
                <a:lnTo>
                  <a:pt x="0" y="103"/>
                </a:lnTo>
                <a:lnTo>
                  <a:pt x="6" y="103"/>
                </a:lnTo>
                <a:lnTo>
                  <a:pt x="6" y="16"/>
                </a:lnTo>
                <a:lnTo>
                  <a:pt x="0" y="16"/>
                </a:lnTo>
                <a:lnTo>
                  <a:pt x="0" y="0"/>
                </a:lnTo>
                <a:lnTo>
                  <a:pt x="0" y="0"/>
                </a:lnTo>
                <a:close/>
                <a:moveTo>
                  <a:pt x="128" y="40"/>
                </a:moveTo>
                <a:lnTo>
                  <a:pt x="122" y="40"/>
                </a:lnTo>
                <a:lnTo>
                  <a:pt x="113" y="40"/>
                </a:lnTo>
                <a:lnTo>
                  <a:pt x="115" y="44"/>
                </a:lnTo>
                <a:lnTo>
                  <a:pt x="87" y="61"/>
                </a:lnTo>
                <a:lnTo>
                  <a:pt x="75" y="52"/>
                </a:lnTo>
                <a:lnTo>
                  <a:pt x="75" y="50"/>
                </a:lnTo>
                <a:lnTo>
                  <a:pt x="73" y="50"/>
                </a:lnTo>
                <a:lnTo>
                  <a:pt x="48" y="61"/>
                </a:lnTo>
                <a:lnTo>
                  <a:pt x="50" y="67"/>
                </a:lnTo>
                <a:lnTo>
                  <a:pt x="73" y="56"/>
                </a:lnTo>
                <a:lnTo>
                  <a:pt x="85" y="65"/>
                </a:lnTo>
                <a:lnTo>
                  <a:pt x="87" y="67"/>
                </a:lnTo>
                <a:lnTo>
                  <a:pt x="89" y="67"/>
                </a:lnTo>
                <a:lnTo>
                  <a:pt x="117" y="48"/>
                </a:lnTo>
                <a:lnTo>
                  <a:pt x="120" y="52"/>
                </a:lnTo>
                <a:lnTo>
                  <a:pt x="124" y="46"/>
                </a:lnTo>
                <a:lnTo>
                  <a:pt x="128" y="40"/>
                </a:lnTo>
                <a:lnTo>
                  <a:pt x="128" y="40"/>
                </a:lnTo>
                <a:close/>
                <a:moveTo>
                  <a:pt x="113" y="58"/>
                </a:moveTo>
                <a:lnTo>
                  <a:pt x="113" y="85"/>
                </a:lnTo>
                <a:lnTo>
                  <a:pt x="122" y="85"/>
                </a:lnTo>
                <a:lnTo>
                  <a:pt x="122" y="58"/>
                </a:lnTo>
                <a:lnTo>
                  <a:pt x="113" y="58"/>
                </a:lnTo>
                <a:lnTo>
                  <a:pt x="113" y="58"/>
                </a:lnTo>
                <a:close/>
                <a:moveTo>
                  <a:pt x="101" y="67"/>
                </a:moveTo>
                <a:lnTo>
                  <a:pt x="101" y="85"/>
                </a:lnTo>
                <a:lnTo>
                  <a:pt x="109" y="85"/>
                </a:lnTo>
                <a:lnTo>
                  <a:pt x="109" y="67"/>
                </a:lnTo>
                <a:lnTo>
                  <a:pt x="101" y="67"/>
                </a:lnTo>
                <a:lnTo>
                  <a:pt x="101" y="67"/>
                </a:lnTo>
                <a:close/>
                <a:moveTo>
                  <a:pt x="87" y="77"/>
                </a:moveTo>
                <a:lnTo>
                  <a:pt x="87" y="85"/>
                </a:lnTo>
                <a:lnTo>
                  <a:pt x="95" y="85"/>
                </a:lnTo>
                <a:lnTo>
                  <a:pt x="95" y="77"/>
                </a:lnTo>
                <a:lnTo>
                  <a:pt x="87" y="77"/>
                </a:lnTo>
                <a:lnTo>
                  <a:pt x="87" y="77"/>
                </a:lnTo>
                <a:close/>
                <a:moveTo>
                  <a:pt x="75" y="69"/>
                </a:moveTo>
                <a:lnTo>
                  <a:pt x="75" y="85"/>
                </a:lnTo>
                <a:lnTo>
                  <a:pt x="83" y="85"/>
                </a:lnTo>
                <a:lnTo>
                  <a:pt x="83" y="69"/>
                </a:lnTo>
                <a:lnTo>
                  <a:pt x="75" y="69"/>
                </a:lnTo>
                <a:lnTo>
                  <a:pt x="75" y="69"/>
                </a:lnTo>
                <a:close/>
                <a:moveTo>
                  <a:pt x="63" y="69"/>
                </a:moveTo>
                <a:lnTo>
                  <a:pt x="63" y="85"/>
                </a:lnTo>
                <a:lnTo>
                  <a:pt x="71" y="85"/>
                </a:lnTo>
                <a:lnTo>
                  <a:pt x="71" y="69"/>
                </a:lnTo>
                <a:lnTo>
                  <a:pt x="63" y="69"/>
                </a:lnTo>
                <a:lnTo>
                  <a:pt x="63" y="69"/>
                </a:lnTo>
                <a:close/>
                <a:moveTo>
                  <a:pt x="48" y="73"/>
                </a:moveTo>
                <a:lnTo>
                  <a:pt x="48" y="85"/>
                </a:lnTo>
                <a:lnTo>
                  <a:pt x="56" y="85"/>
                </a:lnTo>
                <a:lnTo>
                  <a:pt x="56" y="73"/>
                </a:lnTo>
                <a:lnTo>
                  <a:pt x="48" y="73"/>
                </a:lnTo>
                <a:lnTo>
                  <a:pt x="48" y="73"/>
                </a:lnTo>
                <a:close/>
                <a:moveTo>
                  <a:pt x="146" y="18"/>
                </a:moveTo>
                <a:lnTo>
                  <a:pt x="24" y="18"/>
                </a:lnTo>
                <a:lnTo>
                  <a:pt x="24" y="101"/>
                </a:lnTo>
                <a:lnTo>
                  <a:pt x="146" y="101"/>
                </a:lnTo>
                <a:lnTo>
                  <a:pt x="146" y="18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  <p:sp>
        <p:nvSpPr>
          <p:cNvPr id="82" name="Freeform 9"/>
          <p:cNvSpPr>
            <a:spLocks noChangeAspect="1" noEditPoints="1" noChangeArrowheads="1"/>
          </p:cNvSpPr>
          <p:nvPr/>
        </p:nvSpPr>
        <p:spPr bwMode="auto">
          <a:xfrm>
            <a:off x="7812424" y="4635657"/>
            <a:ext cx="271415" cy="249755"/>
          </a:xfrm>
          <a:custGeom>
            <a:avLst/>
            <a:gdLst>
              <a:gd name="T0" fmla="*/ 141 w 181"/>
              <a:gd name="T1" fmla="*/ 0 h 165"/>
              <a:gd name="T2" fmla="*/ 149 w 181"/>
              <a:gd name="T3" fmla="*/ 8 h 165"/>
              <a:gd name="T4" fmla="*/ 134 w 181"/>
              <a:gd name="T5" fmla="*/ 47 h 165"/>
              <a:gd name="T6" fmla="*/ 33 w 181"/>
              <a:gd name="T7" fmla="*/ 14 h 165"/>
              <a:gd name="T8" fmla="*/ 39 w 181"/>
              <a:gd name="T9" fmla="*/ 20 h 165"/>
              <a:gd name="T10" fmla="*/ 51 w 181"/>
              <a:gd name="T11" fmla="*/ 31 h 165"/>
              <a:gd name="T12" fmla="*/ 33 w 181"/>
              <a:gd name="T13" fmla="*/ 39 h 165"/>
              <a:gd name="T14" fmla="*/ 39 w 181"/>
              <a:gd name="T15" fmla="*/ 45 h 165"/>
              <a:gd name="T16" fmla="*/ 51 w 181"/>
              <a:gd name="T17" fmla="*/ 55 h 165"/>
              <a:gd name="T18" fmla="*/ 33 w 181"/>
              <a:gd name="T19" fmla="*/ 63 h 165"/>
              <a:gd name="T20" fmla="*/ 39 w 181"/>
              <a:gd name="T21" fmla="*/ 67 h 165"/>
              <a:gd name="T22" fmla="*/ 51 w 181"/>
              <a:gd name="T23" fmla="*/ 77 h 165"/>
              <a:gd name="T24" fmla="*/ 33 w 181"/>
              <a:gd name="T25" fmla="*/ 86 h 165"/>
              <a:gd name="T26" fmla="*/ 39 w 181"/>
              <a:gd name="T27" fmla="*/ 90 h 165"/>
              <a:gd name="T28" fmla="*/ 51 w 181"/>
              <a:gd name="T29" fmla="*/ 100 h 165"/>
              <a:gd name="T30" fmla="*/ 33 w 181"/>
              <a:gd name="T31" fmla="*/ 110 h 165"/>
              <a:gd name="T32" fmla="*/ 39 w 181"/>
              <a:gd name="T33" fmla="*/ 116 h 165"/>
              <a:gd name="T34" fmla="*/ 51 w 181"/>
              <a:gd name="T35" fmla="*/ 126 h 165"/>
              <a:gd name="T36" fmla="*/ 33 w 181"/>
              <a:gd name="T37" fmla="*/ 134 h 165"/>
              <a:gd name="T38" fmla="*/ 33 w 181"/>
              <a:gd name="T39" fmla="*/ 151 h 165"/>
              <a:gd name="T40" fmla="*/ 134 w 181"/>
              <a:gd name="T41" fmla="*/ 118 h 165"/>
              <a:gd name="T42" fmla="*/ 149 w 181"/>
              <a:gd name="T43" fmla="*/ 157 h 165"/>
              <a:gd name="T44" fmla="*/ 141 w 181"/>
              <a:gd name="T45" fmla="*/ 165 h 165"/>
              <a:gd name="T46" fmla="*/ 19 w 181"/>
              <a:gd name="T47" fmla="*/ 165 h 165"/>
              <a:gd name="T48" fmla="*/ 19 w 181"/>
              <a:gd name="T49" fmla="*/ 146 h 165"/>
              <a:gd name="T50" fmla="*/ 0 w 181"/>
              <a:gd name="T51" fmla="*/ 132 h 165"/>
              <a:gd name="T52" fmla="*/ 19 w 181"/>
              <a:gd name="T53" fmla="*/ 120 h 165"/>
              <a:gd name="T54" fmla="*/ 0 w 181"/>
              <a:gd name="T55" fmla="*/ 108 h 165"/>
              <a:gd name="T56" fmla="*/ 19 w 181"/>
              <a:gd name="T57" fmla="*/ 98 h 165"/>
              <a:gd name="T58" fmla="*/ 0 w 181"/>
              <a:gd name="T59" fmla="*/ 83 h 165"/>
              <a:gd name="T60" fmla="*/ 19 w 181"/>
              <a:gd name="T61" fmla="*/ 75 h 165"/>
              <a:gd name="T62" fmla="*/ 0 w 181"/>
              <a:gd name="T63" fmla="*/ 61 h 165"/>
              <a:gd name="T64" fmla="*/ 19 w 181"/>
              <a:gd name="T65" fmla="*/ 51 h 165"/>
              <a:gd name="T66" fmla="*/ 0 w 181"/>
              <a:gd name="T67" fmla="*/ 39 h 165"/>
              <a:gd name="T68" fmla="*/ 19 w 181"/>
              <a:gd name="T69" fmla="*/ 8 h 165"/>
              <a:gd name="T70" fmla="*/ 27 w 181"/>
              <a:gd name="T71" fmla="*/ 0 h 165"/>
              <a:gd name="T72" fmla="*/ 63 w 181"/>
              <a:gd name="T73" fmla="*/ 79 h 165"/>
              <a:gd name="T74" fmla="*/ 84 w 181"/>
              <a:gd name="T75" fmla="*/ 88 h 165"/>
              <a:gd name="T76" fmla="*/ 63 w 181"/>
              <a:gd name="T77" fmla="*/ 79 h 165"/>
              <a:gd name="T78" fmla="*/ 63 w 181"/>
              <a:gd name="T79" fmla="*/ 61 h 165"/>
              <a:gd name="T80" fmla="*/ 100 w 181"/>
              <a:gd name="T81" fmla="*/ 69 h 165"/>
              <a:gd name="T82" fmla="*/ 63 w 181"/>
              <a:gd name="T83" fmla="*/ 61 h 165"/>
              <a:gd name="T84" fmla="*/ 63 w 181"/>
              <a:gd name="T85" fmla="*/ 45 h 165"/>
              <a:gd name="T86" fmla="*/ 116 w 181"/>
              <a:gd name="T87" fmla="*/ 53 h 165"/>
              <a:gd name="T88" fmla="*/ 63 w 181"/>
              <a:gd name="T89" fmla="*/ 45 h 165"/>
              <a:gd name="T90" fmla="*/ 63 w 181"/>
              <a:gd name="T91" fmla="*/ 29 h 165"/>
              <a:gd name="T92" fmla="*/ 116 w 181"/>
              <a:gd name="T93" fmla="*/ 35 h 165"/>
              <a:gd name="T94" fmla="*/ 63 w 181"/>
              <a:gd name="T95" fmla="*/ 29 h 165"/>
              <a:gd name="T96" fmla="*/ 84 w 181"/>
              <a:gd name="T97" fmla="*/ 130 h 165"/>
              <a:gd name="T98" fmla="*/ 106 w 181"/>
              <a:gd name="T99" fmla="*/ 130 h 165"/>
              <a:gd name="T100" fmla="*/ 86 w 181"/>
              <a:gd name="T101" fmla="*/ 108 h 165"/>
              <a:gd name="T102" fmla="*/ 84 w 181"/>
              <a:gd name="T103" fmla="*/ 130 h 165"/>
              <a:gd name="T104" fmla="*/ 161 w 181"/>
              <a:gd name="T105" fmla="*/ 37 h 165"/>
              <a:gd name="T106" fmla="*/ 116 w 181"/>
              <a:gd name="T107" fmla="*/ 120 h 165"/>
              <a:gd name="T108" fmla="*/ 161 w 181"/>
              <a:gd name="T109" fmla="*/ 37 h 165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w 181"/>
              <a:gd name="T166" fmla="*/ 0 h 165"/>
              <a:gd name="T167" fmla="*/ 181 w 181"/>
              <a:gd name="T168" fmla="*/ 165 h 165"/>
            </a:gdLst>
            <a:ahLst/>
            <a:cxnLst>
              <a:cxn ang="T110">
                <a:pos x="T0" y="T1"/>
              </a:cxn>
              <a:cxn ang="T111">
                <a:pos x="T2" y="T3"/>
              </a:cxn>
              <a:cxn ang="T112">
                <a:pos x="T4" y="T5"/>
              </a:cxn>
              <a:cxn ang="T113">
                <a:pos x="T6" y="T7"/>
              </a:cxn>
              <a:cxn ang="T114">
                <a:pos x="T8" y="T9"/>
              </a:cxn>
              <a:cxn ang="T115">
                <a:pos x="T10" y="T11"/>
              </a:cxn>
              <a:cxn ang="T116">
                <a:pos x="T12" y="T13"/>
              </a:cxn>
              <a:cxn ang="T117">
                <a:pos x="T14" y="T15"/>
              </a:cxn>
              <a:cxn ang="T118">
                <a:pos x="T16" y="T17"/>
              </a:cxn>
              <a:cxn ang="T119">
                <a:pos x="T18" y="T19"/>
              </a:cxn>
              <a:cxn ang="T120">
                <a:pos x="T20" y="T21"/>
              </a:cxn>
              <a:cxn ang="T121">
                <a:pos x="T22" y="T23"/>
              </a:cxn>
              <a:cxn ang="T122">
                <a:pos x="T24" y="T25"/>
              </a:cxn>
              <a:cxn ang="T123">
                <a:pos x="T26" y="T27"/>
              </a:cxn>
              <a:cxn ang="T124">
                <a:pos x="T28" y="T29"/>
              </a:cxn>
              <a:cxn ang="T125">
                <a:pos x="T30" y="T31"/>
              </a:cxn>
              <a:cxn ang="T126">
                <a:pos x="T32" y="T33"/>
              </a:cxn>
              <a:cxn ang="T127">
                <a:pos x="T34" y="T35"/>
              </a:cxn>
              <a:cxn ang="T128">
                <a:pos x="T36" y="T37"/>
              </a:cxn>
              <a:cxn ang="T129">
                <a:pos x="T38" y="T39"/>
              </a:cxn>
              <a:cxn ang="T130">
                <a:pos x="T40" y="T41"/>
              </a:cxn>
              <a:cxn ang="T131">
                <a:pos x="T42" y="T43"/>
              </a:cxn>
              <a:cxn ang="T132">
                <a:pos x="T44" y="T45"/>
              </a:cxn>
              <a:cxn ang="T133">
                <a:pos x="T46" y="T47"/>
              </a:cxn>
              <a:cxn ang="T134">
                <a:pos x="T48" y="T49"/>
              </a:cxn>
              <a:cxn ang="T135">
                <a:pos x="T50" y="T51"/>
              </a:cxn>
              <a:cxn ang="T136">
                <a:pos x="T52" y="T53"/>
              </a:cxn>
              <a:cxn ang="T137">
                <a:pos x="T54" y="T55"/>
              </a:cxn>
              <a:cxn ang="T138">
                <a:pos x="T56" y="T57"/>
              </a:cxn>
              <a:cxn ang="T139">
                <a:pos x="T58" y="T59"/>
              </a:cxn>
              <a:cxn ang="T140">
                <a:pos x="T60" y="T61"/>
              </a:cxn>
              <a:cxn ang="T141">
                <a:pos x="T62" y="T63"/>
              </a:cxn>
              <a:cxn ang="T142">
                <a:pos x="T64" y="T65"/>
              </a:cxn>
              <a:cxn ang="T143">
                <a:pos x="T66" y="T67"/>
              </a:cxn>
              <a:cxn ang="T144">
                <a:pos x="T68" y="T69"/>
              </a:cxn>
              <a:cxn ang="T145">
                <a:pos x="T70" y="T71"/>
              </a:cxn>
              <a:cxn ang="T146">
                <a:pos x="T72" y="T73"/>
              </a:cxn>
              <a:cxn ang="T147">
                <a:pos x="T74" y="T75"/>
              </a:cxn>
              <a:cxn ang="T148">
                <a:pos x="T76" y="T77"/>
              </a:cxn>
              <a:cxn ang="T149">
                <a:pos x="T78" y="T79"/>
              </a:cxn>
              <a:cxn ang="T150">
                <a:pos x="T80" y="T81"/>
              </a:cxn>
              <a:cxn ang="T151">
                <a:pos x="T82" y="T83"/>
              </a:cxn>
              <a:cxn ang="T152">
                <a:pos x="T84" y="T85"/>
              </a:cxn>
              <a:cxn ang="T153">
                <a:pos x="T86" y="T87"/>
              </a:cxn>
              <a:cxn ang="T154">
                <a:pos x="T88" y="T89"/>
              </a:cxn>
              <a:cxn ang="T155">
                <a:pos x="T90" y="T91"/>
              </a:cxn>
              <a:cxn ang="T156">
                <a:pos x="T92" y="T93"/>
              </a:cxn>
              <a:cxn ang="T157">
                <a:pos x="T94" y="T95"/>
              </a:cxn>
              <a:cxn ang="T158">
                <a:pos x="T96" y="T97"/>
              </a:cxn>
              <a:cxn ang="T159">
                <a:pos x="T98" y="T99"/>
              </a:cxn>
              <a:cxn ang="T160">
                <a:pos x="T100" y="T101"/>
              </a:cxn>
              <a:cxn ang="T161">
                <a:pos x="T102" y="T103"/>
              </a:cxn>
              <a:cxn ang="T162">
                <a:pos x="T104" y="T105"/>
              </a:cxn>
              <a:cxn ang="T163">
                <a:pos x="T106" y="T107"/>
              </a:cxn>
              <a:cxn ang="T164">
                <a:pos x="T108" y="T109"/>
              </a:cxn>
            </a:cxnLst>
            <a:rect l="T165" t="T166" r="T167" b="T168"/>
            <a:pathLst>
              <a:path w="181" h="165">
                <a:moveTo>
                  <a:pt x="27" y="0"/>
                </a:moveTo>
                <a:lnTo>
                  <a:pt x="141" y="0"/>
                </a:lnTo>
                <a:lnTo>
                  <a:pt x="149" y="0"/>
                </a:lnTo>
                <a:lnTo>
                  <a:pt x="149" y="8"/>
                </a:lnTo>
                <a:lnTo>
                  <a:pt x="149" y="35"/>
                </a:lnTo>
                <a:lnTo>
                  <a:pt x="134" y="47"/>
                </a:lnTo>
                <a:lnTo>
                  <a:pt x="134" y="14"/>
                </a:lnTo>
                <a:lnTo>
                  <a:pt x="33" y="14"/>
                </a:lnTo>
                <a:lnTo>
                  <a:pt x="33" y="25"/>
                </a:lnTo>
                <a:lnTo>
                  <a:pt x="39" y="20"/>
                </a:lnTo>
                <a:lnTo>
                  <a:pt x="47" y="18"/>
                </a:lnTo>
                <a:lnTo>
                  <a:pt x="51" y="31"/>
                </a:lnTo>
                <a:lnTo>
                  <a:pt x="45" y="35"/>
                </a:lnTo>
                <a:lnTo>
                  <a:pt x="33" y="39"/>
                </a:lnTo>
                <a:lnTo>
                  <a:pt x="33" y="47"/>
                </a:lnTo>
                <a:lnTo>
                  <a:pt x="39" y="45"/>
                </a:lnTo>
                <a:lnTo>
                  <a:pt x="47" y="41"/>
                </a:lnTo>
                <a:lnTo>
                  <a:pt x="51" y="55"/>
                </a:lnTo>
                <a:lnTo>
                  <a:pt x="45" y="57"/>
                </a:lnTo>
                <a:lnTo>
                  <a:pt x="33" y="63"/>
                </a:lnTo>
                <a:lnTo>
                  <a:pt x="33" y="71"/>
                </a:lnTo>
                <a:lnTo>
                  <a:pt x="39" y="67"/>
                </a:lnTo>
                <a:lnTo>
                  <a:pt x="47" y="65"/>
                </a:lnTo>
                <a:lnTo>
                  <a:pt x="51" y="77"/>
                </a:lnTo>
                <a:lnTo>
                  <a:pt x="45" y="81"/>
                </a:lnTo>
                <a:lnTo>
                  <a:pt x="33" y="86"/>
                </a:lnTo>
                <a:lnTo>
                  <a:pt x="33" y="94"/>
                </a:lnTo>
                <a:lnTo>
                  <a:pt x="39" y="90"/>
                </a:lnTo>
                <a:lnTo>
                  <a:pt x="47" y="88"/>
                </a:lnTo>
                <a:lnTo>
                  <a:pt x="51" y="100"/>
                </a:lnTo>
                <a:lnTo>
                  <a:pt x="45" y="104"/>
                </a:lnTo>
                <a:lnTo>
                  <a:pt x="33" y="110"/>
                </a:lnTo>
                <a:lnTo>
                  <a:pt x="33" y="118"/>
                </a:lnTo>
                <a:lnTo>
                  <a:pt x="39" y="116"/>
                </a:lnTo>
                <a:lnTo>
                  <a:pt x="47" y="112"/>
                </a:lnTo>
                <a:lnTo>
                  <a:pt x="51" y="126"/>
                </a:lnTo>
                <a:lnTo>
                  <a:pt x="45" y="128"/>
                </a:lnTo>
                <a:lnTo>
                  <a:pt x="33" y="134"/>
                </a:lnTo>
                <a:lnTo>
                  <a:pt x="33" y="146"/>
                </a:lnTo>
                <a:lnTo>
                  <a:pt x="33" y="151"/>
                </a:lnTo>
                <a:lnTo>
                  <a:pt x="134" y="151"/>
                </a:lnTo>
                <a:lnTo>
                  <a:pt x="134" y="118"/>
                </a:lnTo>
                <a:lnTo>
                  <a:pt x="149" y="106"/>
                </a:lnTo>
                <a:lnTo>
                  <a:pt x="149" y="157"/>
                </a:lnTo>
                <a:lnTo>
                  <a:pt x="149" y="165"/>
                </a:lnTo>
                <a:lnTo>
                  <a:pt x="141" y="165"/>
                </a:lnTo>
                <a:lnTo>
                  <a:pt x="27" y="165"/>
                </a:lnTo>
                <a:lnTo>
                  <a:pt x="19" y="165"/>
                </a:lnTo>
                <a:lnTo>
                  <a:pt x="19" y="157"/>
                </a:lnTo>
                <a:lnTo>
                  <a:pt x="19" y="146"/>
                </a:lnTo>
                <a:lnTo>
                  <a:pt x="4" y="146"/>
                </a:lnTo>
                <a:lnTo>
                  <a:pt x="0" y="132"/>
                </a:lnTo>
                <a:lnTo>
                  <a:pt x="19" y="124"/>
                </a:lnTo>
                <a:lnTo>
                  <a:pt x="19" y="120"/>
                </a:lnTo>
                <a:lnTo>
                  <a:pt x="4" y="120"/>
                </a:lnTo>
                <a:lnTo>
                  <a:pt x="0" y="108"/>
                </a:lnTo>
                <a:lnTo>
                  <a:pt x="19" y="100"/>
                </a:lnTo>
                <a:lnTo>
                  <a:pt x="19" y="98"/>
                </a:lnTo>
                <a:lnTo>
                  <a:pt x="4" y="98"/>
                </a:lnTo>
                <a:lnTo>
                  <a:pt x="0" y="83"/>
                </a:lnTo>
                <a:lnTo>
                  <a:pt x="19" y="77"/>
                </a:lnTo>
                <a:lnTo>
                  <a:pt x="19" y="75"/>
                </a:lnTo>
                <a:lnTo>
                  <a:pt x="4" y="75"/>
                </a:lnTo>
                <a:lnTo>
                  <a:pt x="0" y="61"/>
                </a:lnTo>
                <a:lnTo>
                  <a:pt x="19" y="53"/>
                </a:lnTo>
                <a:lnTo>
                  <a:pt x="19" y="51"/>
                </a:lnTo>
                <a:lnTo>
                  <a:pt x="4" y="51"/>
                </a:lnTo>
                <a:lnTo>
                  <a:pt x="0" y="39"/>
                </a:lnTo>
                <a:lnTo>
                  <a:pt x="19" y="31"/>
                </a:lnTo>
                <a:lnTo>
                  <a:pt x="19" y="8"/>
                </a:lnTo>
                <a:lnTo>
                  <a:pt x="19" y="0"/>
                </a:lnTo>
                <a:lnTo>
                  <a:pt x="27" y="0"/>
                </a:lnTo>
                <a:lnTo>
                  <a:pt x="27" y="0"/>
                </a:lnTo>
                <a:close/>
                <a:moveTo>
                  <a:pt x="63" y="79"/>
                </a:moveTo>
                <a:lnTo>
                  <a:pt x="63" y="88"/>
                </a:lnTo>
                <a:lnTo>
                  <a:pt x="84" y="88"/>
                </a:lnTo>
                <a:lnTo>
                  <a:pt x="84" y="79"/>
                </a:lnTo>
                <a:lnTo>
                  <a:pt x="63" y="79"/>
                </a:lnTo>
                <a:lnTo>
                  <a:pt x="63" y="79"/>
                </a:lnTo>
                <a:close/>
                <a:moveTo>
                  <a:pt x="63" y="61"/>
                </a:moveTo>
                <a:lnTo>
                  <a:pt x="63" y="69"/>
                </a:lnTo>
                <a:lnTo>
                  <a:pt x="100" y="69"/>
                </a:lnTo>
                <a:lnTo>
                  <a:pt x="100" y="61"/>
                </a:lnTo>
                <a:lnTo>
                  <a:pt x="63" y="61"/>
                </a:lnTo>
                <a:lnTo>
                  <a:pt x="63" y="61"/>
                </a:lnTo>
                <a:close/>
                <a:moveTo>
                  <a:pt x="63" y="45"/>
                </a:moveTo>
                <a:lnTo>
                  <a:pt x="63" y="53"/>
                </a:lnTo>
                <a:lnTo>
                  <a:pt x="116" y="53"/>
                </a:lnTo>
                <a:lnTo>
                  <a:pt x="116" y="45"/>
                </a:lnTo>
                <a:lnTo>
                  <a:pt x="63" y="45"/>
                </a:lnTo>
                <a:lnTo>
                  <a:pt x="63" y="45"/>
                </a:lnTo>
                <a:close/>
                <a:moveTo>
                  <a:pt x="63" y="29"/>
                </a:moveTo>
                <a:lnTo>
                  <a:pt x="63" y="35"/>
                </a:lnTo>
                <a:lnTo>
                  <a:pt x="116" y="35"/>
                </a:lnTo>
                <a:lnTo>
                  <a:pt x="116" y="29"/>
                </a:lnTo>
                <a:lnTo>
                  <a:pt x="63" y="29"/>
                </a:lnTo>
                <a:lnTo>
                  <a:pt x="63" y="29"/>
                </a:lnTo>
                <a:close/>
                <a:moveTo>
                  <a:pt x="84" y="130"/>
                </a:moveTo>
                <a:lnTo>
                  <a:pt x="96" y="130"/>
                </a:lnTo>
                <a:lnTo>
                  <a:pt x="106" y="130"/>
                </a:lnTo>
                <a:lnTo>
                  <a:pt x="96" y="118"/>
                </a:lnTo>
                <a:lnTo>
                  <a:pt x="86" y="108"/>
                </a:lnTo>
                <a:lnTo>
                  <a:pt x="86" y="120"/>
                </a:lnTo>
                <a:lnTo>
                  <a:pt x="84" y="130"/>
                </a:lnTo>
                <a:lnTo>
                  <a:pt x="84" y="130"/>
                </a:lnTo>
                <a:close/>
                <a:moveTo>
                  <a:pt x="161" y="37"/>
                </a:moveTo>
                <a:lnTo>
                  <a:pt x="96" y="100"/>
                </a:lnTo>
                <a:lnTo>
                  <a:pt x="116" y="120"/>
                </a:lnTo>
                <a:lnTo>
                  <a:pt x="181" y="57"/>
                </a:lnTo>
                <a:lnTo>
                  <a:pt x="161" y="37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/>
          <a:lstStyle/>
          <a:p>
            <a:endParaRPr lang="zh-CN" altLang="zh-CN" sz="1350">
              <a:solidFill>
                <a:srgbClr val="000000"/>
              </a:solidFill>
              <a:latin typeface="Calibri" panose="020F0502020204030204" charset="0"/>
              <a:sym typeface="宋体" panose="02010600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433">
        <p:zoom/>
      </p:transition>
    </mc:Choice>
    <mc:Fallback>
      <p:transition advTm="2433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313" name="内容占位符 3" descr="360截图20180801200525873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642938"/>
            <a:ext cx="6858000" cy="4393406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515100" cy="589346"/>
          </a:xfrm>
        </p:spPr>
        <p:txBody>
          <a:bodyPr/>
          <a:lstStyle/>
          <a:p>
            <a:pPr>
              <a:defRPr/>
            </a:pPr>
            <a:r>
              <a:rPr lang="zh-CN" altLang="en-US" sz="21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进入数据库模块</a:t>
            </a:r>
            <a:endParaRPr lang="zh-CN" altLang="en-US" sz="21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5004197" y="3165873"/>
            <a:ext cx="857250" cy="2678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内容占位符 3" descr="360截图20180801200903586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589360"/>
            <a:ext cx="6858000" cy="4554140"/>
          </a:xfrm>
          <a:ln w="12700"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4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打开知网首页</a:t>
            </a:r>
            <a:r>
              <a:rPr lang="zh-CN" altLang="en-US" sz="24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并注册、登录</a:t>
            </a:r>
            <a:endParaRPr lang="zh-CN" altLang="en-US" sz="24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6500813" y="1232297"/>
            <a:ext cx="1296591" cy="375047"/>
          </a:xfrm>
          <a:prstGeom prst="wedgeRoundRectCallout">
            <a:avLst>
              <a:gd name="adj1" fmla="val 36319"/>
              <a:gd name="adj2" fmla="val -144588"/>
              <a:gd name="adj3" fmla="val 16667"/>
            </a:avLst>
          </a:prstGeom>
          <a:solidFill>
            <a:schemeClr val="bg1"/>
          </a:solidFill>
          <a:ln w="28575">
            <a:solidFill>
              <a:srgbClr val="990033"/>
            </a:solidFill>
            <a:miter lim="800000"/>
          </a:ln>
        </p:spPr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zh-CN" altLang="en-US" sz="1350" b="1">
                <a:ea typeface="楷体_GB2312" panose="02010609030101010101" pitchFamily="49" charset="-122"/>
              </a:rPr>
              <a:t>首次注册登录</a:t>
            </a:r>
            <a:endParaRPr lang="zh-CN" altLang="en-US" sz="1350" b="1">
              <a:ea typeface="楷体_GB2312" panose="0201060903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内容占位符 3" descr="360截图20180801200924259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803673"/>
            <a:ext cx="6858000" cy="3701653"/>
          </a:xfrm>
          <a:ln>
            <a:solidFill>
              <a:srgbClr val="C00000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85900" y="205979"/>
            <a:ext cx="6172200" cy="4905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注册 登录</a:t>
            </a:r>
            <a:endParaRPr lang="zh-CN" altLang="en-US" sz="28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91563" y="84787"/>
            <a:ext cx="6172200" cy="490524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进入主页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563" y="627534"/>
            <a:ext cx="7876134" cy="416730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椭圆形标注 3"/>
          <p:cNvSpPr/>
          <p:nvPr/>
        </p:nvSpPr>
        <p:spPr>
          <a:xfrm>
            <a:off x="6516216" y="1329612"/>
            <a:ext cx="1242138" cy="432048"/>
          </a:xfrm>
          <a:prstGeom prst="wedgeEllipseCallout">
            <a:avLst>
              <a:gd name="adj1" fmla="val -35236"/>
              <a:gd name="adj2" fmla="val 97007"/>
            </a:avLst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5882206" y="1813883"/>
            <a:ext cx="1678884" cy="369332"/>
          </a:xfrm>
          <a:prstGeom prst="rect">
            <a:avLst/>
          </a:prstGeom>
          <a:noFill/>
          <a:ln w="28575">
            <a:solidFill>
              <a:schemeClr val="accent6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/>
              <a:t>登录成功</a:t>
            </a:r>
            <a:endParaRPr lang="zh-CN" altLang="en-US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89552"/>
            <a:ext cx="6858000" cy="4120545"/>
          </a:xfrm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750867" cy="910835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br>
              <a:rPr lang="en-US" altLang="zh-CN" dirty="0" smtClean="0"/>
            </a:br>
            <a:endParaRPr lang="zh-CN" altLang="en-US" dirty="0"/>
          </a:p>
        </p:txBody>
      </p:sp>
      <p:sp>
        <p:nvSpPr>
          <p:cNvPr id="146435" name="TextBox 6"/>
          <p:cNvSpPr txBox="1">
            <a:spLocks noChangeArrowheads="1"/>
          </p:cNvSpPr>
          <p:nvPr/>
        </p:nvSpPr>
        <p:spPr bwMode="auto">
          <a:xfrm>
            <a:off x="1571625" y="964406"/>
            <a:ext cx="1607344" cy="300082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9" name="矩形 8"/>
          <p:cNvSpPr/>
          <p:nvPr/>
        </p:nvSpPr>
        <p:spPr>
          <a:xfrm>
            <a:off x="1143000" y="107156"/>
            <a:ext cx="234315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  <a:defRPr/>
            </a:pPr>
            <a:r>
              <a:rPr lang="zh-CN" altLang="en-US" sz="24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一框式检索</a:t>
            </a:r>
            <a:endParaRPr lang="en-US" altLang="zh-CN" sz="24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275857" y="1700386"/>
            <a:ext cx="3268265" cy="3085610"/>
          </a:xfrm>
          <a:prstGeom prst="rect">
            <a:avLst/>
          </a:prstGeom>
          <a:noFill/>
          <a:ln>
            <a:solidFill>
              <a:srgbClr val="A7030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5767"/>
            <a:ext cx="6858000" cy="4407954"/>
          </a:xfrm>
          <a:ln w="12700"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85900" y="160717"/>
            <a:ext cx="6172200" cy="375050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zh-CN" altLang="en-US" sz="2100" b="1" dirty="0">
                <a:solidFill>
                  <a:srgbClr val="C0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</a:t>
            </a:r>
            <a:r>
              <a:rPr lang="zh-CN" altLang="en-US" sz="2100" b="1" dirty="0">
                <a:solidFill>
                  <a:srgbClr val="30303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快速获取主题相关文献内容</a:t>
            </a:r>
            <a:endParaRPr lang="zh-CN" altLang="en-US" sz="21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线形标注 1 4"/>
          <p:cNvSpPr/>
          <p:nvPr/>
        </p:nvSpPr>
        <p:spPr>
          <a:xfrm>
            <a:off x="4572000" y="2518172"/>
            <a:ext cx="2227660" cy="727472"/>
          </a:xfrm>
          <a:prstGeom prst="borderCallout1">
            <a:avLst>
              <a:gd name="adj1" fmla="val 47032"/>
              <a:gd name="adj2" fmla="val -1560"/>
              <a:gd name="adj3" fmla="val 112500"/>
              <a:gd name="adj4" fmla="val -3833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60000"/>
              </a:lnSpc>
              <a:buFont typeface="Arial" panose="020B0604020202020204" pitchFamily="34" charset="0"/>
              <a:buNone/>
              <a:defRPr/>
            </a:pPr>
            <a:r>
              <a:rPr lang="zh-CN" altLang="en-US" sz="1350" noProof="1"/>
              <a:t>阅读综述性文献快速获取主题研究的相关内容</a:t>
            </a:r>
            <a:endParaRPr lang="zh-CN" altLang="en-US" sz="1350" noProof="1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51259"/>
            <a:ext cx="6858000" cy="4281891"/>
          </a:xfrm>
          <a:ln w="12700"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464447" y="75382"/>
            <a:ext cx="6172200" cy="418917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sz="2100" b="1" dirty="0">
                <a:solidFill>
                  <a:srgbClr val="30303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</a:t>
            </a:r>
            <a:r>
              <a:rPr lang="zh-CN" altLang="en-US" sz="2100" b="1" dirty="0">
                <a:solidFill>
                  <a:srgbClr val="C0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多样分组、多种排序，</a:t>
            </a:r>
            <a:r>
              <a:rPr lang="zh-CN" altLang="en-US" sz="2100" b="1" dirty="0">
                <a:solidFill>
                  <a:srgbClr val="30303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将结果有序化</a:t>
            </a:r>
            <a:endParaRPr lang="zh-CN" altLang="en-US" sz="21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573778" y="1545637"/>
            <a:ext cx="5130570" cy="648071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8" name="线形标注 1 2"/>
          <p:cNvSpPr/>
          <p:nvPr/>
        </p:nvSpPr>
        <p:spPr bwMode="auto">
          <a:xfrm>
            <a:off x="5274078" y="1052590"/>
            <a:ext cx="2446735" cy="499859"/>
          </a:xfrm>
          <a:prstGeom prst="borderCallout1">
            <a:avLst>
              <a:gd name="adj1" fmla="val 47716"/>
              <a:gd name="adj2" fmla="val -1050"/>
              <a:gd name="adj3" fmla="val 92237"/>
              <a:gd name="adj4" fmla="val -28008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rgbClr val="303030"/>
                </a:solidFill>
                <a:latin typeface="华文新魏"/>
                <a:ea typeface="华文新魏"/>
                <a:cs typeface="华文新魏"/>
                <a:sym typeface="华文新魏"/>
              </a:rPr>
              <a:t>检索结果分库浏览：</a:t>
            </a:r>
            <a:r>
              <a:rPr lang="zh-CN" altLang="en-US" sz="1500" dirty="0">
                <a:solidFill>
                  <a:srgbClr val="FF0000"/>
                </a:solidFill>
                <a:latin typeface="华文新魏"/>
                <a:ea typeface="华文新魏"/>
                <a:cs typeface="华文新魏"/>
                <a:sym typeface="华文新魏"/>
              </a:rPr>
              <a:t>期刊库、学位论文、会议、报纸</a:t>
            </a:r>
            <a:endParaRPr lang="zh-CN" altLang="en-US" sz="1500" dirty="0">
              <a:solidFill>
                <a:srgbClr val="FF0000"/>
              </a:solidFill>
              <a:latin typeface="华文新魏"/>
              <a:ea typeface="华文新魏"/>
              <a:cs typeface="华文新魏"/>
              <a:sym typeface="华文新魏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143001" y="1707655"/>
            <a:ext cx="1322766" cy="48605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11" name="线形标注 1 2"/>
          <p:cNvSpPr/>
          <p:nvPr/>
        </p:nvSpPr>
        <p:spPr bwMode="auto">
          <a:xfrm>
            <a:off x="6210039" y="3170915"/>
            <a:ext cx="2411016" cy="548879"/>
          </a:xfrm>
          <a:prstGeom prst="borderCallout1">
            <a:avLst>
              <a:gd name="adj1" fmla="val 29455"/>
              <a:gd name="adj2" fmla="val -625"/>
              <a:gd name="adj3" fmla="val -57371"/>
              <a:gd name="adj4" fmla="val -7760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rgbClr val="303030"/>
                </a:solidFill>
                <a:latin typeface="华文新魏"/>
                <a:ea typeface="华文新魏"/>
                <a:cs typeface="华文新魏"/>
                <a:sym typeface="华文新魏"/>
              </a:rPr>
              <a:t>检索结果排序：</a:t>
            </a:r>
            <a:r>
              <a:rPr lang="zh-CN" altLang="en-US" sz="1500" dirty="0">
                <a:solidFill>
                  <a:srgbClr val="FF0000"/>
                </a:solidFill>
                <a:latin typeface="华文新魏"/>
                <a:ea typeface="华文新魏"/>
                <a:cs typeface="华文新魏"/>
                <a:sym typeface="华文新魏"/>
              </a:rPr>
              <a:t>主题、发表时间、被引、下载</a:t>
            </a:r>
            <a:endParaRPr lang="zh-CN" altLang="en-US" sz="1500" dirty="0">
              <a:solidFill>
                <a:srgbClr val="FF0000"/>
              </a:solidFill>
              <a:latin typeface="华文新魏"/>
              <a:ea typeface="华文新魏"/>
              <a:cs typeface="华文新魏"/>
              <a:sym typeface="华文新魏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162713" y="2296717"/>
            <a:ext cx="1285875" cy="26364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13" name="矩形 12"/>
          <p:cNvSpPr/>
          <p:nvPr/>
        </p:nvSpPr>
        <p:spPr>
          <a:xfrm>
            <a:off x="5274077" y="2463739"/>
            <a:ext cx="1764497" cy="27946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14" name="线形标注 1 2"/>
          <p:cNvSpPr/>
          <p:nvPr/>
        </p:nvSpPr>
        <p:spPr bwMode="auto">
          <a:xfrm>
            <a:off x="2655825" y="3543858"/>
            <a:ext cx="2411016" cy="548879"/>
          </a:xfrm>
          <a:prstGeom prst="borderCallout1">
            <a:avLst>
              <a:gd name="adj1" fmla="val 29455"/>
              <a:gd name="adj2" fmla="val -625"/>
              <a:gd name="adj3" fmla="val -57371"/>
              <a:gd name="adj4" fmla="val -7760"/>
            </a:avLst>
          </a:prstGeom>
          <a:solidFill>
            <a:schemeClr val="bg1"/>
          </a:solidFill>
          <a:ln w="9525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r>
              <a:rPr lang="zh-CN" altLang="en-US" sz="1500" dirty="0">
                <a:solidFill>
                  <a:srgbClr val="303030"/>
                </a:solidFill>
                <a:latin typeface="华文新魏"/>
                <a:ea typeface="华文新魏"/>
                <a:cs typeface="华文新魏"/>
                <a:sym typeface="华文新魏"/>
              </a:rPr>
              <a:t>检索结果分类：</a:t>
            </a:r>
            <a:r>
              <a:rPr lang="zh-CN" altLang="en-US" sz="1500" dirty="0">
                <a:solidFill>
                  <a:srgbClr val="FF0000"/>
                </a:solidFill>
                <a:latin typeface="华文新魏"/>
                <a:ea typeface="华文新魏"/>
                <a:cs typeface="华文新魏"/>
                <a:sym typeface="华文新魏"/>
              </a:rPr>
              <a:t>学科分为十大专辑</a:t>
            </a:r>
            <a:r>
              <a:rPr lang="en-US" altLang="zh-CN" sz="1500" dirty="0">
                <a:solidFill>
                  <a:srgbClr val="FF0000"/>
                </a:solidFill>
                <a:latin typeface="华文新魏"/>
                <a:ea typeface="华文新魏"/>
                <a:cs typeface="华文新魏"/>
                <a:sym typeface="华文新魏"/>
              </a:rPr>
              <a:t>168</a:t>
            </a:r>
            <a:r>
              <a:rPr lang="zh-CN" altLang="en-US" sz="1500" dirty="0">
                <a:solidFill>
                  <a:srgbClr val="FF0000"/>
                </a:solidFill>
                <a:latin typeface="华文新魏"/>
                <a:ea typeface="华文新魏"/>
                <a:cs typeface="华文新魏"/>
                <a:sym typeface="华文新魏"/>
              </a:rPr>
              <a:t>专题</a:t>
            </a:r>
            <a:endParaRPr lang="zh-CN" altLang="en-US" sz="1500" dirty="0">
              <a:solidFill>
                <a:srgbClr val="FF0000"/>
              </a:solidFill>
              <a:latin typeface="华文新魏"/>
              <a:ea typeface="华文新魏"/>
              <a:cs typeface="华文新魏"/>
              <a:sym typeface="华文新魏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35496" y="1759434"/>
            <a:ext cx="1073211" cy="548273"/>
          </a:xfrm>
          <a:prstGeom prst="round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文本框 5"/>
          <p:cNvSpPr txBox="1"/>
          <p:nvPr/>
        </p:nvSpPr>
        <p:spPr>
          <a:xfrm>
            <a:off x="89504" y="1753709"/>
            <a:ext cx="9454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500" b="1" dirty="0">
                <a:solidFill>
                  <a:srgbClr val="FF0000"/>
                </a:solidFill>
                <a:latin typeface="华文新魏" panose="02010800040101010101" pitchFamily="2" charset="-122"/>
                <a:ea typeface="华文新魏" panose="02010800040101010101" pitchFamily="2" charset="-122"/>
              </a:rPr>
              <a:t>中外文献分开浏览</a:t>
            </a:r>
            <a:endParaRPr lang="zh-CN" altLang="en-US" sz="1500" b="1" dirty="0">
              <a:solidFill>
                <a:srgbClr val="FF0000"/>
              </a:solidFill>
              <a:latin typeface="华文新魏" panose="02010800040101010101" pitchFamily="2" charset="-122"/>
              <a:ea typeface="华文新魏" panose="0201080004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735546"/>
            <a:ext cx="6858000" cy="4228340"/>
          </a:xfrm>
          <a:ln w="12700"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36964"/>
          </a:xfrm>
        </p:spPr>
        <p:txBody>
          <a:bodyPr/>
          <a:lstStyle/>
          <a:p>
            <a:pPr>
              <a:defRPr/>
            </a:pPr>
            <a:r>
              <a:rPr lang="zh-CN" altLang="en-US" sz="24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高级检索</a:t>
            </a:r>
            <a:endParaRPr lang="zh-CN" altLang="en-US" sz="24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815916" y="1278733"/>
            <a:ext cx="2484276" cy="4289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6" name="矩形 5"/>
          <p:cNvSpPr/>
          <p:nvPr/>
        </p:nvSpPr>
        <p:spPr>
          <a:xfrm>
            <a:off x="1889357" y="3308345"/>
            <a:ext cx="3353767" cy="2916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7" name="矩形 6"/>
          <p:cNvSpPr/>
          <p:nvPr/>
        </p:nvSpPr>
        <p:spPr>
          <a:xfrm>
            <a:off x="1439653" y="3737382"/>
            <a:ext cx="1125140" cy="2071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8" name="矩形 7"/>
          <p:cNvSpPr/>
          <p:nvPr/>
        </p:nvSpPr>
        <p:spPr>
          <a:xfrm>
            <a:off x="4364794" y="3737381"/>
            <a:ext cx="918102" cy="2071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9" name="椭圆形标注 8"/>
          <p:cNvSpPr/>
          <p:nvPr/>
        </p:nvSpPr>
        <p:spPr>
          <a:xfrm>
            <a:off x="6462210" y="735546"/>
            <a:ext cx="1350150" cy="594066"/>
          </a:xfrm>
          <a:prstGeom prst="wedgeEllipseCallout">
            <a:avLst>
              <a:gd name="adj1" fmla="val -54696"/>
              <a:gd name="adj2" fmla="val 63666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四种高级检索方式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1655676" y="4299942"/>
            <a:ext cx="1296144" cy="489033"/>
          </a:xfrm>
          <a:prstGeom prst="wedgeEllipseCallout">
            <a:avLst>
              <a:gd name="adj1" fmla="val -32249"/>
              <a:gd name="adj2" fmla="val -86486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文献时间限定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5490102" y="3057804"/>
            <a:ext cx="1512168" cy="594066"/>
          </a:xfrm>
          <a:prstGeom prst="wedgeEllipseCallout">
            <a:avLst>
              <a:gd name="adj1" fmla="val -63931"/>
              <a:gd name="adj2" fmla="val 46175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文献来源及主题扩展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844" y="795269"/>
            <a:ext cx="6858000" cy="4245936"/>
          </a:xfrm>
          <a:ln w="12700"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36964"/>
          </a:xfrm>
        </p:spPr>
        <p:txBody>
          <a:bodyPr/>
          <a:lstStyle/>
          <a:p>
            <a:pPr>
              <a:defRPr/>
            </a:pPr>
            <a:r>
              <a:rPr lang="zh-CN" altLang="en-US" sz="24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高级检索</a:t>
            </a:r>
            <a:endParaRPr lang="zh-CN" altLang="en-US" sz="24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2141730" y="2217196"/>
            <a:ext cx="1620180" cy="756084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6" name="矩形 5"/>
          <p:cNvSpPr/>
          <p:nvPr/>
        </p:nvSpPr>
        <p:spPr>
          <a:xfrm>
            <a:off x="2195736" y="3344315"/>
            <a:ext cx="4266474" cy="2916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7" name="矩形 6"/>
          <p:cNvSpPr/>
          <p:nvPr/>
        </p:nvSpPr>
        <p:spPr>
          <a:xfrm>
            <a:off x="2141730" y="3825169"/>
            <a:ext cx="3186354" cy="28223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8" name="矩形 7"/>
          <p:cNvSpPr/>
          <p:nvPr/>
        </p:nvSpPr>
        <p:spPr>
          <a:xfrm>
            <a:off x="5544108" y="3848426"/>
            <a:ext cx="918102" cy="258980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9" name="椭圆形标注 8"/>
          <p:cNvSpPr/>
          <p:nvPr/>
        </p:nvSpPr>
        <p:spPr>
          <a:xfrm>
            <a:off x="3896925" y="1781645"/>
            <a:ext cx="1350150" cy="594066"/>
          </a:xfrm>
          <a:prstGeom prst="wedgeEllipseCallout">
            <a:avLst>
              <a:gd name="adj1" fmla="val -54696"/>
              <a:gd name="adj2" fmla="val 63666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布尔逻辑限定法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2303748" y="4513269"/>
            <a:ext cx="1296144" cy="489033"/>
          </a:xfrm>
          <a:prstGeom prst="wedgeEllipseCallout">
            <a:avLst>
              <a:gd name="adj1" fmla="val -32249"/>
              <a:gd name="adj2" fmla="val -86486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文献时间限定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6758862" y="2918237"/>
            <a:ext cx="1512168" cy="594066"/>
          </a:xfrm>
          <a:prstGeom prst="wedgeEllipseCallout">
            <a:avLst>
              <a:gd name="adj1" fmla="val -63931"/>
              <a:gd name="adj2" fmla="val 46175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文献来源及主题扩展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171767" y="2049906"/>
            <a:ext cx="13258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887650" y="2765136"/>
            <a:ext cx="18884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WordArt 20"/>
          <p:cNvSpPr>
            <a:spLocks noChangeArrowheads="1" noChangeShapeType="1" noTextEdit="1"/>
          </p:cNvSpPr>
          <p:nvPr/>
        </p:nvSpPr>
        <p:spPr bwMode="auto">
          <a:xfrm>
            <a:off x="4555633" y="1281683"/>
            <a:ext cx="228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auto">
          <a:xfrm>
            <a:off x="5094513" y="1239011"/>
            <a:ext cx="2907087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正式数据库</a:t>
            </a:r>
            <a:endParaRPr lang="zh-CN" altLang="en-US" sz="28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8" name="WordArt 20"/>
          <p:cNvSpPr>
            <a:spLocks noChangeArrowheads="1" noChangeShapeType="1" noTextEdit="1"/>
          </p:cNvSpPr>
          <p:nvPr/>
        </p:nvSpPr>
        <p:spPr bwMode="auto">
          <a:xfrm>
            <a:off x="4631833" y="2989822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Rectangle 22"/>
          <p:cNvSpPr>
            <a:spLocks noChangeArrowheads="1"/>
          </p:cNvSpPr>
          <p:nvPr/>
        </p:nvSpPr>
        <p:spPr bwMode="auto">
          <a:xfrm>
            <a:off x="5198850" y="2989822"/>
            <a:ext cx="2971800" cy="812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试用数据库</a:t>
            </a:r>
            <a:endParaRPr lang="zh-CN" altLang="en-US" sz="28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4961">
        <p:zoom/>
      </p:transition>
    </mc:Choice>
    <mc:Fallback>
      <p:transition advTm="4961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内容占位符 7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50912"/>
            <a:ext cx="6858000" cy="4461960"/>
          </a:xfr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3696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高级检索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1817694" y="2009074"/>
            <a:ext cx="3726414" cy="11341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2" name="右箭头 11"/>
          <p:cNvSpPr/>
          <p:nvPr/>
        </p:nvSpPr>
        <p:spPr>
          <a:xfrm>
            <a:off x="5560082" y="2351670"/>
            <a:ext cx="756084" cy="27003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矩形 12"/>
          <p:cNvSpPr/>
          <p:nvPr/>
        </p:nvSpPr>
        <p:spPr>
          <a:xfrm>
            <a:off x="6462210" y="2351669"/>
            <a:ext cx="1458162" cy="251972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内容占位符 6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535762"/>
            <a:ext cx="6858000" cy="4407954"/>
          </a:xfr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3696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高级检索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9" name="椭圆形标注 8"/>
          <p:cNvSpPr/>
          <p:nvPr/>
        </p:nvSpPr>
        <p:spPr>
          <a:xfrm>
            <a:off x="6408204" y="3668110"/>
            <a:ext cx="1188132" cy="486054"/>
          </a:xfrm>
          <a:prstGeom prst="wedgeEllipseCallout">
            <a:avLst>
              <a:gd name="adj1" fmla="val 31687"/>
              <a:gd name="adj2" fmla="val -74098"/>
            </a:avLst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检索结果数量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29862" y="3182056"/>
            <a:ext cx="2592288" cy="43204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内容占位符 9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373" y="671776"/>
            <a:ext cx="6858000" cy="4478361"/>
          </a:xfr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3696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专业检索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409982" y="1278733"/>
            <a:ext cx="702078" cy="428922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6" name="矩形 5"/>
          <p:cNvSpPr/>
          <p:nvPr/>
        </p:nvSpPr>
        <p:spPr>
          <a:xfrm>
            <a:off x="1872564" y="3329215"/>
            <a:ext cx="3353767" cy="29161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7" name="矩形 6"/>
          <p:cNvSpPr/>
          <p:nvPr/>
        </p:nvSpPr>
        <p:spPr>
          <a:xfrm>
            <a:off x="1493658" y="3726874"/>
            <a:ext cx="2754306" cy="21190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8" name="矩形 7"/>
          <p:cNvSpPr/>
          <p:nvPr/>
        </p:nvSpPr>
        <p:spPr>
          <a:xfrm>
            <a:off x="4344849" y="3743622"/>
            <a:ext cx="918102" cy="207169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9" name="椭圆形标注 8"/>
          <p:cNvSpPr/>
          <p:nvPr/>
        </p:nvSpPr>
        <p:spPr>
          <a:xfrm>
            <a:off x="5226330" y="665139"/>
            <a:ext cx="1127868" cy="502456"/>
          </a:xfrm>
          <a:prstGeom prst="wedgeEllipseCallout">
            <a:avLst>
              <a:gd name="adj1" fmla="val -54696"/>
              <a:gd name="adj2" fmla="val 63666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位置检索方法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1" name="椭圆形标注 10"/>
          <p:cNvSpPr/>
          <p:nvPr/>
        </p:nvSpPr>
        <p:spPr>
          <a:xfrm>
            <a:off x="2141730" y="4191930"/>
            <a:ext cx="1296144" cy="489033"/>
          </a:xfrm>
          <a:prstGeom prst="wedgeEllipseCallout">
            <a:avLst>
              <a:gd name="adj1" fmla="val -32249"/>
              <a:gd name="adj2" fmla="val -86486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文献时间限定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5544108" y="2856369"/>
            <a:ext cx="1512168" cy="594066"/>
          </a:xfrm>
          <a:prstGeom prst="wedgeEllipseCallout">
            <a:avLst>
              <a:gd name="adj1" fmla="val -63931"/>
              <a:gd name="adj2" fmla="val 46175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文献来源及主题扩展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82812"/>
            <a:ext cx="6857999" cy="2315195"/>
          </a:xfrm>
          <a:ln>
            <a:solidFill>
              <a:schemeClr val="tx1"/>
            </a:solidFill>
          </a:ln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990" y="2798007"/>
            <a:ext cx="6857999" cy="219370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3696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专业检索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4047599" y="845724"/>
            <a:ext cx="1593177" cy="264986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7" name="矩形 6"/>
          <p:cNvSpPr/>
          <p:nvPr/>
        </p:nvSpPr>
        <p:spPr>
          <a:xfrm>
            <a:off x="6516216" y="3081510"/>
            <a:ext cx="972108" cy="28563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buFont typeface="Arial" panose="020B0604020202020204" pitchFamily="34" charset="0"/>
              <a:buNone/>
              <a:defRPr/>
            </a:pPr>
            <a:endParaRPr lang="zh-CN" altLang="en-US" sz="1350" noProof="1"/>
          </a:p>
        </p:txBody>
      </p:sp>
      <p:sp>
        <p:nvSpPr>
          <p:cNvPr id="9" name="椭圆形标注 8"/>
          <p:cNvSpPr/>
          <p:nvPr/>
        </p:nvSpPr>
        <p:spPr>
          <a:xfrm>
            <a:off x="2627784" y="1765338"/>
            <a:ext cx="1706265" cy="378041"/>
          </a:xfrm>
          <a:prstGeom prst="wedgeEllipseCallout">
            <a:avLst>
              <a:gd name="adj1" fmla="val -51854"/>
              <a:gd name="adj2" fmla="val -100938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设置检索公式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12" name="椭圆形标注 11"/>
          <p:cNvSpPr/>
          <p:nvPr/>
        </p:nvSpPr>
        <p:spPr>
          <a:xfrm>
            <a:off x="5868145" y="3650646"/>
            <a:ext cx="1512167" cy="402972"/>
          </a:xfrm>
          <a:prstGeom prst="wedgeEllipseCallout">
            <a:avLst>
              <a:gd name="adj1" fmla="val 35800"/>
              <a:gd name="adj2" fmla="val -118927"/>
            </a:avLst>
          </a:prstGeom>
          <a:solidFill>
            <a:schemeClr val="bg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350" b="1" dirty="0">
                <a:solidFill>
                  <a:schemeClr val="tx1"/>
                </a:solidFill>
              </a:rPr>
              <a:t>缩小精确检索结果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107" y="490524"/>
            <a:ext cx="6858000" cy="4515966"/>
          </a:xfrm>
          <a:ln>
            <a:solidFill>
              <a:schemeClr val="tx1"/>
            </a:solidFill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检索结果阅读</a:t>
            </a:r>
            <a:endParaRPr lang="zh-CN" altLang="en-US" sz="24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975267" y="1591561"/>
            <a:ext cx="628967" cy="203913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2627785" y="2039673"/>
            <a:ext cx="4914546" cy="2838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3" name="圆角矩形标注 12"/>
          <p:cNvSpPr/>
          <p:nvPr/>
        </p:nvSpPr>
        <p:spPr>
          <a:xfrm>
            <a:off x="6133962" y="853519"/>
            <a:ext cx="1566174" cy="375047"/>
          </a:xfrm>
          <a:prstGeom prst="wedgeRoundRectCallout">
            <a:avLst>
              <a:gd name="adj1" fmla="val 45590"/>
              <a:gd name="adj2" fmla="val 135301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b="1" dirty="0">
                <a:solidFill>
                  <a:schemeClr val="tx1"/>
                </a:solidFill>
              </a:rPr>
              <a:t>切换到摘要模式下的列表</a:t>
            </a:r>
            <a:endParaRPr lang="zh-CN" altLang="en-US" sz="1350" b="1" dirty="0">
              <a:solidFill>
                <a:schemeClr val="tx1"/>
              </a:solidFill>
            </a:endParaRPr>
          </a:p>
        </p:txBody>
      </p:sp>
      <p:sp>
        <p:nvSpPr>
          <p:cNvPr id="9" name="圆角矩形标注 8"/>
          <p:cNvSpPr>
            <a:spLocks noChangeArrowheads="1"/>
          </p:cNvSpPr>
          <p:nvPr/>
        </p:nvSpPr>
        <p:spPr bwMode="auto">
          <a:xfrm>
            <a:off x="5868195" y="2413376"/>
            <a:ext cx="1344673" cy="315516"/>
          </a:xfrm>
          <a:prstGeom prst="wedgeRoundRectCallout">
            <a:avLst>
              <a:gd name="adj1" fmla="val 59954"/>
              <a:gd name="adj2" fmla="val -183479"/>
              <a:gd name="adj3" fmla="val 16667"/>
            </a:avLst>
          </a:prstGeom>
          <a:solidFill>
            <a:schemeClr val="accent2"/>
          </a:solidFill>
          <a:ln w="55000" cmpd="thickThin" algn="ctr">
            <a:solidFill>
              <a:srgbClr val="1E768C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>
                <a:solidFill>
                  <a:schemeClr val="lt1"/>
                </a:solidFill>
              </a:rPr>
              <a:t>每页显示结果数量</a:t>
            </a:r>
            <a:endParaRPr lang="zh-CN" altLang="en-US" sz="135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1540"/>
            <a:ext cx="6858000" cy="4461960"/>
          </a:xfrm>
          <a:ln>
            <a:solidFill>
              <a:schemeClr val="tx1"/>
            </a:solidFill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检索结果阅读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3194847" y="4677985"/>
            <a:ext cx="3051339" cy="427148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1223629" y="843558"/>
            <a:ext cx="1026114" cy="38344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3" name="圆角矩形标注 12"/>
          <p:cNvSpPr/>
          <p:nvPr/>
        </p:nvSpPr>
        <p:spPr>
          <a:xfrm>
            <a:off x="6030162" y="3939004"/>
            <a:ext cx="1566174" cy="375047"/>
          </a:xfrm>
          <a:prstGeom prst="wedgeRoundRectCallout">
            <a:avLst>
              <a:gd name="adj1" fmla="val -43313"/>
              <a:gd name="adj2" fmla="val 13530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提供多种阅读模式</a:t>
            </a:r>
            <a:endParaRPr lang="zh-CN" altLang="en-US" sz="1350" dirty="0"/>
          </a:p>
        </p:txBody>
      </p:sp>
      <p:sp>
        <p:nvSpPr>
          <p:cNvPr id="9" name="圆角矩形标注 8"/>
          <p:cNvSpPr>
            <a:spLocks noChangeArrowheads="1"/>
          </p:cNvSpPr>
          <p:nvPr/>
        </p:nvSpPr>
        <p:spPr bwMode="auto">
          <a:xfrm>
            <a:off x="2249743" y="1416675"/>
            <a:ext cx="1242137" cy="315516"/>
          </a:xfrm>
          <a:prstGeom prst="wedgeRoundRectCallout">
            <a:avLst>
              <a:gd name="adj1" fmla="val 31029"/>
              <a:gd name="adj2" fmla="val -150546"/>
              <a:gd name="adj3" fmla="val 16667"/>
            </a:avLst>
          </a:prstGeom>
          <a:solidFill>
            <a:schemeClr val="accent2"/>
          </a:solidFill>
          <a:ln w="55000" cmpd="thickThin" algn="ctr">
            <a:solidFill>
              <a:srgbClr val="1E768C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>
                <a:solidFill>
                  <a:schemeClr val="lt1"/>
                </a:solidFill>
              </a:rPr>
              <a:t>文献来源直接开启</a:t>
            </a:r>
            <a:endParaRPr lang="zh-CN" altLang="en-US" sz="1350" dirty="0">
              <a:solidFill>
                <a:schemeClr val="lt1"/>
              </a:solidFill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926070" y="3231139"/>
            <a:ext cx="1295417" cy="375047"/>
          </a:xfrm>
          <a:prstGeom prst="wedgeRoundRectCallout">
            <a:avLst>
              <a:gd name="adj1" fmla="val -48887"/>
              <a:gd name="adj2" fmla="val -14546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在线阅读目录支持直接跳转</a:t>
            </a:r>
            <a:endParaRPr lang="zh-CN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2897814" y="681540"/>
            <a:ext cx="594066" cy="3555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5" name="矩形 14"/>
          <p:cNvSpPr/>
          <p:nvPr/>
        </p:nvSpPr>
        <p:spPr>
          <a:xfrm>
            <a:off x="5868144" y="951570"/>
            <a:ext cx="2052228" cy="355532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6" name="圆角矩形标注 15"/>
          <p:cNvSpPr/>
          <p:nvPr/>
        </p:nvSpPr>
        <p:spPr>
          <a:xfrm>
            <a:off x="6332347" y="171478"/>
            <a:ext cx="1566174" cy="375047"/>
          </a:xfrm>
          <a:prstGeom prst="wedgeRoundRectCallout">
            <a:avLst>
              <a:gd name="adj1" fmla="val -43313"/>
              <a:gd name="adj2" fmla="val 13530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收藏及在线记录</a:t>
            </a:r>
            <a:endParaRPr lang="zh-CN" alt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469686"/>
            <a:ext cx="6858000" cy="4596974"/>
          </a:xfrm>
          <a:ln>
            <a:solidFill>
              <a:schemeClr val="tx1"/>
            </a:solidFill>
          </a:ln>
        </p:spPr>
      </p:pic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检索结果阅读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2829943" y="4331114"/>
            <a:ext cx="661937" cy="64807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2" name="矩形 11"/>
          <p:cNvSpPr/>
          <p:nvPr/>
        </p:nvSpPr>
        <p:spPr>
          <a:xfrm>
            <a:off x="1217901" y="1792832"/>
            <a:ext cx="1031842" cy="28083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3" name="圆角矩形标注 12"/>
          <p:cNvSpPr/>
          <p:nvPr/>
        </p:nvSpPr>
        <p:spPr>
          <a:xfrm>
            <a:off x="3491880" y="4260748"/>
            <a:ext cx="1566174" cy="375047"/>
          </a:xfrm>
          <a:prstGeom prst="wedgeRoundRectCallout">
            <a:avLst>
              <a:gd name="adj1" fmla="val -43313"/>
              <a:gd name="adj2" fmla="val 13530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扫描二维码提供更多阅读方式</a:t>
            </a:r>
            <a:endParaRPr lang="zh-CN" altLang="en-US" sz="1350" dirty="0"/>
          </a:p>
        </p:txBody>
      </p:sp>
      <p:sp>
        <p:nvSpPr>
          <p:cNvPr id="9" name="圆角矩形标注 8"/>
          <p:cNvSpPr>
            <a:spLocks noChangeArrowheads="1"/>
          </p:cNvSpPr>
          <p:nvPr/>
        </p:nvSpPr>
        <p:spPr bwMode="auto">
          <a:xfrm>
            <a:off x="4572000" y="2350777"/>
            <a:ext cx="1760347" cy="315516"/>
          </a:xfrm>
          <a:prstGeom prst="wedgeRoundRectCallout">
            <a:avLst>
              <a:gd name="adj1" fmla="val -40355"/>
              <a:gd name="adj2" fmla="val -115417"/>
              <a:gd name="adj3" fmla="val 16667"/>
            </a:avLst>
          </a:prstGeom>
          <a:solidFill>
            <a:schemeClr val="accent2"/>
          </a:solidFill>
          <a:ln w="55000" cmpd="thickThin" algn="ctr">
            <a:solidFill>
              <a:srgbClr val="1E768C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>
                <a:solidFill>
                  <a:schemeClr val="lt1"/>
                </a:solidFill>
              </a:rPr>
              <a:t>概念、关键词可直接查看解释</a:t>
            </a:r>
            <a:endParaRPr lang="zh-CN" altLang="en-US" sz="1350" dirty="0">
              <a:solidFill>
                <a:schemeClr val="lt1"/>
              </a:solidFill>
            </a:endParaRPr>
          </a:p>
        </p:txBody>
      </p:sp>
      <p:sp>
        <p:nvSpPr>
          <p:cNvPr id="10" name="圆角矩形标注 9"/>
          <p:cNvSpPr/>
          <p:nvPr/>
        </p:nvSpPr>
        <p:spPr>
          <a:xfrm>
            <a:off x="1926070" y="3154299"/>
            <a:ext cx="1295417" cy="375047"/>
          </a:xfrm>
          <a:prstGeom prst="wedgeRoundRectCallout">
            <a:avLst>
              <a:gd name="adj1" fmla="val -48887"/>
              <a:gd name="adj2" fmla="val -145466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文献内图表高清观看</a:t>
            </a:r>
            <a:endParaRPr lang="zh-CN" altLang="en-US" sz="1350" dirty="0"/>
          </a:p>
        </p:txBody>
      </p:sp>
      <p:sp>
        <p:nvSpPr>
          <p:cNvPr id="6" name="矩形 5"/>
          <p:cNvSpPr/>
          <p:nvPr/>
        </p:nvSpPr>
        <p:spPr>
          <a:xfrm>
            <a:off x="4031940" y="1792832"/>
            <a:ext cx="594066" cy="27003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相关联文献拓展及搜索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176130" name="内容占位符 9" descr="14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603889"/>
            <a:ext cx="6858000" cy="4339828"/>
          </a:xfrm>
          <a:ln>
            <a:solidFill>
              <a:schemeClr val="tx1"/>
            </a:solidFill>
          </a:ln>
        </p:spPr>
      </p:pic>
      <p:sp>
        <p:nvSpPr>
          <p:cNvPr id="11" name="流程图: 过程 10"/>
          <p:cNvSpPr/>
          <p:nvPr/>
        </p:nvSpPr>
        <p:spPr>
          <a:xfrm>
            <a:off x="1250156" y="2586278"/>
            <a:ext cx="1125141" cy="214313"/>
          </a:xfrm>
          <a:prstGeom prst="flowChartProcess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12" name="矩形标注 11"/>
          <p:cNvSpPr>
            <a:spLocks noChangeArrowheads="1"/>
          </p:cNvSpPr>
          <p:nvPr/>
        </p:nvSpPr>
        <p:spPr bwMode="auto">
          <a:xfrm>
            <a:off x="1946673" y="2157654"/>
            <a:ext cx="1545431" cy="267891"/>
          </a:xfrm>
          <a:prstGeom prst="wedgeRectCallout">
            <a:avLst>
              <a:gd name="adj1" fmla="val -34440"/>
              <a:gd name="adj2" fmla="val 90889"/>
            </a:avLst>
          </a:prstGeom>
          <a:solidFill>
            <a:schemeClr val="accent2"/>
          </a:solidFill>
          <a:ln w="55000" cmpd="thickThin" algn="ctr">
            <a:solidFill>
              <a:srgbClr val="1E768C"/>
            </a:solidFill>
            <a:miter lim="800000"/>
          </a:ln>
        </p:spPr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>
                <a:solidFill>
                  <a:schemeClr val="lt1"/>
                </a:solidFill>
              </a:rPr>
              <a:t>查看引文详情</a:t>
            </a:r>
            <a:endParaRPr lang="zh-CN" altLang="en-US" sz="1350" dirty="0">
              <a:solidFill>
                <a:schemeClr val="l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相关联文献拓展及搜索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177154" name="内容占位符 5" descr="引文网络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598763"/>
            <a:ext cx="6858000" cy="4554140"/>
          </a:xfrm>
          <a:ln>
            <a:solidFill>
              <a:schemeClr val="tx1"/>
            </a:solidFill>
          </a:ln>
        </p:spPr>
      </p:pic>
      <p:sp>
        <p:nvSpPr>
          <p:cNvPr id="7" name="矩形 6"/>
          <p:cNvSpPr/>
          <p:nvPr/>
        </p:nvSpPr>
        <p:spPr>
          <a:xfrm>
            <a:off x="3761910" y="1545637"/>
            <a:ext cx="696516" cy="26789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8" name="矩形标注 7"/>
          <p:cNvSpPr/>
          <p:nvPr/>
        </p:nvSpPr>
        <p:spPr>
          <a:xfrm>
            <a:off x="5536407" y="2625329"/>
            <a:ext cx="1607344" cy="321469"/>
          </a:xfrm>
          <a:prstGeom prst="wedgeRectCallout">
            <a:avLst>
              <a:gd name="adj1" fmla="val -58267"/>
              <a:gd name="adj2" fmla="val 207404"/>
            </a:avLst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参考文献详情查阅</a:t>
            </a:r>
            <a:endParaRPr lang="zh-CN" alt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10" y="711808"/>
            <a:ext cx="6858000" cy="4461960"/>
          </a:xfrm>
          <a:ln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544103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相关联文献拓展及搜索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流程图: 过程 4"/>
          <p:cNvSpPr/>
          <p:nvPr/>
        </p:nvSpPr>
        <p:spPr>
          <a:xfrm>
            <a:off x="2735796" y="1545636"/>
            <a:ext cx="1512168" cy="2970331"/>
          </a:xfrm>
          <a:prstGeom prst="flowChartProcess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6" name="圆角矩形标注 5"/>
          <p:cNvSpPr/>
          <p:nvPr/>
        </p:nvSpPr>
        <p:spPr>
          <a:xfrm>
            <a:off x="1061610" y="2681260"/>
            <a:ext cx="1553766" cy="375047"/>
          </a:xfrm>
          <a:prstGeom prst="wedgeRoundRectCallout">
            <a:avLst>
              <a:gd name="adj1" fmla="val 52764"/>
              <a:gd name="adj2" fmla="val -204571"/>
              <a:gd name="adj3" fmla="val 16667"/>
            </a:avLst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相关文献推荐使用</a:t>
            </a:r>
            <a:endParaRPr lang="zh-CN" alt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4762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01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3695" y="2029873"/>
            <a:ext cx="3059157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正式数据库 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2666692"/>
            <a:ext cx="36752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77">
        <p:zoom/>
      </p:transition>
    </mc:Choice>
    <mc:Fallback>
      <p:transition advTm="6177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内容占位符 10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1540"/>
            <a:ext cx="6858000" cy="4461960"/>
          </a:xfrm>
          <a:ln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计量可视化分析检索结果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23628" y="2193708"/>
            <a:ext cx="1026114" cy="280831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形标注 8"/>
          <p:cNvSpPr/>
          <p:nvPr/>
        </p:nvSpPr>
        <p:spPr>
          <a:xfrm>
            <a:off x="1871700" y="1207101"/>
            <a:ext cx="1566174" cy="594066"/>
          </a:xfrm>
          <a:prstGeom prst="wedgeEllipseCallout">
            <a:avLst>
              <a:gd name="adj1" fmla="val -35992"/>
              <a:gd name="adj2" fmla="val 81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提供</a:t>
            </a:r>
            <a:r>
              <a:rPr lang="en-US" altLang="zh-CN" sz="1200" b="1" dirty="0">
                <a:solidFill>
                  <a:schemeClr val="tx1"/>
                </a:solidFill>
              </a:rPr>
              <a:t>9</a:t>
            </a:r>
            <a:r>
              <a:rPr lang="zh-CN" altLang="en-US" sz="1200" b="1" dirty="0">
                <a:solidFill>
                  <a:schemeClr val="tx1"/>
                </a:solidFill>
              </a:rPr>
              <a:t>种主题的分析图表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7056276" y="3327834"/>
            <a:ext cx="756084" cy="540060"/>
          </a:xfrm>
          <a:prstGeom prst="ellipse">
            <a:avLst/>
          </a:prstGeom>
          <a:noFill/>
          <a:ln>
            <a:solidFill>
              <a:srgbClr val="F80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27534"/>
            <a:ext cx="6858000" cy="4515966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计量可视化分析检索结果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42235" y="2289742"/>
            <a:ext cx="756084" cy="17695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形标注 8"/>
          <p:cNvSpPr/>
          <p:nvPr/>
        </p:nvSpPr>
        <p:spPr>
          <a:xfrm>
            <a:off x="1871700" y="1547653"/>
            <a:ext cx="1026114" cy="562551"/>
          </a:xfrm>
          <a:prstGeom prst="wedgeEllipseCallout">
            <a:avLst>
              <a:gd name="adj1" fmla="val -35992"/>
              <a:gd name="adj2" fmla="val 81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主要主题分布图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437874" y="4353948"/>
            <a:ext cx="3618402" cy="540060"/>
          </a:xfrm>
          <a:prstGeom prst="ellipse">
            <a:avLst/>
          </a:prstGeom>
          <a:noFill/>
          <a:ln>
            <a:solidFill>
              <a:srgbClr val="F80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1540"/>
            <a:ext cx="6858000" cy="4461960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计量可视化分析检索结果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23628" y="2517744"/>
            <a:ext cx="1026114" cy="27003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形标注 8"/>
          <p:cNvSpPr/>
          <p:nvPr/>
        </p:nvSpPr>
        <p:spPr>
          <a:xfrm>
            <a:off x="1749052" y="1653648"/>
            <a:ext cx="1566174" cy="594066"/>
          </a:xfrm>
          <a:prstGeom prst="wedgeEllipseCallout">
            <a:avLst>
              <a:gd name="adj1" fmla="val -35992"/>
              <a:gd name="adj2" fmla="val 81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文献来源分布比例图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6678234" y="1207101"/>
            <a:ext cx="1242138" cy="3524889"/>
          </a:xfrm>
          <a:prstGeom prst="ellipse">
            <a:avLst/>
          </a:prstGeom>
          <a:noFill/>
          <a:ln>
            <a:solidFill>
              <a:srgbClr val="F80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681540"/>
            <a:ext cx="6858000" cy="4461960"/>
          </a:xfrm>
          <a:ln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检索结果导出引文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4250655" y="2024440"/>
            <a:ext cx="969417" cy="2545532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形标注 8"/>
          <p:cNvSpPr/>
          <p:nvPr/>
        </p:nvSpPr>
        <p:spPr>
          <a:xfrm>
            <a:off x="5276769" y="2485487"/>
            <a:ext cx="1566174" cy="594066"/>
          </a:xfrm>
          <a:prstGeom prst="wedgeEllipseCallout">
            <a:avLst>
              <a:gd name="adj1" fmla="val -35992"/>
              <a:gd name="adj2" fmla="val 81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提供</a:t>
            </a:r>
            <a:r>
              <a:rPr lang="en-US" altLang="zh-CN" sz="1200" b="1" dirty="0">
                <a:solidFill>
                  <a:schemeClr val="tx1"/>
                </a:solidFill>
              </a:rPr>
              <a:t>12</a:t>
            </a:r>
            <a:r>
              <a:rPr lang="zh-CN" altLang="en-US" sz="1200" b="1" dirty="0">
                <a:solidFill>
                  <a:schemeClr val="tx1"/>
                </a:solidFill>
              </a:rPr>
              <a:t>种引文导出格式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3599892" y="1977684"/>
            <a:ext cx="566682" cy="270030"/>
          </a:xfrm>
          <a:prstGeom prst="ellipse">
            <a:avLst/>
          </a:prstGeom>
          <a:noFill/>
          <a:ln>
            <a:solidFill>
              <a:srgbClr val="F80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735547"/>
            <a:ext cx="6885384" cy="4407953"/>
          </a:xfrm>
          <a:ln>
            <a:solidFill>
              <a:schemeClr val="tx1"/>
            </a:solidFill>
          </a:ln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0"/>
            <a:ext cx="6172200" cy="490524"/>
          </a:xfrm>
        </p:spPr>
        <p:txBody>
          <a:bodyPr/>
          <a:lstStyle/>
          <a:p>
            <a:pPr>
              <a:defRPr/>
            </a:pPr>
            <a:r>
              <a:rPr lang="zh-CN" altLang="en-US" sz="24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检索结果导出引文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 flipV="1">
            <a:off x="2711484" y="2787774"/>
            <a:ext cx="5208888" cy="211348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9" name="椭圆形标注 8"/>
          <p:cNvSpPr/>
          <p:nvPr/>
        </p:nvSpPr>
        <p:spPr>
          <a:xfrm>
            <a:off x="5868144" y="1891421"/>
            <a:ext cx="1566174" cy="594066"/>
          </a:xfrm>
          <a:prstGeom prst="wedgeEllipseCallout">
            <a:avLst>
              <a:gd name="adj1" fmla="val -35992"/>
              <a:gd name="adj2" fmla="val 8115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200" b="1" dirty="0">
                <a:solidFill>
                  <a:schemeClr val="tx1"/>
                </a:solidFill>
              </a:rPr>
              <a:t>自动生成导出文档</a:t>
            </a:r>
            <a:endParaRPr lang="zh-CN" altLang="en-US" sz="1200" b="1" dirty="0">
              <a:solidFill>
                <a:schemeClr val="tx1"/>
              </a:solidFill>
            </a:endParaRPr>
          </a:p>
        </p:txBody>
      </p:sp>
      <p:sp>
        <p:nvSpPr>
          <p:cNvPr id="12" name="椭圆 11"/>
          <p:cNvSpPr/>
          <p:nvPr/>
        </p:nvSpPr>
        <p:spPr>
          <a:xfrm>
            <a:off x="1143000" y="2139702"/>
            <a:ext cx="1484784" cy="345785"/>
          </a:xfrm>
          <a:prstGeom prst="ellipse">
            <a:avLst/>
          </a:prstGeom>
          <a:noFill/>
          <a:ln>
            <a:solidFill>
              <a:srgbClr val="F8080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225" name="Picture 4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58368" y="612202"/>
            <a:ext cx="6858000" cy="3857625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3" name="标题 2"/>
          <p:cNvSpPr txBox="1"/>
          <p:nvPr/>
        </p:nvSpPr>
        <p:spPr>
          <a:xfrm>
            <a:off x="1158368" y="121678"/>
            <a:ext cx="6172200" cy="490524"/>
          </a:xfrm>
          <a:prstGeom prst="rect">
            <a:avLst/>
          </a:prstGeom>
        </p:spPr>
        <p:txBody>
          <a:bodyPr/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zh-CN" altLang="en-US" sz="24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下载论文</a:t>
            </a:r>
            <a:endParaRPr lang="zh-CN" altLang="en-US" sz="24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椭圆 4"/>
          <p:cNvSpPr>
            <a:spLocks noChangeArrowheads="1"/>
          </p:cNvSpPr>
          <p:nvPr/>
        </p:nvSpPr>
        <p:spPr bwMode="auto">
          <a:xfrm>
            <a:off x="7518798" y="2035969"/>
            <a:ext cx="482203" cy="375047"/>
          </a:xfrm>
          <a:prstGeom prst="ellipse">
            <a:avLst/>
          </a:prstGeom>
          <a:noFill/>
          <a:ln w="38100" cap="sq" algn="ctr">
            <a:solidFill>
              <a:srgbClr val="FF0000"/>
            </a:solidFill>
            <a:round/>
          </a:ln>
        </p:spPr>
        <p:txBody>
          <a:bodyPr wrap="none"/>
          <a:lstStyle/>
          <a:p>
            <a:pPr>
              <a:buFont typeface="Arial" panose="020B0604020202020204" pitchFamily="34" charset="0"/>
              <a:buNone/>
            </a:pPr>
            <a:endParaRPr lang="zh-CN" altLang="en-US" sz="1350">
              <a:solidFill>
                <a:srgbClr val="FF0000"/>
              </a:solidFill>
            </a:endParaRPr>
          </a:p>
        </p:txBody>
      </p:sp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1143000" y="214296"/>
            <a:ext cx="6172200" cy="490524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zh-CN" altLang="en-US" dirty="0" smtClean="0"/>
              <a:t>下载浏览器</a:t>
            </a:r>
            <a:endParaRPr lang="zh-CN" altLang="en-US" dirty="0"/>
          </a:p>
        </p:txBody>
      </p:sp>
      <p:pic>
        <p:nvPicPr>
          <p:cNvPr id="181251" name="内容占位符 5" descr="常用软件下载图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1071563"/>
            <a:ext cx="6858000" cy="3536156"/>
          </a:xfrm>
          <a:ln w="12700">
            <a:solidFill>
              <a:srgbClr val="FF0000"/>
            </a:solidFill>
          </a:ln>
        </p:spPr>
      </p:pic>
      <p:sp>
        <p:nvSpPr>
          <p:cNvPr id="7" name="矩形 6"/>
          <p:cNvSpPr/>
          <p:nvPr/>
        </p:nvSpPr>
        <p:spPr>
          <a:xfrm>
            <a:off x="2696766" y="3161110"/>
            <a:ext cx="1178719" cy="101798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endParaRPr lang="zh-CN" altLang="en-US" sz="1350"/>
          </a:p>
        </p:txBody>
      </p:sp>
      <p:sp>
        <p:nvSpPr>
          <p:cNvPr id="8" name="矩形标注 7"/>
          <p:cNvSpPr/>
          <p:nvPr/>
        </p:nvSpPr>
        <p:spPr>
          <a:xfrm>
            <a:off x="3875485" y="2625329"/>
            <a:ext cx="1339453" cy="321469"/>
          </a:xfrm>
          <a:prstGeom prst="wedgeRectCallout">
            <a:avLst>
              <a:gd name="adj1" fmla="val -43475"/>
              <a:gd name="adj2" fmla="val 147028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buFont typeface="Arial" panose="020B0604020202020204" pitchFamily="34" charset="0"/>
              <a:buNone/>
              <a:defRPr/>
            </a:pPr>
            <a:r>
              <a:rPr lang="zh-CN" altLang="en-US" sz="1350" dirty="0"/>
              <a:t>知网浏览器软件</a:t>
            </a:r>
            <a:endParaRPr lang="zh-CN" altLang="en-US" sz="135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273" name="Picture 2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1143000" y="535781"/>
            <a:ext cx="6858000" cy="4086225"/>
          </a:xfrm>
          <a:prstGeom prst="rect">
            <a:avLst/>
          </a:prstGeom>
          <a:noFill/>
          <a:ln w="12700">
            <a:solidFill>
              <a:srgbClr val="C00000"/>
            </a:solidFill>
            <a:miter lim="800000"/>
            <a:headEnd/>
            <a:tailEnd/>
          </a:ln>
        </p:spPr>
      </p:pic>
      <p:sp>
        <p:nvSpPr>
          <p:cNvPr id="182274" name="TextBox 2"/>
          <p:cNvSpPr txBox="1">
            <a:spLocks noChangeArrowheads="1"/>
          </p:cNvSpPr>
          <p:nvPr/>
        </p:nvSpPr>
        <p:spPr bwMode="auto">
          <a:xfrm>
            <a:off x="1357313" y="0"/>
            <a:ext cx="2411016" cy="46166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400" b="1">
                <a:latin typeface="黑体" panose="02010609060101010101" charset="-122"/>
                <a:ea typeface="黑体" panose="02010609060101010101" charset="-122"/>
              </a:rPr>
              <a:t>下载浏览器</a:t>
            </a:r>
            <a:endParaRPr lang="zh-CN" altLang="en-US" sz="2400" b="1"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/>
          <p:cNvSpPr txBox="1"/>
          <p:nvPr/>
        </p:nvSpPr>
        <p:spPr>
          <a:xfrm>
            <a:off x="361031" y="312281"/>
            <a:ext cx="5200319" cy="2885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数据库馆外授权</a:t>
            </a:r>
            <a:r>
              <a:rPr lang="en-US" altLang="zh-CN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中国知网“全球学术快报 ”</a:t>
            </a:r>
            <a:endParaRPr lang="zh-CN" altLang="en-US" sz="187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76923"/>
            <a:ext cx="206296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248112" y="276923"/>
            <a:ext cx="45998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26" y="981856"/>
            <a:ext cx="7967272" cy="403257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椭圆形标注 5"/>
          <p:cNvSpPr/>
          <p:nvPr/>
        </p:nvSpPr>
        <p:spPr>
          <a:xfrm>
            <a:off x="6363325" y="1049311"/>
            <a:ext cx="906905" cy="404735"/>
          </a:xfrm>
          <a:prstGeom prst="wedgeEllipseCallout">
            <a:avLst>
              <a:gd name="adj1" fmla="val 76687"/>
              <a:gd name="adj2" fmla="val 75462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7127823" y="1626433"/>
            <a:ext cx="1873770" cy="1200329"/>
          </a:xfrm>
          <a:prstGeom prst="rect">
            <a:avLst/>
          </a:prstGeom>
          <a:noFill/>
          <a:ln w="28575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在已购买的机购网络</a:t>
            </a:r>
            <a:r>
              <a:rPr lang="en-US" altLang="zh-CN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IP</a:t>
            </a:r>
            <a:r>
              <a:rPr lang="zh-CN" altLang="en-US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范围内用手机号注册个人账户</a:t>
            </a:r>
            <a:endParaRPr lang="zh-CN" altLang="en-US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313">
        <p:zoom/>
      </p:transition>
    </mc:Choice>
    <mc:Fallback>
      <p:transition advTm="9313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/>
          <p:cNvSpPr txBox="1"/>
          <p:nvPr/>
        </p:nvSpPr>
        <p:spPr>
          <a:xfrm>
            <a:off x="335926" y="312281"/>
            <a:ext cx="5622664" cy="2885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数据库馆外授权</a:t>
            </a:r>
            <a:r>
              <a:rPr lang="en-US" altLang="zh-CN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中国知网“全球学术快报 ”</a:t>
            </a:r>
            <a:endParaRPr lang="zh-CN" altLang="en-US" sz="187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76923"/>
            <a:ext cx="206296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248112" y="276923"/>
            <a:ext cx="45998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8" y="1266668"/>
            <a:ext cx="2466633" cy="372130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283" y="1266668"/>
            <a:ext cx="2498602" cy="372130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ext Box 11"/>
          <p:cNvSpPr txBox="1">
            <a:spLocks noChangeArrowheads="1"/>
          </p:cNvSpPr>
          <p:nvPr/>
        </p:nvSpPr>
        <p:spPr bwMode="auto">
          <a:xfrm>
            <a:off x="580606" y="636072"/>
            <a:ext cx="7214279" cy="40011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个人手机下载“全球学术快报”</a:t>
            </a:r>
            <a:r>
              <a:rPr lang="en-US" altLang="zh-CN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app,</a:t>
            </a:r>
            <a:r>
              <a:rPr lang="zh-CN" altLang="en-US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并完成注册登录</a:t>
            </a:r>
            <a:endParaRPr lang="zh-CN" altLang="en-US" sz="20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3198147" y="2254158"/>
            <a:ext cx="1979196" cy="1938992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400" b="1" dirty="0">
                <a:solidFill>
                  <a:schemeClr val="tx2">
                    <a:lumMod val="75000"/>
                  </a:schemeClr>
                </a:solidFill>
                <a:ea typeface="黑体" panose="02010609060101010101" charset="-122"/>
              </a:rPr>
              <a:t>首次登录必需在校内</a:t>
            </a:r>
            <a:r>
              <a:rPr lang="zh-CN" altLang="en-US" sz="2400" b="1" dirty="0" smtClean="0">
                <a:solidFill>
                  <a:schemeClr val="tx2">
                    <a:lumMod val="75000"/>
                  </a:schemeClr>
                </a:solidFill>
                <a:ea typeface="黑体" panose="02010609060101010101" charset="-122"/>
              </a:rPr>
              <a:t>完成，同时关联已购买资源地址。</a:t>
            </a:r>
            <a:endParaRPr lang="zh-CN" altLang="en-US" sz="2400" b="1" dirty="0">
              <a:solidFill>
                <a:schemeClr val="tx2">
                  <a:lumMod val="75000"/>
                </a:schemeClr>
              </a:solidFill>
              <a:ea typeface="黑体" panose="02010609060101010101" charset="-122"/>
            </a:endParaRPr>
          </a:p>
        </p:txBody>
      </p:sp>
      <p:sp>
        <p:nvSpPr>
          <p:cNvPr id="7" name="爆炸形 1 6"/>
          <p:cNvSpPr/>
          <p:nvPr/>
        </p:nvSpPr>
        <p:spPr>
          <a:xfrm>
            <a:off x="3386650" y="1736711"/>
            <a:ext cx="547141" cy="517447"/>
          </a:xfrm>
          <a:prstGeom prst="irregularSeal1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左箭头 11"/>
          <p:cNvSpPr/>
          <p:nvPr/>
        </p:nvSpPr>
        <p:spPr>
          <a:xfrm>
            <a:off x="7240249" y="2137984"/>
            <a:ext cx="554636" cy="232347"/>
          </a:xfrm>
          <a:prstGeom prst="left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5718748" y="2076138"/>
            <a:ext cx="1521501" cy="37475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noFill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313">
        <p:zoom/>
      </p:transition>
    </mc:Choice>
    <mc:Fallback>
      <p:transition advTm="9313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64" name="文本框 63"/>
          <p:cNvSpPr txBox="1"/>
          <p:nvPr/>
        </p:nvSpPr>
        <p:spPr>
          <a:xfrm>
            <a:off x="2171767" y="2049906"/>
            <a:ext cx="1325880" cy="78359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5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</a:rPr>
              <a:t>目录</a:t>
            </a:r>
            <a:endParaRPr lang="zh-CN" altLang="en-US" sz="4500" b="1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887650" y="2765136"/>
            <a:ext cx="188849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CONTENTS</a:t>
            </a:r>
            <a:endParaRPr lang="en-US" altLang="zh-CN" sz="2400" b="1" dirty="0">
              <a:solidFill>
                <a:schemeClr val="tx1">
                  <a:lumMod val="75000"/>
                  <a:lumOff val="25000"/>
                </a:schemeClr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6" name="WordArt 20"/>
          <p:cNvSpPr>
            <a:spLocks noChangeArrowheads="1" noChangeShapeType="1" noTextEdit="1"/>
          </p:cNvSpPr>
          <p:nvPr/>
        </p:nvSpPr>
        <p:spPr bwMode="auto">
          <a:xfrm>
            <a:off x="4678578" y="371116"/>
            <a:ext cx="2286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7" name="Rectangle 22"/>
          <p:cNvSpPr>
            <a:spLocks noChangeArrowheads="1"/>
          </p:cNvSpPr>
          <p:nvPr/>
        </p:nvSpPr>
        <p:spPr bwMode="auto">
          <a:xfrm>
            <a:off x="4945278" y="343645"/>
            <a:ext cx="2971800" cy="683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en-US" altLang="zh-CN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CNKI</a:t>
            </a: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中国知网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68" name="WordArt 20"/>
          <p:cNvSpPr>
            <a:spLocks noChangeArrowheads="1" noChangeShapeType="1" noTextEdit="1"/>
          </p:cNvSpPr>
          <p:nvPr/>
        </p:nvSpPr>
        <p:spPr bwMode="auto">
          <a:xfrm>
            <a:off x="4754778" y="1076291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9" name="Rectangle 22"/>
          <p:cNvSpPr>
            <a:spLocks noChangeArrowheads="1"/>
          </p:cNvSpPr>
          <p:nvPr/>
        </p:nvSpPr>
        <p:spPr bwMode="auto">
          <a:xfrm>
            <a:off x="5042481" y="1021985"/>
            <a:ext cx="29718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超星读秀学术搜索</a:t>
            </a:r>
            <a:endParaRPr lang="zh-CN" altLang="en-US" sz="2000" b="1" dirty="0" smtClean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0" name="WordArt 20"/>
          <p:cNvSpPr>
            <a:spLocks noChangeArrowheads="1" noChangeShapeType="1" noTextEdit="1"/>
          </p:cNvSpPr>
          <p:nvPr/>
        </p:nvSpPr>
        <p:spPr bwMode="auto">
          <a:xfrm>
            <a:off x="4760822" y="1812790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1" name="Rectangle 22"/>
          <p:cNvSpPr>
            <a:spLocks noChangeArrowheads="1"/>
          </p:cNvSpPr>
          <p:nvPr/>
        </p:nvSpPr>
        <p:spPr bwMode="auto">
          <a:xfrm>
            <a:off x="5109630" y="1776155"/>
            <a:ext cx="29718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中科考试学习库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2" name="WordArt 20"/>
          <p:cNvSpPr>
            <a:spLocks noChangeArrowheads="1" noChangeShapeType="1" noTextEdit="1"/>
          </p:cNvSpPr>
          <p:nvPr/>
        </p:nvSpPr>
        <p:spPr bwMode="auto">
          <a:xfrm>
            <a:off x="4767777" y="2476487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3" name="Rectangle 22"/>
          <p:cNvSpPr>
            <a:spLocks noChangeArrowheads="1"/>
          </p:cNvSpPr>
          <p:nvPr/>
        </p:nvSpPr>
        <p:spPr bwMode="auto">
          <a:xfrm>
            <a:off x="5194881" y="2430442"/>
            <a:ext cx="29718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博看期刊网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4" name="WordArt 20"/>
          <p:cNvSpPr>
            <a:spLocks noChangeArrowheads="1" noChangeShapeType="1" noTextEdit="1"/>
          </p:cNvSpPr>
          <p:nvPr/>
        </p:nvSpPr>
        <p:spPr bwMode="auto">
          <a:xfrm>
            <a:off x="4804830" y="3110828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5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5" name="WordArt 20"/>
          <p:cNvSpPr>
            <a:spLocks noChangeArrowheads="1" noChangeShapeType="1" noTextEdit="1"/>
          </p:cNvSpPr>
          <p:nvPr/>
        </p:nvSpPr>
        <p:spPr bwMode="auto">
          <a:xfrm>
            <a:off x="4810874" y="3745169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6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6" name="WordArt 20"/>
          <p:cNvSpPr>
            <a:spLocks noChangeArrowheads="1" noChangeShapeType="1" noTextEdit="1"/>
          </p:cNvSpPr>
          <p:nvPr/>
        </p:nvSpPr>
        <p:spPr bwMode="auto">
          <a:xfrm>
            <a:off x="4890081" y="4435125"/>
            <a:ext cx="304800" cy="45720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altLang="zh-CN" sz="3600" b="1" kern="10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endParaRPr lang="en-US" altLang="zh-CN" sz="3600" b="1" kern="10" dirty="0">
              <a:solidFill>
                <a:schemeClr val="accent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7" name="Rectangle 22"/>
          <p:cNvSpPr>
            <a:spLocks noChangeArrowheads="1"/>
          </p:cNvSpPr>
          <p:nvPr/>
        </p:nvSpPr>
        <p:spPr bwMode="auto">
          <a:xfrm>
            <a:off x="5194881" y="3084729"/>
            <a:ext cx="29718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思政微课数据库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8" name="Rectangle 22"/>
          <p:cNvSpPr>
            <a:spLocks noChangeArrowheads="1"/>
          </p:cNvSpPr>
          <p:nvPr/>
        </p:nvSpPr>
        <p:spPr bwMode="auto">
          <a:xfrm>
            <a:off x="5194881" y="3759927"/>
            <a:ext cx="29718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翼狐设计学习库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79" name="Rectangle 22"/>
          <p:cNvSpPr>
            <a:spLocks noChangeArrowheads="1"/>
          </p:cNvSpPr>
          <p:nvPr/>
        </p:nvSpPr>
        <p:spPr bwMode="auto">
          <a:xfrm>
            <a:off x="5194881" y="4388306"/>
            <a:ext cx="2971800" cy="681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20000"/>
              </a:lnSpc>
            </a:pPr>
            <a:r>
              <a:rPr lang="zh-CN" altLang="en-US" sz="20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畅想之星电子书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4961">
        <p:zoom/>
      </p:transition>
    </mc:Choice>
    <mc:Fallback>
      <p:transition advTm="4961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8"/>
          <p:cNvSpPr txBox="1"/>
          <p:nvPr/>
        </p:nvSpPr>
        <p:spPr>
          <a:xfrm>
            <a:off x="361032" y="312281"/>
            <a:ext cx="5222804" cy="2885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数据库馆外授权</a:t>
            </a:r>
            <a:r>
              <a:rPr lang="en-US" altLang="zh-CN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中国知网“全球学术快报 ”</a:t>
            </a:r>
            <a:endParaRPr lang="zh-CN" altLang="en-US" sz="187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76923"/>
            <a:ext cx="206296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248112" y="276923"/>
            <a:ext cx="45998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362" y="966866"/>
            <a:ext cx="2373923" cy="3951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64" y="966866"/>
            <a:ext cx="2373923" cy="39517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0566" y="966866"/>
            <a:ext cx="2373923" cy="395178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椭圆 7"/>
          <p:cNvSpPr/>
          <p:nvPr/>
        </p:nvSpPr>
        <p:spPr>
          <a:xfrm>
            <a:off x="604362" y="4437089"/>
            <a:ext cx="2373923" cy="404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椭圆 11"/>
          <p:cNvSpPr/>
          <p:nvPr/>
        </p:nvSpPr>
        <p:spPr>
          <a:xfrm>
            <a:off x="3497464" y="1823804"/>
            <a:ext cx="2373923" cy="404734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390565" y="1089285"/>
            <a:ext cx="2373923" cy="4547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313">
        <p:zoom/>
      </p:transition>
    </mc:Choice>
    <mc:Fallback>
      <p:transition advTm="9313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12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606" y="1161737"/>
            <a:ext cx="8235077" cy="367259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8"/>
          <p:cNvSpPr txBox="1"/>
          <p:nvPr/>
        </p:nvSpPr>
        <p:spPr>
          <a:xfrm>
            <a:off x="361031" y="312281"/>
            <a:ext cx="5065407" cy="2885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数据库馆外授权</a:t>
            </a:r>
            <a:r>
              <a:rPr lang="en-US" altLang="zh-CN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中国知网“全球学术快报 ”</a:t>
            </a:r>
            <a:endParaRPr lang="zh-CN" altLang="en-US" sz="187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76923"/>
            <a:ext cx="206296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248112" y="276923"/>
            <a:ext cx="45998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椭圆 7"/>
          <p:cNvSpPr/>
          <p:nvPr/>
        </p:nvSpPr>
        <p:spPr>
          <a:xfrm>
            <a:off x="580606" y="1499016"/>
            <a:ext cx="557376" cy="158146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椭圆 12"/>
          <p:cNvSpPr/>
          <p:nvPr/>
        </p:nvSpPr>
        <p:spPr>
          <a:xfrm>
            <a:off x="6225674" y="2423410"/>
            <a:ext cx="2373923" cy="4547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580606" y="636072"/>
            <a:ext cx="8235077" cy="40011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altLang="zh-CN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PC</a:t>
            </a:r>
            <a:r>
              <a:rPr lang="zh-CN" altLang="en-US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端下载“全球学术快报”</a:t>
            </a:r>
            <a:r>
              <a:rPr lang="en-US" altLang="zh-CN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,</a:t>
            </a:r>
            <a:r>
              <a:rPr lang="zh-CN" altLang="en-US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并完成注册登录，同时与手机端扫码关联</a:t>
            </a:r>
            <a:endParaRPr lang="zh-CN" altLang="en-US" sz="20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  <p:sp>
        <p:nvSpPr>
          <p:cNvPr id="3" name="椭圆形标注 2"/>
          <p:cNvSpPr/>
          <p:nvPr/>
        </p:nvSpPr>
        <p:spPr>
          <a:xfrm>
            <a:off x="7577528" y="3282846"/>
            <a:ext cx="1238155" cy="562131"/>
          </a:xfrm>
          <a:prstGeom prst="wedgeEllipseCallout">
            <a:avLst>
              <a:gd name="adj1" fmla="val -43737"/>
              <a:gd name="adj2" fmla="val -113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注册关联区</a:t>
            </a:r>
            <a:endParaRPr lang="zh-CN" altLang="en-US" sz="16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椭圆形标注 14"/>
          <p:cNvSpPr/>
          <p:nvPr/>
        </p:nvSpPr>
        <p:spPr>
          <a:xfrm>
            <a:off x="1051810" y="3206033"/>
            <a:ext cx="1238155" cy="562131"/>
          </a:xfrm>
          <a:prstGeom prst="wedgeEllipseCallout">
            <a:avLst>
              <a:gd name="adj1" fmla="val -43737"/>
              <a:gd name="adj2" fmla="val -11307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600" b="1" dirty="0" smtClean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rPr>
              <a:t>功能区</a:t>
            </a:r>
            <a:endParaRPr lang="zh-CN" altLang="en-US" sz="1600" b="1" dirty="0">
              <a:solidFill>
                <a:srgbClr val="FFC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313">
        <p:zoom/>
      </p:transition>
    </mc:Choice>
    <mc:Fallback>
      <p:transition advTm="9313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032" y="1169233"/>
            <a:ext cx="8333263" cy="375076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2" name="TextBox 8"/>
          <p:cNvSpPr txBox="1"/>
          <p:nvPr/>
        </p:nvSpPr>
        <p:spPr>
          <a:xfrm>
            <a:off x="361031" y="312281"/>
            <a:ext cx="5185329" cy="288541"/>
          </a:xfrm>
          <a:prstGeom prst="rect">
            <a:avLst/>
          </a:prstGeom>
          <a:noFill/>
        </p:spPr>
        <p:txBody>
          <a:bodyPr wrap="square" lIns="0" tIns="0" rIns="0" bIns="0" rtlCol="0" anchor="ctr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</a:pP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数据库馆外授权</a:t>
            </a:r>
            <a:r>
              <a:rPr lang="en-US" altLang="zh-CN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——</a:t>
            </a:r>
            <a:r>
              <a:rPr lang="zh-CN" altLang="en-US" sz="1875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  <a:sym typeface="Arial" panose="020B0604020202020204" pitchFamily="34" charset="0"/>
              </a:rPr>
              <a:t>中国知网“全球学术快报 ”</a:t>
            </a:r>
            <a:endParaRPr lang="zh-CN" altLang="en-US" sz="1875" b="1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charset="-122"/>
              <a:sym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0" y="276923"/>
            <a:ext cx="206296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24" name="矩形 23"/>
          <p:cNvSpPr/>
          <p:nvPr/>
        </p:nvSpPr>
        <p:spPr>
          <a:xfrm>
            <a:off x="248112" y="276923"/>
            <a:ext cx="45998" cy="35914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3" name="椭圆 12"/>
          <p:cNvSpPr/>
          <p:nvPr/>
        </p:nvSpPr>
        <p:spPr>
          <a:xfrm>
            <a:off x="5401215" y="3450236"/>
            <a:ext cx="2373923" cy="454701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Text Box 11"/>
          <p:cNvSpPr txBox="1">
            <a:spLocks noChangeArrowheads="1"/>
          </p:cNvSpPr>
          <p:nvPr/>
        </p:nvSpPr>
        <p:spPr bwMode="auto">
          <a:xfrm>
            <a:off x="103148" y="676467"/>
            <a:ext cx="4096325" cy="400110"/>
          </a:xfrm>
          <a:prstGeom prst="rect">
            <a:avLst/>
          </a:prstGeom>
          <a:noFill/>
          <a:ln w="9525" algn="ctr">
            <a:noFill/>
            <a:miter lim="800000"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zh-CN" altLang="en-US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在</a:t>
            </a:r>
            <a:r>
              <a:rPr lang="en-US" altLang="zh-CN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PC</a:t>
            </a:r>
            <a:r>
              <a:rPr lang="zh-CN" altLang="en-US" sz="2000" b="1" dirty="0" smtClean="0">
                <a:solidFill>
                  <a:srgbClr val="FF0000"/>
                </a:solidFill>
                <a:latin typeface="方正姚体" panose="02010601030101010101" pitchFamily="2" charset="-122"/>
                <a:ea typeface="方正姚体" panose="02010601030101010101" pitchFamily="2" charset="-122"/>
              </a:rPr>
              <a:t>端可采用多种方式编辑文献</a:t>
            </a:r>
            <a:endParaRPr lang="zh-CN" altLang="en-US" sz="2000" b="1" dirty="0">
              <a:solidFill>
                <a:srgbClr val="FF0000"/>
              </a:solidFill>
              <a:latin typeface="方正姚体" panose="02010601030101010101" pitchFamily="2" charset="-122"/>
              <a:ea typeface="方正姚体" panose="02010601030101010101" pitchFamily="2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9313">
        <p:zoom/>
      </p:transition>
    </mc:Choice>
    <mc:Fallback>
      <p:transition advTm="9313">
        <p:zo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3746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02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7769" y="1964304"/>
            <a:ext cx="4549949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超星读秀学术搜索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2666692"/>
            <a:ext cx="4438409" cy="64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30">
        <p:zoom/>
      </p:transition>
    </mc:Choice>
    <mc:Fallback>
      <p:transition advTm="613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组合 55"/>
          <p:cNvGrpSpPr/>
          <p:nvPr/>
        </p:nvGrpSpPr>
        <p:grpSpPr>
          <a:xfrm rot="10800000">
            <a:off x="7553404" y="3165822"/>
            <a:ext cx="1590596" cy="1977678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57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4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5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6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7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8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9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0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1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2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3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4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5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6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7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8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9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0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1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2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3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4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5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6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7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8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9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0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1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2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3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4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5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6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7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8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9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0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1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2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3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4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5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6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7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17410" name="文本框 1"/>
          <p:cNvSpPr>
            <a:spLocks noChangeArrowheads="1"/>
          </p:cNvSpPr>
          <p:nvPr/>
        </p:nvSpPr>
        <p:spPr bwMode="auto">
          <a:xfrm>
            <a:off x="1037345" y="1235479"/>
            <a:ext cx="7153835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 Rounded MT Bold" panose="020F0704030504030204" pitchFamily="34" charset="0"/>
              <a:buAutoNum type="arabicPeriod"/>
            </a:pPr>
            <a:r>
              <a:rPr lang="zh-CN" altLang="en-US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读秀知识库是以430多万种中文图书、10亿页全文资料为基础组成的超大型数据库。</a:t>
            </a:r>
            <a:endParaRPr lang="zh-CN" altLang="en-US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  <a:p>
            <a:pPr algn="l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 typeface="Arial Rounded MT Bold" panose="020F0704030504030204" pitchFamily="34" charset="0"/>
              <a:buAutoNum type="arabicPeriod"/>
            </a:pPr>
            <a:r>
              <a:rPr lang="zh-CN" altLang="en-US" dirty="0">
                <a:solidFill>
                  <a:srgbClr val="000000"/>
                </a:solidFill>
                <a:latin typeface="黑体" panose="02010609060101010101" charset="-122"/>
                <a:ea typeface="黑体" panose="02010609060101010101" charset="-122"/>
                <a:sym typeface="Arial" panose="020B0604020202020204" pitchFamily="34" charset="0"/>
              </a:rPr>
              <a:t>为用户提供深入内容的检索，部分文献的原文试读，以及高效查找、获取各种类型学术文献资料的一站式检索，是一个真正意义上的学术搜索引擎及文献资料服务平台。</a:t>
            </a:r>
            <a:endParaRPr lang="zh-CN" altLang="en-US" dirty="0">
              <a:solidFill>
                <a:srgbClr val="000000"/>
              </a:solidFill>
              <a:latin typeface="黑体" panose="02010609060101010101" charset="-122"/>
              <a:ea typeface="黑体" panose="02010609060101010101" charset="-122"/>
              <a:sym typeface="Arial" panose="020B0604020202020204" pitchFamily="34" charset="0"/>
            </a:endParaRPr>
          </a:p>
        </p:txBody>
      </p:sp>
      <p:sp>
        <p:nvSpPr>
          <p:cNvPr id="17411" name="WordArt 3"/>
          <p:cNvSpPr>
            <a:spLocks noChangeArrowheads="1" noChangeShapeType="1"/>
          </p:cNvSpPr>
          <p:nvPr/>
        </p:nvSpPr>
        <p:spPr bwMode="auto">
          <a:xfrm>
            <a:off x="3594117" y="529909"/>
            <a:ext cx="1371600" cy="390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zh-CN" altLang="en-US" sz="2700" b="1" kern="10" dirty="0">
                <a:solidFill>
                  <a:srgbClr val="336699"/>
                </a:solidFill>
                <a:latin typeface="黑体" panose="02010609060101010101" charset="-122"/>
                <a:ea typeface="黑体" panose="02010609060101010101" charset="-122"/>
              </a:rPr>
              <a:t>读秀简介</a:t>
            </a:r>
            <a:endParaRPr lang="zh-CN" altLang="en-US" sz="2700" b="1" kern="10" dirty="0">
              <a:solidFill>
                <a:srgbClr val="336699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17145" y="-9710"/>
            <a:ext cx="1780919" cy="2076715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5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5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6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7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8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9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0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398129" y="112527"/>
            <a:ext cx="2921374" cy="456091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b="1" dirty="0" smtClean="0">
                <a:latin typeface="黑体" panose="02010609060101010101" charset="-122"/>
                <a:ea typeface="黑体" panose="02010609060101010101" charset="-122"/>
              </a:rPr>
              <a:t>主页</a:t>
            </a:r>
            <a:endParaRPr lang="zh-CN" altLang="en-US" sz="2800" b="1" dirty="0" smtClean="0">
              <a:latin typeface="黑体" panose="02010609060101010101" charset="-122"/>
              <a:ea typeface="黑体" panose="02010609060101010101" charset="-122"/>
            </a:endParaRPr>
          </a:p>
        </p:txBody>
      </p:sp>
      <p:pic>
        <p:nvPicPr>
          <p:cNvPr id="22531" name="Picture 3" descr="QQ截图20181113144039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37129" y="790575"/>
            <a:ext cx="7038575" cy="3995738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1" y="250840"/>
            <a:ext cx="6840230" cy="471459"/>
          </a:xfrm>
        </p:spPr>
        <p:txBody>
          <a:bodyPr>
            <a:normAutofit fontScale="90000"/>
          </a:bodyPr>
          <a:lstStyle/>
          <a:p>
            <a:r>
              <a:rPr lang="zh-CN" altLang="en-US" sz="3100" dirty="0" smtClean="0">
                <a:latin typeface="黑体" panose="02010609060101010101" charset="-122"/>
                <a:ea typeface="黑体" panose="02010609060101010101" charset="-122"/>
              </a:rPr>
              <a:t>分类</a:t>
            </a:r>
            <a:r>
              <a:rPr lang="zh-CN" altLang="en-US" dirty="0" smtClean="0"/>
              <a:t>：</a:t>
            </a:r>
            <a:r>
              <a:rPr lang="zh-CN" altLang="zh-CN" sz="2100" b="1" dirty="0">
                <a:solidFill>
                  <a:prstClr val="black"/>
                </a:solidFill>
              </a:rPr>
              <a:t>图书目录的查询，这是读秀服务的主要内容。</a:t>
            </a:r>
            <a:endParaRPr lang="zh-CN" altLang="en-US" b="1" dirty="0" smtClean="0"/>
          </a:p>
        </p:txBody>
      </p:sp>
      <p:pic>
        <p:nvPicPr>
          <p:cNvPr id="23555" name="Picture 3" descr="QQ截图2018111314562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952501"/>
            <a:ext cx="6218635" cy="3564731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2383491" cy="479143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图书查寻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25603" name="Picture 3" descr="QQ截图2018111408592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39466" y="1006079"/>
            <a:ext cx="6218634" cy="3618309"/>
          </a:xfrm>
          <a:noFill/>
          <a:ln>
            <a:solidFill>
              <a:srgbClr val="C00000"/>
            </a:solidFill>
          </a:ln>
        </p:spPr>
      </p:pic>
      <p:sp>
        <p:nvSpPr>
          <p:cNvPr id="25604" name="AutoShape 4"/>
          <p:cNvSpPr>
            <a:spLocks noChangeArrowheads="1"/>
          </p:cNvSpPr>
          <p:nvPr/>
        </p:nvSpPr>
        <p:spPr bwMode="auto">
          <a:xfrm>
            <a:off x="6354366" y="627460"/>
            <a:ext cx="1350169" cy="1296590"/>
          </a:xfrm>
          <a:prstGeom prst="downArrowCallout">
            <a:avLst>
              <a:gd name="adj1" fmla="val 26033"/>
              <a:gd name="adj2" fmla="val 26033"/>
              <a:gd name="adj3" fmla="val 16667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lIns="67628" tIns="35243" rIns="67628" bIns="35243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相关英语，近义词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等信息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一站式搜索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5" name="AutoShape 5"/>
          <p:cNvSpPr>
            <a:spLocks noChangeArrowheads="1"/>
          </p:cNvSpPr>
          <p:nvPr/>
        </p:nvSpPr>
        <p:spPr bwMode="auto">
          <a:xfrm>
            <a:off x="3114675" y="1168004"/>
            <a:ext cx="1133475" cy="1134665"/>
          </a:xfrm>
          <a:prstGeom prst="downArrowCallout">
            <a:avLst>
              <a:gd name="adj1" fmla="val 25000"/>
              <a:gd name="adj2" fmla="val 25000"/>
              <a:gd name="adj3" fmla="val 16684"/>
              <a:gd name="adj4" fmla="val 66667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wrap="none" anchor="ctr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封面、作者等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基本信息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6" name="AutoShape 6"/>
          <p:cNvSpPr/>
          <p:nvPr/>
        </p:nvSpPr>
        <p:spPr bwMode="auto">
          <a:xfrm>
            <a:off x="4680347" y="3706416"/>
            <a:ext cx="847725" cy="377428"/>
          </a:xfrm>
          <a:prstGeom prst="borderCallout1">
            <a:avLst>
              <a:gd name="adj1" fmla="val -12514"/>
              <a:gd name="adj2" fmla="val 87560"/>
              <a:gd name="adj3" fmla="val -12514"/>
              <a:gd name="adj4" fmla="val -50315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</a:ln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目录信息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7" name="矩形 1"/>
          <p:cNvSpPr>
            <a:spLocks noChangeArrowheads="1"/>
          </p:cNvSpPr>
          <p:nvPr/>
        </p:nvSpPr>
        <p:spPr bwMode="auto">
          <a:xfrm>
            <a:off x="1439467" y="1924050"/>
            <a:ext cx="972740" cy="2645569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8" name="矩形 2"/>
          <p:cNvSpPr>
            <a:spLocks noChangeArrowheads="1"/>
          </p:cNvSpPr>
          <p:nvPr/>
        </p:nvSpPr>
        <p:spPr bwMode="auto">
          <a:xfrm>
            <a:off x="6407944" y="1924050"/>
            <a:ext cx="1188244" cy="1133475"/>
          </a:xfrm>
          <a:prstGeom prst="rect">
            <a:avLst/>
          </a:prstGeom>
          <a:noFill/>
          <a:ln w="28575" algn="ctr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25609" name="椭圆形标注 3"/>
          <p:cNvSpPr>
            <a:spLocks noChangeArrowheads="1"/>
          </p:cNvSpPr>
          <p:nvPr/>
        </p:nvSpPr>
        <p:spPr bwMode="auto">
          <a:xfrm>
            <a:off x="2465785" y="3327798"/>
            <a:ext cx="1134665" cy="540544"/>
          </a:xfrm>
          <a:prstGeom prst="wedgeEllipseCallout">
            <a:avLst>
              <a:gd name="adj1" fmla="val -64056"/>
              <a:gd name="adj2" fmla="val -173528"/>
            </a:avLst>
          </a:prstGeom>
          <a:solidFill>
            <a:srgbClr val="FFFF00"/>
          </a:solidFill>
          <a:ln w="9525" algn="ctr">
            <a:solidFill>
              <a:schemeClr val="tx1"/>
            </a:solidFill>
            <a:round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FF0000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文献位置查找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1976237" cy="348515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26627" name="Picture 3" descr="QQ截图20181114090817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94235" y="897732"/>
            <a:ext cx="6218634" cy="3888581"/>
          </a:xfrm>
          <a:noFill/>
          <a:ln>
            <a:solidFill>
              <a:srgbClr val="C00000"/>
            </a:solidFill>
          </a:ln>
        </p:spPr>
      </p:pic>
      <p:sp>
        <p:nvSpPr>
          <p:cNvPr id="26628" name="花边圆形2 103"/>
          <p:cNvSpPr/>
          <p:nvPr/>
        </p:nvSpPr>
        <p:spPr bwMode="auto">
          <a:xfrm>
            <a:off x="2465785" y="4192191"/>
            <a:ext cx="648890" cy="540544"/>
          </a:xfrm>
          <a:custGeom>
            <a:avLst/>
            <a:gdLst>
              <a:gd name="T0" fmla="*/ 147 w 2587436"/>
              <a:gd name="T1" fmla="*/ 604 h 2587437"/>
              <a:gd name="T2" fmla="*/ 3469 w 2587436"/>
              <a:gd name="T3" fmla="*/ 604 h 2587437"/>
              <a:gd name="T4" fmla="*/ 1647 w 2587436"/>
              <a:gd name="T5" fmla="*/ 0 h 2587437"/>
              <a:gd name="T6" fmla="*/ 1969 w 2587436"/>
              <a:gd name="T7" fmla="*/ 0 h 2587437"/>
              <a:gd name="T8" fmla="*/ 2075 w 2587436"/>
              <a:gd name="T9" fmla="*/ 41 h 2587437"/>
              <a:gd name="T10" fmla="*/ 2327 w 2587436"/>
              <a:gd name="T11" fmla="*/ 70 h 2587437"/>
              <a:gd name="T12" fmla="*/ 2583 w 2587436"/>
              <a:gd name="T13" fmla="*/ 95 h 2587437"/>
              <a:gd name="T14" fmla="*/ 2796 w 2587436"/>
              <a:gd name="T15" fmla="*/ 150 h 2587437"/>
              <a:gd name="T16" fmla="*/ 3016 w 2587436"/>
              <a:gd name="T17" fmla="*/ 200 h 2587437"/>
              <a:gd name="T18" fmla="*/ 3167 w 2587436"/>
              <a:gd name="T19" fmla="*/ 274 h 2587437"/>
              <a:gd name="T20" fmla="*/ 3331 w 2587436"/>
              <a:gd name="T21" fmla="*/ 345 h 2587437"/>
              <a:gd name="T22" fmla="*/ 3406 w 2587436"/>
              <a:gd name="T23" fmla="*/ 431 h 2587437"/>
              <a:gd name="T24" fmla="*/ 3496 w 2587436"/>
              <a:gd name="T25" fmla="*/ 514 h 2587437"/>
              <a:gd name="T26" fmla="*/ 3488 w 2587436"/>
              <a:gd name="T27" fmla="*/ 604 h 2587437"/>
              <a:gd name="T28" fmla="*/ 3493 w 2587436"/>
              <a:gd name="T29" fmla="*/ 693 h 2587437"/>
              <a:gd name="T30" fmla="*/ 3406 w 2587436"/>
              <a:gd name="T31" fmla="*/ 778 h 2587437"/>
              <a:gd name="T32" fmla="*/ 3332 w 2587436"/>
              <a:gd name="T33" fmla="*/ 863 h 2587437"/>
              <a:gd name="T34" fmla="*/ 3167 w 2587436"/>
              <a:gd name="T35" fmla="*/ 934 h 2587437"/>
              <a:gd name="T36" fmla="*/ 3018 w 2587436"/>
              <a:gd name="T37" fmla="*/ 1008 h 2587437"/>
              <a:gd name="T38" fmla="*/ 2796 w 2587436"/>
              <a:gd name="T39" fmla="*/ 1058 h 2587437"/>
              <a:gd name="T40" fmla="*/ 2586 w 2587436"/>
              <a:gd name="T41" fmla="*/ 1113 h 2587437"/>
              <a:gd name="T42" fmla="*/ 2327 w 2587436"/>
              <a:gd name="T43" fmla="*/ 1138 h 2587437"/>
              <a:gd name="T44" fmla="*/ 2077 w 2587436"/>
              <a:gd name="T45" fmla="*/ 1168 h 2587437"/>
              <a:gd name="T46" fmla="*/ 1808 w 2587436"/>
              <a:gd name="T47" fmla="*/ 1166 h 2587437"/>
              <a:gd name="T48" fmla="*/ 1539 w 2587436"/>
              <a:gd name="T49" fmla="*/ 1168 h 2587437"/>
              <a:gd name="T50" fmla="*/ 1289 w 2587436"/>
              <a:gd name="T51" fmla="*/ 1138 h 2587437"/>
              <a:gd name="T52" fmla="*/ 1031 w 2587436"/>
              <a:gd name="T53" fmla="*/ 1113 h 2587437"/>
              <a:gd name="T54" fmla="*/ 821 w 2587436"/>
              <a:gd name="T55" fmla="*/ 1058 h 2587437"/>
              <a:gd name="T56" fmla="*/ 596 w 2587436"/>
              <a:gd name="T57" fmla="*/ 1009 h 2587437"/>
              <a:gd name="T58" fmla="*/ 449 w 2587436"/>
              <a:gd name="T59" fmla="*/ 934 h 2587437"/>
              <a:gd name="T60" fmla="*/ 281 w 2587436"/>
              <a:gd name="T61" fmla="*/ 864 h 2587437"/>
              <a:gd name="T62" fmla="*/ 211 w 2587436"/>
              <a:gd name="T63" fmla="*/ 778 h 2587437"/>
              <a:gd name="T64" fmla="*/ 120 w 2587436"/>
              <a:gd name="T65" fmla="*/ 694 h 2587437"/>
              <a:gd name="T66" fmla="*/ 129 w 2587436"/>
              <a:gd name="T67" fmla="*/ 604 h 2587437"/>
              <a:gd name="T68" fmla="*/ 120 w 2587436"/>
              <a:gd name="T69" fmla="*/ 514 h 2587437"/>
              <a:gd name="T70" fmla="*/ 211 w 2587436"/>
              <a:gd name="T71" fmla="*/ 431 h 2587437"/>
              <a:gd name="T72" fmla="*/ 281 w 2587436"/>
              <a:gd name="T73" fmla="*/ 344 h 2587437"/>
              <a:gd name="T74" fmla="*/ 449 w 2587436"/>
              <a:gd name="T75" fmla="*/ 274 h 2587437"/>
              <a:gd name="T76" fmla="*/ 596 w 2587436"/>
              <a:gd name="T77" fmla="*/ 199 h 2587437"/>
              <a:gd name="T78" fmla="*/ 821 w 2587436"/>
              <a:gd name="T79" fmla="*/ 150 h 2587437"/>
              <a:gd name="T80" fmla="*/ 1030 w 2587436"/>
              <a:gd name="T81" fmla="*/ 94 h 2587437"/>
              <a:gd name="T82" fmla="*/ 1289 w 2587436"/>
              <a:gd name="T83" fmla="*/ 70 h 2587437"/>
              <a:gd name="T84" fmla="*/ 1540 w 2587436"/>
              <a:gd name="T85" fmla="*/ 40 h 2587437"/>
              <a:gd name="T86" fmla="*/ 1647 w 2587436"/>
              <a:gd name="T87" fmla="*/ 0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  <p:sp>
        <p:nvSpPr>
          <p:cNvPr id="26629" name="花边圆形2 105"/>
          <p:cNvSpPr/>
          <p:nvPr/>
        </p:nvSpPr>
        <p:spPr bwMode="auto">
          <a:xfrm>
            <a:off x="6354366" y="2409825"/>
            <a:ext cx="594122" cy="216694"/>
          </a:xfrm>
          <a:custGeom>
            <a:avLst/>
            <a:gdLst>
              <a:gd name="T0" fmla="*/ 87 w 2587436"/>
              <a:gd name="T1" fmla="*/ 2 h 2587437"/>
              <a:gd name="T2" fmla="*/ 2044 w 2587436"/>
              <a:gd name="T3" fmla="*/ 2 h 2587437"/>
              <a:gd name="T4" fmla="*/ 971 w 2587436"/>
              <a:gd name="T5" fmla="*/ 0 h 2587437"/>
              <a:gd name="T6" fmla="*/ 1160 w 2587436"/>
              <a:gd name="T7" fmla="*/ 0 h 2587437"/>
              <a:gd name="T8" fmla="*/ 1222 w 2587436"/>
              <a:gd name="T9" fmla="*/ 0 h 2587437"/>
              <a:gd name="T10" fmla="*/ 1371 w 2587436"/>
              <a:gd name="T11" fmla="*/ 0 h 2587437"/>
              <a:gd name="T12" fmla="*/ 1522 w 2587436"/>
              <a:gd name="T13" fmla="*/ 0 h 2587437"/>
              <a:gd name="T14" fmla="*/ 1647 w 2587436"/>
              <a:gd name="T15" fmla="*/ 1 h 2587437"/>
              <a:gd name="T16" fmla="*/ 1777 w 2587436"/>
              <a:gd name="T17" fmla="*/ 1 h 2587437"/>
              <a:gd name="T18" fmla="*/ 1866 w 2587436"/>
              <a:gd name="T19" fmla="*/ 1 h 2587437"/>
              <a:gd name="T20" fmla="*/ 1962 w 2587436"/>
              <a:gd name="T21" fmla="*/ 1 h 2587437"/>
              <a:gd name="T22" fmla="*/ 2007 w 2587436"/>
              <a:gd name="T23" fmla="*/ 2 h 2587437"/>
              <a:gd name="T24" fmla="*/ 2060 w 2587436"/>
              <a:gd name="T25" fmla="*/ 2 h 2587437"/>
              <a:gd name="T26" fmla="*/ 2055 w 2587436"/>
              <a:gd name="T27" fmla="*/ 2 h 2587437"/>
              <a:gd name="T28" fmla="*/ 2058 w 2587436"/>
              <a:gd name="T29" fmla="*/ 3 h 2587437"/>
              <a:gd name="T30" fmla="*/ 2007 w 2587436"/>
              <a:gd name="T31" fmla="*/ 3 h 2587437"/>
              <a:gd name="T32" fmla="*/ 1963 w 2587436"/>
              <a:gd name="T33" fmla="*/ 4 h 2587437"/>
              <a:gd name="T34" fmla="*/ 1866 w 2587436"/>
              <a:gd name="T35" fmla="*/ 4 h 2587437"/>
              <a:gd name="T36" fmla="*/ 1778 w 2587436"/>
              <a:gd name="T37" fmla="*/ 4 h 2587437"/>
              <a:gd name="T38" fmla="*/ 1647 w 2587436"/>
              <a:gd name="T39" fmla="*/ 4 h 2587437"/>
              <a:gd name="T40" fmla="*/ 1523 w 2587436"/>
              <a:gd name="T41" fmla="*/ 5 h 2587437"/>
              <a:gd name="T42" fmla="*/ 1371 w 2587436"/>
              <a:gd name="T43" fmla="*/ 5 h 2587437"/>
              <a:gd name="T44" fmla="*/ 1224 w 2587436"/>
              <a:gd name="T45" fmla="*/ 5 h 2587437"/>
              <a:gd name="T46" fmla="*/ 1065 w 2587436"/>
              <a:gd name="T47" fmla="*/ 5 h 2587437"/>
              <a:gd name="T48" fmla="*/ 907 w 2587436"/>
              <a:gd name="T49" fmla="*/ 5 h 2587437"/>
              <a:gd name="T50" fmla="*/ 760 w 2587436"/>
              <a:gd name="T51" fmla="*/ 5 h 2587437"/>
              <a:gd name="T52" fmla="*/ 607 w 2587436"/>
              <a:gd name="T53" fmla="*/ 5 h 2587437"/>
              <a:gd name="T54" fmla="*/ 484 w 2587436"/>
              <a:gd name="T55" fmla="*/ 4 h 2587437"/>
              <a:gd name="T56" fmla="*/ 351 w 2587436"/>
              <a:gd name="T57" fmla="*/ 4 h 2587437"/>
              <a:gd name="T58" fmla="*/ 265 w 2587436"/>
              <a:gd name="T59" fmla="*/ 4 h 2587437"/>
              <a:gd name="T60" fmla="*/ 165 w 2587436"/>
              <a:gd name="T61" fmla="*/ 4 h 2587437"/>
              <a:gd name="T62" fmla="*/ 124 w 2587436"/>
              <a:gd name="T63" fmla="*/ 3 h 2587437"/>
              <a:gd name="T64" fmla="*/ 71 w 2587436"/>
              <a:gd name="T65" fmla="*/ 3 h 2587437"/>
              <a:gd name="T66" fmla="*/ 76 w 2587436"/>
              <a:gd name="T67" fmla="*/ 2 h 2587437"/>
              <a:gd name="T68" fmla="*/ 71 w 2587436"/>
              <a:gd name="T69" fmla="*/ 2 h 2587437"/>
              <a:gd name="T70" fmla="*/ 124 w 2587436"/>
              <a:gd name="T71" fmla="*/ 2 h 2587437"/>
              <a:gd name="T72" fmla="*/ 165 w 2587436"/>
              <a:gd name="T73" fmla="*/ 1 h 2587437"/>
              <a:gd name="T74" fmla="*/ 265 w 2587436"/>
              <a:gd name="T75" fmla="*/ 1 h 2587437"/>
              <a:gd name="T76" fmla="*/ 351 w 2587436"/>
              <a:gd name="T77" fmla="*/ 1 h 2587437"/>
              <a:gd name="T78" fmla="*/ 484 w 2587436"/>
              <a:gd name="T79" fmla="*/ 1 h 2587437"/>
              <a:gd name="T80" fmla="*/ 607 w 2587436"/>
              <a:gd name="T81" fmla="*/ 0 h 2587437"/>
              <a:gd name="T82" fmla="*/ 760 w 2587436"/>
              <a:gd name="T83" fmla="*/ 0 h 2587437"/>
              <a:gd name="T84" fmla="*/ 907 w 2587436"/>
              <a:gd name="T85" fmla="*/ 0 h 2587437"/>
              <a:gd name="T86" fmla="*/ 971 w 2587436"/>
              <a:gd name="T87" fmla="*/ 0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  <p:sp>
        <p:nvSpPr>
          <p:cNvPr id="26630" name="花边圆形2 110"/>
          <p:cNvSpPr/>
          <p:nvPr/>
        </p:nvSpPr>
        <p:spPr bwMode="auto">
          <a:xfrm>
            <a:off x="6246019" y="2680097"/>
            <a:ext cx="917972" cy="161925"/>
          </a:xfrm>
          <a:custGeom>
            <a:avLst/>
            <a:gdLst>
              <a:gd name="T0" fmla="*/ 1183 w 2587436"/>
              <a:gd name="T1" fmla="*/ 0 h 2587437"/>
              <a:gd name="T2" fmla="*/ 27808 w 2587436"/>
              <a:gd name="T3" fmla="*/ 0 h 2587437"/>
              <a:gd name="T4" fmla="*/ 13203 w 2587436"/>
              <a:gd name="T5" fmla="*/ 0 h 2587437"/>
              <a:gd name="T6" fmla="*/ 15788 w 2587436"/>
              <a:gd name="T7" fmla="*/ 0 h 2587437"/>
              <a:gd name="T8" fmla="*/ 16634 w 2587436"/>
              <a:gd name="T9" fmla="*/ 0 h 2587437"/>
              <a:gd name="T10" fmla="*/ 18656 w 2587436"/>
              <a:gd name="T11" fmla="*/ 0 h 2587437"/>
              <a:gd name="T12" fmla="*/ 20704 w 2587436"/>
              <a:gd name="T13" fmla="*/ 0 h 2587437"/>
              <a:gd name="T14" fmla="*/ 22410 w 2587436"/>
              <a:gd name="T15" fmla="*/ 0 h 2587437"/>
              <a:gd name="T16" fmla="*/ 24174 w 2587436"/>
              <a:gd name="T17" fmla="*/ 0 h 2587437"/>
              <a:gd name="T18" fmla="*/ 25389 w 2587436"/>
              <a:gd name="T19" fmla="*/ 0 h 2587437"/>
              <a:gd name="T20" fmla="*/ 26697 w 2587436"/>
              <a:gd name="T21" fmla="*/ 0 h 2587437"/>
              <a:gd name="T22" fmla="*/ 27301 w 2587436"/>
              <a:gd name="T23" fmla="*/ 0 h 2587437"/>
              <a:gd name="T24" fmla="*/ 28026 w 2587436"/>
              <a:gd name="T25" fmla="*/ 0 h 2587437"/>
              <a:gd name="T26" fmla="*/ 27960 w 2587436"/>
              <a:gd name="T27" fmla="*/ 0 h 2587437"/>
              <a:gd name="T28" fmla="*/ 27999 w 2587436"/>
              <a:gd name="T29" fmla="*/ 1 h 2587437"/>
              <a:gd name="T30" fmla="*/ 27301 w 2587436"/>
              <a:gd name="T31" fmla="*/ 1 h 2587437"/>
              <a:gd name="T32" fmla="*/ 26709 w 2587436"/>
              <a:gd name="T33" fmla="*/ 1 h 2587437"/>
              <a:gd name="T34" fmla="*/ 25389 w 2587436"/>
              <a:gd name="T35" fmla="*/ 1 h 2587437"/>
              <a:gd name="T36" fmla="*/ 24193 w 2587436"/>
              <a:gd name="T37" fmla="*/ 1 h 2587437"/>
              <a:gd name="T38" fmla="*/ 22410 w 2587436"/>
              <a:gd name="T39" fmla="*/ 1 h 2587437"/>
              <a:gd name="T40" fmla="*/ 20728 w 2587436"/>
              <a:gd name="T41" fmla="*/ 1 h 2587437"/>
              <a:gd name="T42" fmla="*/ 18656 w 2587436"/>
              <a:gd name="T43" fmla="*/ 1 h 2587437"/>
              <a:gd name="T44" fmla="*/ 16652 w 2587436"/>
              <a:gd name="T45" fmla="*/ 1 h 2587437"/>
              <a:gd name="T46" fmla="*/ 14495 w 2587436"/>
              <a:gd name="T47" fmla="*/ 1 h 2587437"/>
              <a:gd name="T48" fmla="*/ 12339 w 2587436"/>
              <a:gd name="T49" fmla="*/ 1 h 2587437"/>
              <a:gd name="T50" fmla="*/ 10335 w 2587436"/>
              <a:gd name="T51" fmla="*/ 1 h 2587437"/>
              <a:gd name="T52" fmla="*/ 8263 w 2587436"/>
              <a:gd name="T53" fmla="*/ 1 h 2587437"/>
              <a:gd name="T54" fmla="*/ 6581 w 2587436"/>
              <a:gd name="T55" fmla="*/ 1 h 2587437"/>
              <a:gd name="T56" fmla="*/ 4777 w 2587436"/>
              <a:gd name="T57" fmla="*/ 1 h 2587437"/>
              <a:gd name="T58" fmla="*/ 3602 w 2587436"/>
              <a:gd name="T59" fmla="*/ 1 h 2587437"/>
              <a:gd name="T60" fmla="*/ 2249 w 2587436"/>
              <a:gd name="T61" fmla="*/ 1 h 2587437"/>
              <a:gd name="T62" fmla="*/ 1690 w 2587436"/>
              <a:gd name="T63" fmla="*/ 1 h 2587437"/>
              <a:gd name="T64" fmla="*/ 965 w 2587436"/>
              <a:gd name="T65" fmla="*/ 1 h 2587437"/>
              <a:gd name="T66" fmla="*/ 1031 w 2587436"/>
              <a:gd name="T67" fmla="*/ 0 h 2587437"/>
              <a:gd name="T68" fmla="*/ 965 w 2587436"/>
              <a:gd name="T69" fmla="*/ 0 h 2587437"/>
              <a:gd name="T70" fmla="*/ 1690 w 2587436"/>
              <a:gd name="T71" fmla="*/ 0 h 2587437"/>
              <a:gd name="T72" fmla="*/ 2249 w 2587436"/>
              <a:gd name="T73" fmla="*/ 0 h 2587437"/>
              <a:gd name="T74" fmla="*/ 3602 w 2587436"/>
              <a:gd name="T75" fmla="*/ 0 h 2587437"/>
              <a:gd name="T76" fmla="*/ 4777 w 2587436"/>
              <a:gd name="T77" fmla="*/ 0 h 2587437"/>
              <a:gd name="T78" fmla="*/ 6581 w 2587436"/>
              <a:gd name="T79" fmla="*/ 0 h 2587437"/>
              <a:gd name="T80" fmla="*/ 8256 w 2587436"/>
              <a:gd name="T81" fmla="*/ 0 h 2587437"/>
              <a:gd name="T82" fmla="*/ 10335 w 2587436"/>
              <a:gd name="T83" fmla="*/ 0 h 2587437"/>
              <a:gd name="T84" fmla="*/ 12344 w 2587436"/>
              <a:gd name="T85" fmla="*/ 0 h 2587437"/>
              <a:gd name="T86" fmla="*/ 13203 w 2587436"/>
              <a:gd name="T87" fmla="*/ 0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555984"/>
          </a:xfrm>
        </p:spPr>
        <p:txBody>
          <a:bodyPr/>
          <a:lstStyle/>
          <a:p>
            <a:pPr eaLnBrk="1" hangingPunct="1"/>
            <a:r>
              <a:rPr lang="zh-CN" altLang="en-US" sz="21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部分阅读       目录页、版权页、前言页、部分正文</a:t>
            </a:r>
            <a:endParaRPr lang="zh-CN" altLang="en-US" sz="21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27651" name="Picture 3" descr="QQ截图2018111409154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9964" y="1066990"/>
            <a:ext cx="6218635" cy="3594497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4762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01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691270" y="1979226"/>
            <a:ext cx="3913558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en-US" altLang="zh-CN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CNKI</a:t>
            </a: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中国知网 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2666692"/>
            <a:ext cx="36752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77">
        <p:zoom/>
      </p:transition>
    </mc:Choice>
    <mc:Fallback>
      <p:transition advTm="6177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本馆馆藏纸书</a:t>
            </a:r>
            <a:endParaRPr lang="zh-CN" altLang="en-US" sz="28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28675" name="Picture 3" descr="QQ截图20181114091720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1384697"/>
            <a:ext cx="6218635" cy="2862263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2438" y="127895"/>
            <a:ext cx="7886700" cy="609772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图书馆文献传递</a:t>
            </a:r>
            <a:endParaRPr lang="zh-CN" altLang="en-US" sz="28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29699" name="Picture 3" descr="QQ截图20181114091924"/>
          <p:cNvPicPr>
            <a:picLocks noGrp="1" noChangeAspect="1" noChangeArrowheads="1"/>
          </p:cNvPicPr>
          <p:nvPr>
            <p:ph sz="half"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6410" y="1007269"/>
            <a:ext cx="3972645" cy="3942159"/>
          </a:xfrm>
          <a:noFill/>
          <a:ln>
            <a:solidFill>
              <a:srgbClr val="C00000"/>
            </a:solidFill>
          </a:ln>
        </p:spPr>
      </p:pic>
      <p:pic>
        <p:nvPicPr>
          <p:cNvPr id="29700" name="Picture 4" descr="QQ截图2018111409194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41264" y="1007269"/>
            <a:ext cx="4027874" cy="3942159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625140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图书馆文献传递</a:t>
            </a:r>
            <a:endParaRPr lang="zh-CN" altLang="en-US" sz="28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28650" y="1369459"/>
            <a:ext cx="7293589" cy="2841392"/>
          </a:xfrm>
          <a:ln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eaLnBrk="1" hangingPunct="1"/>
            <a:r>
              <a:rPr lang="zh-CN" altLang="zh-CN" sz="24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.文献传递服务，这是读秀服务的另一个特点，读秀可以为读者提供最多50页的原文，读者先根据显示的目录页，选定所需的页数，提交需求信息，原文以电子邮件的方式，发送到读者的信箱中，每次发送的原文可以有20天的有效期，这一期间内，读者可以随时浏览，但不得超过20次。</a:t>
            </a:r>
            <a:endParaRPr lang="zh-CN" altLang="zh-CN" sz="24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479143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zh-CN" altLang="en-US" sz="27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图书馆文献传递示例</a:t>
            </a:r>
            <a:r>
              <a:rPr lang="zh-CN" altLang="en-US" dirty="0" smtClean="0"/>
              <a:t>：</a:t>
            </a:r>
            <a:endParaRPr lang="zh-CN" altLang="en-US" dirty="0" smtClean="0"/>
          </a:p>
        </p:txBody>
      </p:sp>
      <p:pic>
        <p:nvPicPr>
          <p:cNvPr id="31747" name="Picture 3" descr="QQ截图20181114093349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8651" y="1059656"/>
            <a:ext cx="7047310" cy="3511154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386935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图书馆文献传递示例：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2771" name="Picture 3" descr="QQ截图20181114093502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64507" y="1000126"/>
            <a:ext cx="5507831" cy="3689747"/>
          </a:xfrm>
          <a:noFill/>
          <a:ln>
            <a:solidFill>
              <a:srgbClr val="C00000"/>
            </a:solidFill>
          </a:ln>
        </p:spPr>
      </p:pic>
      <p:sp>
        <p:nvSpPr>
          <p:cNvPr id="32772" name="花边圆形2 172"/>
          <p:cNvSpPr/>
          <p:nvPr/>
        </p:nvSpPr>
        <p:spPr bwMode="auto">
          <a:xfrm>
            <a:off x="4194573" y="844154"/>
            <a:ext cx="1674019" cy="539353"/>
          </a:xfrm>
          <a:custGeom>
            <a:avLst/>
            <a:gdLst>
              <a:gd name="T0" fmla="*/ 43510 w 2587436"/>
              <a:gd name="T1" fmla="*/ 596 h 2587437"/>
              <a:gd name="T2" fmla="*/ 1022709 w 2587436"/>
              <a:gd name="T3" fmla="*/ 596 h 2587437"/>
              <a:gd name="T4" fmla="*/ 485569 w 2587436"/>
              <a:gd name="T5" fmla="*/ 0 h 2587437"/>
              <a:gd name="T6" fmla="*/ 580650 w 2587436"/>
              <a:gd name="T7" fmla="*/ 0 h 2587437"/>
              <a:gd name="T8" fmla="*/ 611769 w 2587436"/>
              <a:gd name="T9" fmla="*/ 41 h 2587437"/>
              <a:gd name="T10" fmla="*/ 686132 w 2587436"/>
              <a:gd name="T11" fmla="*/ 69 h 2587437"/>
              <a:gd name="T12" fmla="*/ 761441 w 2587436"/>
              <a:gd name="T13" fmla="*/ 94 h 2587437"/>
              <a:gd name="T14" fmla="*/ 824176 w 2587436"/>
              <a:gd name="T15" fmla="*/ 148 h 2587437"/>
              <a:gd name="T16" fmla="*/ 889077 w 2587436"/>
              <a:gd name="T17" fmla="*/ 197 h 2587437"/>
              <a:gd name="T18" fmla="*/ 933729 w 2587436"/>
              <a:gd name="T19" fmla="*/ 271 h 2587437"/>
              <a:gd name="T20" fmla="*/ 981868 w 2587436"/>
              <a:gd name="T21" fmla="*/ 340 h 2587437"/>
              <a:gd name="T22" fmla="*/ 1004066 w 2587436"/>
              <a:gd name="T23" fmla="*/ 425 h 2587437"/>
              <a:gd name="T24" fmla="*/ 1030732 w 2587436"/>
              <a:gd name="T25" fmla="*/ 508 h 2587437"/>
              <a:gd name="T26" fmla="*/ 1028303 w 2587436"/>
              <a:gd name="T27" fmla="*/ 596 h 2587437"/>
              <a:gd name="T28" fmla="*/ 1029748 w 2587436"/>
              <a:gd name="T29" fmla="*/ 684 h 2587437"/>
              <a:gd name="T30" fmla="*/ 1004066 w 2587436"/>
              <a:gd name="T31" fmla="*/ 768 h 2587437"/>
              <a:gd name="T32" fmla="*/ 982312 w 2587436"/>
              <a:gd name="T33" fmla="*/ 852 h 2587437"/>
              <a:gd name="T34" fmla="*/ 933729 w 2587436"/>
              <a:gd name="T35" fmla="*/ 922 h 2587437"/>
              <a:gd name="T36" fmla="*/ 889768 w 2587436"/>
              <a:gd name="T37" fmla="*/ 994 h 2587437"/>
              <a:gd name="T38" fmla="*/ 824176 w 2587436"/>
              <a:gd name="T39" fmla="*/ 1044 h 2587437"/>
              <a:gd name="T40" fmla="*/ 762312 w 2587436"/>
              <a:gd name="T41" fmla="*/ 1098 h 2587437"/>
              <a:gd name="T42" fmla="*/ 686132 w 2587436"/>
              <a:gd name="T43" fmla="*/ 1123 h 2587437"/>
              <a:gd name="T44" fmla="*/ 612420 w 2587436"/>
              <a:gd name="T45" fmla="*/ 1153 h 2587437"/>
              <a:gd name="T46" fmla="*/ 533109 w 2587436"/>
              <a:gd name="T47" fmla="*/ 1150 h 2587437"/>
              <a:gd name="T48" fmla="*/ 453799 w 2587436"/>
              <a:gd name="T49" fmla="*/ 1153 h 2587437"/>
              <a:gd name="T50" fmla="*/ 380085 w 2587436"/>
              <a:gd name="T51" fmla="*/ 1123 h 2587437"/>
              <a:gd name="T52" fmla="*/ 303906 w 2587436"/>
              <a:gd name="T53" fmla="*/ 1098 h 2587437"/>
              <a:gd name="T54" fmla="*/ 242041 w 2587436"/>
              <a:gd name="T55" fmla="*/ 1044 h 2587437"/>
              <a:gd name="T56" fmla="*/ 175687 w 2587436"/>
              <a:gd name="T57" fmla="*/ 996 h 2587437"/>
              <a:gd name="T58" fmla="*/ 132489 w 2587436"/>
              <a:gd name="T59" fmla="*/ 922 h 2587437"/>
              <a:gd name="T60" fmla="*/ 82731 w 2587436"/>
              <a:gd name="T61" fmla="*/ 853 h 2587437"/>
              <a:gd name="T62" fmla="*/ 62151 w 2587436"/>
              <a:gd name="T63" fmla="*/ 768 h 2587437"/>
              <a:gd name="T64" fmla="*/ 35485 w 2587436"/>
              <a:gd name="T65" fmla="*/ 685 h 2587437"/>
              <a:gd name="T66" fmla="*/ 37915 w 2587436"/>
              <a:gd name="T67" fmla="*/ 596 h 2587437"/>
              <a:gd name="T68" fmla="*/ 35486 w 2587436"/>
              <a:gd name="T69" fmla="*/ 508 h 2587437"/>
              <a:gd name="T70" fmla="*/ 62151 w 2587436"/>
              <a:gd name="T71" fmla="*/ 425 h 2587437"/>
              <a:gd name="T72" fmla="*/ 82731 w 2587436"/>
              <a:gd name="T73" fmla="*/ 340 h 2587437"/>
              <a:gd name="T74" fmla="*/ 132489 w 2587436"/>
              <a:gd name="T75" fmla="*/ 271 h 2587437"/>
              <a:gd name="T76" fmla="*/ 175687 w 2587436"/>
              <a:gd name="T77" fmla="*/ 196 h 2587437"/>
              <a:gd name="T78" fmla="*/ 242041 w 2587436"/>
              <a:gd name="T79" fmla="*/ 148 h 2587437"/>
              <a:gd name="T80" fmla="*/ 303631 w 2587436"/>
              <a:gd name="T81" fmla="*/ 93 h 2587437"/>
              <a:gd name="T82" fmla="*/ 380086 w 2587436"/>
              <a:gd name="T83" fmla="*/ 69 h 2587437"/>
              <a:gd name="T84" fmla="*/ 453978 w 2587436"/>
              <a:gd name="T85" fmla="*/ 40 h 2587437"/>
              <a:gd name="T86" fmla="*/ 485569 w 2587436"/>
              <a:gd name="T87" fmla="*/ 0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348515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图书馆文献传递示例</a:t>
            </a:r>
            <a:r>
              <a:rPr lang="en-US" altLang="zh-CN" sz="28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:</a:t>
            </a:r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          转成文本格式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379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83772" y="1000126"/>
            <a:ext cx="6654374" cy="3689747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509879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高级搜索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5843" name="Picture 3" descr="QQ截图20181114110439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23963" y="1168004"/>
            <a:ext cx="6426994" cy="3294459"/>
          </a:xfrm>
          <a:noFill/>
          <a:ln>
            <a:solidFill>
              <a:srgbClr val="C00000"/>
            </a:solidFill>
          </a:ln>
        </p:spPr>
      </p:pic>
      <p:sp>
        <p:nvSpPr>
          <p:cNvPr id="35844" name="花边圆形2 258"/>
          <p:cNvSpPr/>
          <p:nvPr/>
        </p:nvSpPr>
        <p:spPr bwMode="auto">
          <a:xfrm>
            <a:off x="6516291" y="3003947"/>
            <a:ext cx="756047" cy="432197"/>
          </a:xfrm>
          <a:custGeom>
            <a:avLst/>
            <a:gdLst>
              <a:gd name="T0" fmla="*/ 369 w 2587436"/>
              <a:gd name="T1" fmla="*/ 158 h 2587437"/>
              <a:gd name="T2" fmla="*/ 8679 w 2587436"/>
              <a:gd name="T3" fmla="*/ 158 h 2587437"/>
              <a:gd name="T4" fmla="*/ 4121 w 2587436"/>
              <a:gd name="T5" fmla="*/ 0 h 2587437"/>
              <a:gd name="T6" fmla="*/ 4928 w 2587436"/>
              <a:gd name="T7" fmla="*/ 0 h 2587437"/>
              <a:gd name="T8" fmla="*/ 5192 w 2587436"/>
              <a:gd name="T9" fmla="*/ 11 h 2587437"/>
              <a:gd name="T10" fmla="*/ 5823 w 2587436"/>
              <a:gd name="T11" fmla="*/ 18 h 2587437"/>
              <a:gd name="T12" fmla="*/ 6462 w 2587436"/>
              <a:gd name="T13" fmla="*/ 25 h 2587437"/>
              <a:gd name="T14" fmla="*/ 6994 w 2587436"/>
              <a:gd name="T15" fmla="*/ 39 h 2587437"/>
              <a:gd name="T16" fmla="*/ 7545 w 2587436"/>
              <a:gd name="T17" fmla="*/ 52 h 2587437"/>
              <a:gd name="T18" fmla="*/ 7924 w 2587436"/>
              <a:gd name="T19" fmla="*/ 72 h 2587437"/>
              <a:gd name="T20" fmla="*/ 8333 w 2587436"/>
              <a:gd name="T21" fmla="*/ 90 h 2587437"/>
              <a:gd name="T22" fmla="*/ 8521 w 2587436"/>
              <a:gd name="T23" fmla="*/ 112 h 2587437"/>
              <a:gd name="T24" fmla="*/ 8747 w 2587436"/>
              <a:gd name="T25" fmla="*/ 135 h 2587437"/>
              <a:gd name="T26" fmla="*/ 8727 w 2587436"/>
              <a:gd name="T27" fmla="*/ 158 h 2587437"/>
              <a:gd name="T28" fmla="*/ 8739 w 2587436"/>
              <a:gd name="T29" fmla="*/ 181 h 2587437"/>
              <a:gd name="T30" fmla="*/ 8521 w 2587436"/>
              <a:gd name="T31" fmla="*/ 203 h 2587437"/>
              <a:gd name="T32" fmla="*/ 8337 w 2587436"/>
              <a:gd name="T33" fmla="*/ 225 h 2587437"/>
              <a:gd name="T34" fmla="*/ 7924 w 2587436"/>
              <a:gd name="T35" fmla="*/ 244 h 2587437"/>
              <a:gd name="T36" fmla="*/ 7551 w 2587436"/>
              <a:gd name="T37" fmla="*/ 263 h 2587437"/>
              <a:gd name="T38" fmla="*/ 6994 w 2587436"/>
              <a:gd name="T39" fmla="*/ 277 h 2587437"/>
              <a:gd name="T40" fmla="*/ 6469 w 2587436"/>
              <a:gd name="T41" fmla="*/ 291 h 2587437"/>
              <a:gd name="T42" fmla="*/ 5823 w 2587436"/>
              <a:gd name="T43" fmla="*/ 297 h 2587437"/>
              <a:gd name="T44" fmla="*/ 5197 w 2587436"/>
              <a:gd name="T45" fmla="*/ 305 h 2587437"/>
              <a:gd name="T46" fmla="*/ 4524 w 2587436"/>
              <a:gd name="T47" fmla="*/ 304 h 2587437"/>
              <a:gd name="T48" fmla="*/ 3851 w 2587436"/>
              <a:gd name="T49" fmla="*/ 305 h 2587437"/>
              <a:gd name="T50" fmla="*/ 3225 w 2587436"/>
              <a:gd name="T51" fmla="*/ 297 h 2587437"/>
              <a:gd name="T52" fmla="*/ 2579 w 2587436"/>
              <a:gd name="T53" fmla="*/ 291 h 2587437"/>
              <a:gd name="T54" fmla="*/ 2054 w 2587436"/>
              <a:gd name="T55" fmla="*/ 277 h 2587437"/>
              <a:gd name="T56" fmla="*/ 1491 w 2587436"/>
              <a:gd name="T57" fmla="*/ 264 h 2587437"/>
              <a:gd name="T58" fmla="*/ 1124 w 2587436"/>
              <a:gd name="T59" fmla="*/ 244 h 2587437"/>
              <a:gd name="T60" fmla="*/ 702 w 2587436"/>
              <a:gd name="T61" fmla="*/ 226 h 2587437"/>
              <a:gd name="T62" fmla="*/ 528 w 2587436"/>
              <a:gd name="T63" fmla="*/ 203 h 2587437"/>
              <a:gd name="T64" fmla="*/ 301 w 2587436"/>
              <a:gd name="T65" fmla="*/ 181 h 2587437"/>
              <a:gd name="T66" fmla="*/ 322 w 2587436"/>
              <a:gd name="T67" fmla="*/ 158 h 2587437"/>
              <a:gd name="T68" fmla="*/ 301 w 2587436"/>
              <a:gd name="T69" fmla="*/ 135 h 2587437"/>
              <a:gd name="T70" fmla="*/ 528 w 2587436"/>
              <a:gd name="T71" fmla="*/ 112 h 2587437"/>
              <a:gd name="T72" fmla="*/ 702 w 2587436"/>
              <a:gd name="T73" fmla="*/ 90 h 2587437"/>
              <a:gd name="T74" fmla="*/ 1124 w 2587436"/>
              <a:gd name="T75" fmla="*/ 72 h 2587437"/>
              <a:gd name="T76" fmla="*/ 1491 w 2587436"/>
              <a:gd name="T77" fmla="*/ 52 h 2587437"/>
              <a:gd name="T78" fmla="*/ 2054 w 2587436"/>
              <a:gd name="T79" fmla="*/ 39 h 2587437"/>
              <a:gd name="T80" fmla="*/ 2577 w 2587436"/>
              <a:gd name="T81" fmla="*/ 24 h 2587437"/>
              <a:gd name="T82" fmla="*/ 3225 w 2587436"/>
              <a:gd name="T83" fmla="*/ 18 h 2587437"/>
              <a:gd name="T84" fmla="*/ 3853 w 2587436"/>
              <a:gd name="T85" fmla="*/ 11 h 2587437"/>
              <a:gd name="T86" fmla="*/ 4121 w 2587436"/>
              <a:gd name="T87" fmla="*/ 0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386935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高级搜索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6867" name="Picture 3" descr="QQ截图2018111409293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57325" y="897731"/>
            <a:ext cx="6218635" cy="3771900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394619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专业搜索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8915" name="Picture 3" descr="QQ截图2018111409293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5245" y="897731"/>
            <a:ext cx="6830716" cy="3771900"/>
          </a:xfrm>
          <a:noFill/>
          <a:ln>
            <a:solidFill>
              <a:srgbClr val="C00000"/>
            </a:solidFill>
          </a:ln>
        </p:spPr>
      </p:pic>
      <p:sp>
        <p:nvSpPr>
          <p:cNvPr id="38916" name="花边圆形2 281"/>
          <p:cNvSpPr/>
          <p:nvPr/>
        </p:nvSpPr>
        <p:spPr bwMode="auto">
          <a:xfrm>
            <a:off x="2607529" y="897731"/>
            <a:ext cx="1133475" cy="485775"/>
          </a:xfrm>
          <a:custGeom>
            <a:avLst/>
            <a:gdLst>
              <a:gd name="T0" fmla="*/ 4193 w 2587436"/>
              <a:gd name="T1" fmla="*/ 318 h 2587437"/>
              <a:gd name="T2" fmla="*/ 98551 w 2587436"/>
              <a:gd name="T3" fmla="*/ 318 h 2587437"/>
              <a:gd name="T4" fmla="*/ 46791 w 2587436"/>
              <a:gd name="T5" fmla="*/ 0 h 2587437"/>
              <a:gd name="T6" fmla="*/ 55953 w 2587436"/>
              <a:gd name="T7" fmla="*/ 0 h 2587437"/>
              <a:gd name="T8" fmla="*/ 58952 w 2587436"/>
              <a:gd name="T9" fmla="*/ 22 h 2587437"/>
              <a:gd name="T10" fmla="*/ 66118 w 2587436"/>
              <a:gd name="T11" fmla="*/ 37 h 2587437"/>
              <a:gd name="T12" fmla="*/ 73375 w 2587436"/>
              <a:gd name="T13" fmla="*/ 50 h 2587437"/>
              <a:gd name="T14" fmla="*/ 79420 w 2587436"/>
              <a:gd name="T15" fmla="*/ 79 h 2587437"/>
              <a:gd name="T16" fmla="*/ 85674 w 2587436"/>
              <a:gd name="T17" fmla="*/ 105 h 2587437"/>
              <a:gd name="T18" fmla="*/ 89977 w 2587436"/>
              <a:gd name="T19" fmla="*/ 144 h 2587437"/>
              <a:gd name="T20" fmla="*/ 94616 w 2587436"/>
              <a:gd name="T21" fmla="*/ 181 h 2587437"/>
              <a:gd name="T22" fmla="*/ 96755 w 2587436"/>
              <a:gd name="T23" fmla="*/ 227 h 2587437"/>
              <a:gd name="T24" fmla="*/ 99324 w 2587436"/>
              <a:gd name="T25" fmla="*/ 271 h 2587437"/>
              <a:gd name="T26" fmla="*/ 99090 w 2587436"/>
              <a:gd name="T27" fmla="*/ 318 h 2587437"/>
              <a:gd name="T28" fmla="*/ 99230 w 2587436"/>
              <a:gd name="T29" fmla="*/ 365 h 2587437"/>
              <a:gd name="T30" fmla="*/ 96755 w 2587436"/>
              <a:gd name="T31" fmla="*/ 410 h 2587437"/>
              <a:gd name="T32" fmla="*/ 94658 w 2587436"/>
              <a:gd name="T33" fmla="*/ 455 h 2587437"/>
              <a:gd name="T34" fmla="*/ 89977 w 2587436"/>
              <a:gd name="T35" fmla="*/ 492 h 2587437"/>
              <a:gd name="T36" fmla="*/ 85741 w 2587436"/>
              <a:gd name="T37" fmla="*/ 531 h 2587437"/>
              <a:gd name="T38" fmla="*/ 79420 w 2587436"/>
              <a:gd name="T39" fmla="*/ 557 h 2587437"/>
              <a:gd name="T40" fmla="*/ 73458 w 2587436"/>
              <a:gd name="T41" fmla="*/ 586 h 2587437"/>
              <a:gd name="T42" fmla="*/ 66117 w 2587436"/>
              <a:gd name="T43" fmla="*/ 600 h 2587437"/>
              <a:gd name="T44" fmla="*/ 59015 w 2587436"/>
              <a:gd name="T45" fmla="*/ 616 h 2587437"/>
              <a:gd name="T46" fmla="*/ 51371 w 2587436"/>
              <a:gd name="T47" fmla="*/ 614 h 2587437"/>
              <a:gd name="T48" fmla="*/ 43729 w 2587436"/>
              <a:gd name="T49" fmla="*/ 616 h 2587437"/>
              <a:gd name="T50" fmla="*/ 36626 w 2587436"/>
              <a:gd name="T51" fmla="*/ 600 h 2587437"/>
              <a:gd name="T52" fmla="*/ 29285 w 2587436"/>
              <a:gd name="T53" fmla="*/ 586 h 2587437"/>
              <a:gd name="T54" fmla="*/ 23324 w 2587436"/>
              <a:gd name="T55" fmla="*/ 557 h 2587437"/>
              <a:gd name="T56" fmla="*/ 16929 w 2587436"/>
              <a:gd name="T57" fmla="*/ 532 h 2587437"/>
              <a:gd name="T58" fmla="*/ 12767 w 2587436"/>
              <a:gd name="T59" fmla="*/ 492 h 2587437"/>
              <a:gd name="T60" fmla="*/ 7972 w 2587436"/>
              <a:gd name="T61" fmla="*/ 455 h 2587437"/>
              <a:gd name="T62" fmla="*/ 5989 w 2587436"/>
              <a:gd name="T63" fmla="*/ 410 h 2587437"/>
              <a:gd name="T64" fmla="*/ 3419 w 2587436"/>
              <a:gd name="T65" fmla="*/ 366 h 2587437"/>
              <a:gd name="T66" fmla="*/ 3653 w 2587436"/>
              <a:gd name="T67" fmla="*/ 318 h 2587437"/>
              <a:gd name="T68" fmla="*/ 3419 w 2587436"/>
              <a:gd name="T69" fmla="*/ 271 h 2587437"/>
              <a:gd name="T70" fmla="*/ 5989 w 2587436"/>
              <a:gd name="T71" fmla="*/ 227 h 2587437"/>
              <a:gd name="T72" fmla="*/ 7972 w 2587436"/>
              <a:gd name="T73" fmla="*/ 181 h 2587437"/>
              <a:gd name="T74" fmla="*/ 12767 w 2587436"/>
              <a:gd name="T75" fmla="*/ 144 h 2587437"/>
              <a:gd name="T76" fmla="*/ 16929 w 2587436"/>
              <a:gd name="T77" fmla="*/ 105 h 2587437"/>
              <a:gd name="T78" fmla="*/ 23324 w 2587436"/>
              <a:gd name="T79" fmla="*/ 79 h 2587437"/>
              <a:gd name="T80" fmla="*/ 29259 w 2587436"/>
              <a:gd name="T81" fmla="*/ 49 h 2587437"/>
              <a:gd name="T82" fmla="*/ 36626 w 2587436"/>
              <a:gd name="T83" fmla="*/ 37 h 2587437"/>
              <a:gd name="T84" fmla="*/ 43747 w 2587436"/>
              <a:gd name="T85" fmla="*/ 21 h 2587437"/>
              <a:gd name="T86" fmla="*/ 46791 w 2587436"/>
              <a:gd name="T87" fmla="*/ 0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409987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专业搜索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9939" name="Picture 3" descr="C:\Users\陈\Desktop\工作\1231.png1231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14508" y="859522"/>
            <a:ext cx="6756357" cy="3777853"/>
          </a:xfrm>
          <a:noFill/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组合 70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72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3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4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5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6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7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8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9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0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1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2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3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4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5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6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7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8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9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0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1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2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6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7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2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3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4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5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6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7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8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9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0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1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2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3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4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5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6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7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8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9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0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1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2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3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4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5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6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7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8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19" name="组合 18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20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1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4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5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6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7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8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9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0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5003006" y="744141"/>
            <a:ext cx="2714625" cy="287385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68573" tIns="34286" rIns="68573" bIns="34286">
            <a:spAutoFit/>
          </a:bodyPr>
          <a:lstStyle/>
          <a:p>
            <a:pPr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en-US" sz="135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“中国知网”全面整合了我国90%以上的学术文献和海外重要的学术文献数据库资源，是集知识资源大规模整合出版，原创性学术文献出版、多媒体出版和专业化、个性化数字图书馆为一体的数字出版平台，是我国目前规模最大、学术资源最完整、出版最及时的专业互联网电子出版机构。</a:t>
            </a: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22" name="Shape 332"/>
          <p:cNvSpPr>
            <a:spLocks noChangeArrowheads="1"/>
          </p:cNvSpPr>
          <p:nvPr/>
        </p:nvSpPr>
        <p:spPr bwMode="auto">
          <a:xfrm>
            <a:off x="2615804" y="3815954"/>
            <a:ext cx="429815" cy="798909"/>
          </a:xfrm>
          <a:custGeom>
            <a:avLst/>
            <a:gdLst>
              <a:gd name="T0" fmla="*/ 151842 w 21600"/>
              <a:gd name="T1" fmla="*/ 14301 h 21600"/>
              <a:gd name="T2" fmla="*/ 155795 w 21600"/>
              <a:gd name="T3" fmla="*/ 702547 h 21600"/>
              <a:gd name="T4" fmla="*/ 103872 w 21600"/>
              <a:gd name="T5" fmla="*/ 902767 h 21600"/>
              <a:gd name="T6" fmla="*/ 0 w 21600"/>
              <a:gd name="T7" fmla="*/ 977579 h 21600"/>
              <a:gd name="T8" fmla="*/ 0 w 21600"/>
              <a:gd name="T9" fmla="*/ 1065212 h 21600"/>
              <a:gd name="T10" fmla="*/ 573087 w 21600"/>
              <a:gd name="T11" fmla="*/ 1065212 h 21600"/>
              <a:gd name="T12" fmla="*/ 573087 w 21600"/>
              <a:gd name="T13" fmla="*/ 0 h 21600"/>
              <a:gd name="T14" fmla="*/ 151842 w 21600"/>
              <a:gd name="T15" fmla="*/ 1430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5723" y="290"/>
                </a:moveTo>
                <a:lnTo>
                  <a:pt x="5872" y="14246"/>
                </a:lnTo>
                <a:cubicBezTo>
                  <a:pt x="6066" y="15738"/>
                  <a:pt x="5353" y="17218"/>
                  <a:pt x="3915" y="18306"/>
                </a:cubicBezTo>
                <a:cubicBezTo>
                  <a:pt x="2868" y="19097"/>
                  <a:pt x="1497" y="19629"/>
                  <a:pt x="0" y="19823"/>
                </a:cubicBezTo>
                <a:lnTo>
                  <a:pt x="0" y="21600"/>
                </a:lnTo>
                <a:lnTo>
                  <a:pt x="21600" y="21600"/>
                </a:lnTo>
                <a:lnTo>
                  <a:pt x="21600" y="0"/>
                </a:lnTo>
                <a:lnTo>
                  <a:pt x="5723" y="290"/>
                </a:lnTo>
                <a:close/>
              </a:path>
            </a:pathLst>
          </a:custGeom>
          <a:solidFill>
            <a:srgbClr val="7C7D7F"/>
          </a:solidFill>
          <a:ln w="6350">
            <a:noFill/>
            <a:rou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33123" name="Shape 333"/>
          <p:cNvSpPr>
            <a:spLocks noChangeArrowheads="1"/>
          </p:cNvSpPr>
          <p:nvPr/>
        </p:nvSpPr>
        <p:spPr bwMode="auto">
          <a:xfrm>
            <a:off x="3037285" y="3815954"/>
            <a:ext cx="428625" cy="798909"/>
          </a:xfrm>
          <a:custGeom>
            <a:avLst/>
            <a:gdLst>
              <a:gd name="T0" fmla="*/ 420079 w 21600"/>
              <a:gd name="T1" fmla="*/ 14301 h 21600"/>
              <a:gd name="T2" fmla="*/ 416137 w 21600"/>
              <a:gd name="T3" fmla="*/ 702547 h 21600"/>
              <a:gd name="T4" fmla="*/ 467916 w 21600"/>
              <a:gd name="T5" fmla="*/ 902767 h 21600"/>
              <a:gd name="T6" fmla="*/ 571500 w 21600"/>
              <a:gd name="T7" fmla="*/ 977579 h 21600"/>
              <a:gd name="T8" fmla="*/ 571500 w 21600"/>
              <a:gd name="T9" fmla="*/ 1065212 h 21600"/>
              <a:gd name="T10" fmla="*/ 0 w 21600"/>
              <a:gd name="T11" fmla="*/ 1065212 h 21600"/>
              <a:gd name="T12" fmla="*/ 0 w 21600"/>
              <a:gd name="T13" fmla="*/ 0 h 21600"/>
              <a:gd name="T14" fmla="*/ 420079 w 21600"/>
              <a:gd name="T15" fmla="*/ 14301 h 21600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21600"/>
              <a:gd name="T25" fmla="*/ 0 h 21600"/>
              <a:gd name="T26" fmla="*/ 21600 w 21600"/>
              <a:gd name="T27" fmla="*/ 21600 h 21600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21600" h="21600">
                <a:moveTo>
                  <a:pt x="15877" y="290"/>
                </a:moveTo>
                <a:lnTo>
                  <a:pt x="15728" y="14246"/>
                </a:lnTo>
                <a:cubicBezTo>
                  <a:pt x="15534" y="15738"/>
                  <a:pt x="16247" y="17218"/>
                  <a:pt x="17685" y="18306"/>
                </a:cubicBezTo>
                <a:cubicBezTo>
                  <a:pt x="18732" y="19097"/>
                  <a:pt x="20103" y="19629"/>
                  <a:pt x="21600" y="19823"/>
                </a:cubicBez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lnTo>
                  <a:pt x="15877" y="290"/>
                </a:lnTo>
                <a:close/>
              </a:path>
            </a:pathLst>
          </a:custGeom>
          <a:solidFill>
            <a:srgbClr val="7C7D7F"/>
          </a:solidFill>
          <a:ln w="6350">
            <a:noFill/>
            <a:rou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133124" name="Shape 334"/>
          <p:cNvSpPr>
            <a:spLocks noChangeArrowheads="1"/>
          </p:cNvSpPr>
          <p:nvPr/>
        </p:nvSpPr>
        <p:spPr bwMode="auto">
          <a:xfrm>
            <a:off x="2488407" y="4538663"/>
            <a:ext cx="1097756" cy="76200"/>
          </a:xfrm>
          <a:prstGeom prst="roundRect">
            <a:avLst>
              <a:gd name="adj" fmla="val 12273"/>
            </a:avLst>
          </a:prstGeom>
          <a:solidFill>
            <a:srgbClr val="A0A0A3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25" name="Shape 335"/>
          <p:cNvSpPr>
            <a:spLocks noChangeArrowheads="1"/>
          </p:cNvSpPr>
          <p:nvPr/>
        </p:nvSpPr>
        <p:spPr bwMode="auto">
          <a:xfrm>
            <a:off x="1479947" y="1148954"/>
            <a:ext cx="3114675" cy="2703909"/>
          </a:xfrm>
          <a:prstGeom prst="roundRect">
            <a:avLst>
              <a:gd name="adj" fmla="val 3106"/>
            </a:avLst>
          </a:prstGeom>
          <a:solidFill>
            <a:srgbClr val="A0A0A3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26" name="Shape 336"/>
          <p:cNvSpPr>
            <a:spLocks noChangeArrowheads="1"/>
          </p:cNvSpPr>
          <p:nvPr/>
        </p:nvSpPr>
        <p:spPr bwMode="auto">
          <a:xfrm>
            <a:off x="1659732" y="1395413"/>
            <a:ext cx="2755106" cy="2210991"/>
          </a:xfrm>
          <a:prstGeom prst="roundRect">
            <a:avLst>
              <a:gd name="adj" fmla="val 1639"/>
            </a:avLst>
          </a:prstGeom>
          <a:solidFill>
            <a:srgbClr val="F4F4F4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27" name="Shape 337"/>
          <p:cNvSpPr>
            <a:spLocks noChangeArrowheads="1"/>
          </p:cNvSpPr>
          <p:nvPr/>
        </p:nvSpPr>
        <p:spPr bwMode="auto">
          <a:xfrm>
            <a:off x="2988469" y="3663554"/>
            <a:ext cx="97631" cy="130969"/>
          </a:xfrm>
          <a:custGeom>
            <a:avLst/>
            <a:gdLst>
              <a:gd name="T0" fmla="*/ 111104 w 19679"/>
              <a:gd name="T1" fmla="*/ 25574 h 19679"/>
              <a:gd name="T2" fmla="*/ 111104 w 19679"/>
              <a:gd name="T3" fmla="*/ 149042 h 19679"/>
              <a:gd name="T4" fmla="*/ 19064 w 19679"/>
              <a:gd name="T5" fmla="*/ 149042 h 19679"/>
              <a:gd name="T6" fmla="*/ 19064 w 19679"/>
              <a:gd name="T7" fmla="*/ 25574 h 19679"/>
              <a:gd name="T8" fmla="*/ 111104 w 19679"/>
              <a:gd name="T9" fmla="*/ 25574 h 1967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9679"/>
              <a:gd name="T16" fmla="*/ 0 h 19679"/>
              <a:gd name="T17" fmla="*/ 19679 w 19679"/>
              <a:gd name="T18" fmla="*/ 19679 h 1967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9679" h="19679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solidFill>
            <a:srgbClr val="7C7D7F"/>
          </a:solidFill>
          <a:ln w="6350">
            <a:noFill/>
            <a:round/>
          </a:ln>
        </p:spPr>
        <p:txBody>
          <a:bodyPr/>
          <a:lstStyle/>
          <a:p>
            <a:endParaRPr lang="zh-CN" altLang="en-US" sz="1350"/>
          </a:p>
        </p:txBody>
      </p:sp>
      <p:sp>
        <p:nvSpPr>
          <p:cNvPr id="93" name="Shape 344"/>
          <p:cNvSpPr>
            <a:spLocks noChangeArrowheads="1"/>
          </p:cNvSpPr>
          <p:nvPr/>
        </p:nvSpPr>
        <p:spPr bwMode="auto">
          <a:xfrm>
            <a:off x="1709738" y="1463279"/>
            <a:ext cx="770335" cy="903684"/>
          </a:xfrm>
          <a:prstGeom prst="roundRect">
            <a:avLst>
              <a:gd name="adj" fmla="val 2347"/>
            </a:avLst>
          </a:prstGeom>
          <a:solidFill>
            <a:srgbClr val="E9C944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5" name="Shape 345"/>
          <p:cNvSpPr>
            <a:spLocks noChangeArrowheads="1"/>
          </p:cNvSpPr>
          <p:nvPr/>
        </p:nvSpPr>
        <p:spPr bwMode="auto">
          <a:xfrm>
            <a:off x="2526507" y="1463279"/>
            <a:ext cx="769144" cy="431006"/>
          </a:xfrm>
          <a:prstGeom prst="roundRect">
            <a:avLst>
              <a:gd name="adj" fmla="val 4921"/>
            </a:avLst>
          </a:prstGeom>
          <a:solidFill>
            <a:srgbClr val="FC395B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30" name="Shape 346"/>
          <p:cNvSpPr>
            <a:spLocks noChangeArrowheads="1"/>
          </p:cNvSpPr>
          <p:nvPr/>
        </p:nvSpPr>
        <p:spPr bwMode="auto">
          <a:xfrm>
            <a:off x="2526507" y="1952625"/>
            <a:ext cx="769144" cy="415529"/>
          </a:xfrm>
          <a:prstGeom prst="roundRect">
            <a:avLst>
              <a:gd name="adj" fmla="val 5102"/>
            </a:avLst>
          </a:prstGeom>
          <a:solidFill>
            <a:srgbClr val="19C0B4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31" name="Shape 347"/>
          <p:cNvSpPr>
            <a:spLocks noChangeArrowheads="1"/>
          </p:cNvSpPr>
          <p:nvPr/>
        </p:nvSpPr>
        <p:spPr bwMode="auto">
          <a:xfrm>
            <a:off x="3342085" y="1463279"/>
            <a:ext cx="498872" cy="1321594"/>
          </a:xfrm>
          <a:prstGeom prst="roundRect">
            <a:avLst>
              <a:gd name="adj" fmla="val 3190"/>
            </a:avLst>
          </a:prstGeom>
          <a:solidFill>
            <a:srgbClr val="E9C944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8" name="Shape 348"/>
          <p:cNvSpPr>
            <a:spLocks noChangeArrowheads="1"/>
          </p:cNvSpPr>
          <p:nvPr/>
        </p:nvSpPr>
        <p:spPr bwMode="auto">
          <a:xfrm>
            <a:off x="3887391" y="1463279"/>
            <a:ext cx="476250" cy="1321594"/>
          </a:xfrm>
          <a:prstGeom prst="roundRect">
            <a:avLst>
              <a:gd name="adj" fmla="val 3343"/>
            </a:avLst>
          </a:prstGeom>
          <a:solidFill>
            <a:srgbClr val="18B96E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99" name="Shape 349"/>
          <p:cNvSpPr>
            <a:spLocks noChangeArrowheads="1"/>
          </p:cNvSpPr>
          <p:nvPr/>
        </p:nvSpPr>
        <p:spPr bwMode="auto">
          <a:xfrm>
            <a:off x="1709738" y="2432447"/>
            <a:ext cx="770335" cy="904875"/>
          </a:xfrm>
          <a:prstGeom prst="roundRect">
            <a:avLst>
              <a:gd name="adj" fmla="val 2347"/>
            </a:avLst>
          </a:prstGeom>
          <a:solidFill>
            <a:srgbClr val="18B96E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0" name="Shape 350"/>
          <p:cNvSpPr>
            <a:spLocks noChangeArrowheads="1"/>
          </p:cNvSpPr>
          <p:nvPr/>
        </p:nvSpPr>
        <p:spPr bwMode="auto">
          <a:xfrm>
            <a:off x="2526507" y="2432447"/>
            <a:ext cx="769144" cy="904875"/>
          </a:xfrm>
          <a:prstGeom prst="roundRect">
            <a:avLst>
              <a:gd name="adj" fmla="val 2347"/>
            </a:avLst>
          </a:prstGeom>
          <a:solidFill>
            <a:srgbClr val="FB7545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01" name="Shape 351"/>
          <p:cNvSpPr>
            <a:spLocks noChangeArrowheads="1"/>
          </p:cNvSpPr>
          <p:nvPr/>
        </p:nvSpPr>
        <p:spPr bwMode="auto">
          <a:xfrm>
            <a:off x="3342085" y="2849166"/>
            <a:ext cx="1020365" cy="481013"/>
          </a:xfrm>
          <a:prstGeom prst="roundRect">
            <a:avLst>
              <a:gd name="adj" fmla="val 4412"/>
            </a:avLst>
          </a:prstGeom>
          <a:solidFill>
            <a:srgbClr val="FC395B"/>
          </a:solidFill>
          <a:ln w="6350">
            <a:noFill/>
            <a:round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36" name="Shape 352"/>
          <p:cNvSpPr>
            <a:spLocks noChangeArrowheads="1"/>
          </p:cNvSpPr>
          <p:nvPr/>
        </p:nvSpPr>
        <p:spPr bwMode="auto">
          <a:xfrm>
            <a:off x="1658542" y="3400425"/>
            <a:ext cx="2753915" cy="144066"/>
          </a:xfrm>
          <a:prstGeom prst="rect">
            <a:avLst/>
          </a:prstGeom>
          <a:solidFill>
            <a:srgbClr val="19C0B4"/>
          </a:solidFill>
          <a:ln w="6350">
            <a:noFill/>
            <a:miter lim="800000"/>
          </a:ln>
        </p:spPr>
        <p:txBody>
          <a:bodyPr lIns="0" tIns="0" rIns="0" bIns="0" anchor="ctr"/>
          <a:lstStyle/>
          <a:p>
            <a:pPr>
              <a:buFont typeface="Arial" panose="020B0604020202020204" pitchFamily="34" charset="0"/>
              <a:buNone/>
            </a:pPr>
            <a:endParaRPr lang="en-US" altLang="en-US" sz="135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sp>
        <p:nvSpPr>
          <p:cNvPr id="133137" name="Text Box 18"/>
          <p:cNvSpPr txBox="1">
            <a:spLocks noChangeArrowheads="1"/>
          </p:cNvSpPr>
          <p:nvPr/>
        </p:nvSpPr>
        <p:spPr bwMode="auto">
          <a:xfrm>
            <a:off x="2288115" y="206858"/>
            <a:ext cx="2834879" cy="507831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sz="27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知网简介</a:t>
            </a:r>
            <a:endParaRPr lang="zh-CN" altLang="en-US" sz="27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379251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专业搜索</a:t>
            </a:r>
            <a:endParaRPr lang="zh-CN" altLang="en-US" sz="2800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40963" name="Picture 3" descr="QQ截图20181114094346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06501" y="1015494"/>
            <a:ext cx="6662057" cy="3689747"/>
          </a:xfrm>
          <a:solidFill>
            <a:srgbClr val="FFC000"/>
          </a:solidFill>
          <a:ln>
            <a:solidFill>
              <a:srgbClr val="C00000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9948" y="684658"/>
            <a:ext cx="6858000" cy="4420166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椭圆 6"/>
          <p:cNvSpPr>
            <a:spLocks noChangeArrowheads="1"/>
          </p:cNvSpPr>
          <p:nvPr/>
        </p:nvSpPr>
        <p:spPr bwMode="auto">
          <a:xfrm>
            <a:off x="1702054" y="3007940"/>
            <a:ext cx="571500" cy="529828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6" name="椭圆 7"/>
          <p:cNvSpPr>
            <a:spLocks noChangeArrowheads="1"/>
          </p:cNvSpPr>
          <p:nvPr/>
        </p:nvSpPr>
        <p:spPr bwMode="auto">
          <a:xfrm>
            <a:off x="3615608" y="3844518"/>
            <a:ext cx="1052513" cy="70246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7" name="椭圆 8"/>
          <p:cNvSpPr>
            <a:spLocks noChangeArrowheads="1"/>
          </p:cNvSpPr>
          <p:nvPr/>
        </p:nvSpPr>
        <p:spPr bwMode="auto">
          <a:xfrm>
            <a:off x="1469232" y="2622177"/>
            <a:ext cx="726281" cy="38576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4038" name="TextBox 9"/>
          <p:cNvSpPr txBox="1">
            <a:spLocks noChangeArrowheads="1"/>
          </p:cNvSpPr>
          <p:nvPr/>
        </p:nvSpPr>
        <p:spPr bwMode="auto">
          <a:xfrm>
            <a:off x="851007" y="0"/>
            <a:ext cx="3429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r>
              <a:rPr lang="zh-CN" altLang="en-US" sz="1800" b="1" dirty="0">
                <a:solidFill>
                  <a:schemeClr val="bg1"/>
                </a:solidFill>
                <a:latin typeface="Arial" panose="020B0604020202020204" pitchFamily="34" charset="0"/>
                <a:ea typeface="宋体" panose="02010600030101010101" pitchFamily="2" charset="-122"/>
              </a:rPr>
              <a:t>  </a:t>
            </a:r>
            <a:r>
              <a:rPr lang="zh-CN" altLang="en-US" sz="2800" b="1" dirty="0">
                <a:solidFill>
                  <a:schemeClr val="tx1"/>
                </a:solidFill>
                <a:latin typeface="黑体" panose="02010609060101010101" charset="-122"/>
                <a:ea typeface="黑体" panose="02010609060101010101" charset="-122"/>
              </a:rPr>
              <a:t>读秀知识搜索</a:t>
            </a:r>
            <a:endParaRPr lang="zh-CN" altLang="en-US" sz="2800" b="1" dirty="0">
              <a:solidFill>
                <a:schemeClr val="tx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23052"/>
            <a:ext cx="6858000" cy="5166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椭圆 3"/>
          <p:cNvSpPr>
            <a:spLocks noChangeArrowheads="1"/>
          </p:cNvSpPr>
          <p:nvPr/>
        </p:nvSpPr>
        <p:spPr bwMode="auto">
          <a:xfrm>
            <a:off x="6457950" y="4192191"/>
            <a:ext cx="953691" cy="432197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0" name="椭圆 4"/>
          <p:cNvSpPr>
            <a:spLocks noChangeArrowheads="1"/>
          </p:cNvSpPr>
          <p:nvPr/>
        </p:nvSpPr>
        <p:spPr bwMode="auto">
          <a:xfrm>
            <a:off x="5057775" y="3093244"/>
            <a:ext cx="1026319" cy="396479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1" name="椭圆 5"/>
          <p:cNvSpPr>
            <a:spLocks noChangeArrowheads="1"/>
          </p:cNvSpPr>
          <p:nvPr/>
        </p:nvSpPr>
        <p:spPr bwMode="auto">
          <a:xfrm>
            <a:off x="6457950" y="2882504"/>
            <a:ext cx="953691" cy="329803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2" name="椭圆 6"/>
          <p:cNvSpPr>
            <a:spLocks noChangeArrowheads="1"/>
          </p:cNvSpPr>
          <p:nvPr/>
        </p:nvSpPr>
        <p:spPr bwMode="auto">
          <a:xfrm>
            <a:off x="6536532" y="1645444"/>
            <a:ext cx="1221581" cy="764381"/>
          </a:xfrm>
          <a:prstGeom prst="ellipse">
            <a:avLst/>
          </a:prstGeom>
          <a:noFill/>
          <a:ln w="38100">
            <a:solidFill>
              <a:srgbClr val="FF0000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67628" tIns="35243" rIns="67628" bIns="35243"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3" name="圆角矩形 7"/>
          <p:cNvSpPr>
            <a:spLocks noChangeArrowheads="1"/>
          </p:cNvSpPr>
          <p:nvPr/>
        </p:nvSpPr>
        <p:spPr bwMode="auto">
          <a:xfrm>
            <a:off x="1331119" y="1600201"/>
            <a:ext cx="1728788" cy="269081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38100">
            <a:solidFill>
              <a:srgbClr val="0070C0"/>
            </a:solidFill>
            <a:round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4" name="圆角矩形 8"/>
          <p:cNvSpPr>
            <a:spLocks noChangeArrowheads="1"/>
          </p:cNvSpPr>
          <p:nvPr/>
        </p:nvSpPr>
        <p:spPr bwMode="auto">
          <a:xfrm>
            <a:off x="1494235" y="2095500"/>
            <a:ext cx="567928" cy="208360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38100">
            <a:solidFill>
              <a:srgbClr val="0070C0"/>
            </a:solidFill>
            <a:round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sp>
        <p:nvSpPr>
          <p:cNvPr id="45065" name="圆角矩形 9"/>
          <p:cNvSpPr>
            <a:spLocks noChangeArrowheads="1"/>
          </p:cNvSpPr>
          <p:nvPr/>
        </p:nvSpPr>
        <p:spPr bwMode="auto">
          <a:xfrm>
            <a:off x="1547813" y="4624388"/>
            <a:ext cx="809625" cy="269081"/>
          </a:xfrm>
          <a:prstGeom prst="roundRect">
            <a:avLst>
              <a:gd name="adj" fmla="val 16667"/>
            </a:avLst>
          </a:prstGeom>
          <a:solidFill>
            <a:schemeClr val="accent1">
              <a:alpha val="0"/>
            </a:schemeClr>
          </a:solidFill>
          <a:ln w="38100">
            <a:solidFill>
              <a:srgbClr val="0070C0"/>
            </a:solidFill>
            <a:round/>
          </a:ln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图片 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541" y="141685"/>
            <a:ext cx="6613922" cy="4864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3" name="椭圆 8"/>
          <p:cNvSpPr>
            <a:spLocks noChangeArrowheads="1"/>
          </p:cNvSpPr>
          <p:nvPr/>
        </p:nvSpPr>
        <p:spPr bwMode="auto">
          <a:xfrm>
            <a:off x="2897981" y="110729"/>
            <a:ext cx="790575" cy="263128"/>
          </a:xfrm>
          <a:prstGeom prst="ellipse">
            <a:avLst/>
          </a:prstGeom>
          <a:noFill/>
          <a:ln w="38100">
            <a:solidFill>
              <a:schemeClr val="bg2"/>
            </a:solidFill>
            <a:rou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Arial" panose="020B0604020202020204" pitchFamily="34" charset="0"/>
              <a:buNone/>
            </a:pPr>
            <a:endParaRPr lang="zh-CN" altLang="en-US" sz="1350">
              <a:solidFill>
                <a:schemeClr val="tx1"/>
              </a:solidFill>
              <a:latin typeface="Arial" panose="020B0604020202020204" pitchFamily="34" charset="0"/>
              <a:ea typeface="宋体" panose="02010600030101010101" pitchFamily="2" charset="-122"/>
            </a:endParaRPr>
          </a:p>
        </p:txBody>
      </p:sp>
      <p:pic>
        <p:nvPicPr>
          <p:cNvPr id="46084" name="图片 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9269" y="1210866"/>
            <a:ext cx="5287566" cy="161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图片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731" y="110729"/>
            <a:ext cx="5044679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628650" y="273892"/>
            <a:ext cx="7886700" cy="594404"/>
          </a:xfrm>
        </p:spPr>
        <p:txBody>
          <a:bodyPr>
            <a:normAutofit/>
          </a:bodyPr>
          <a:lstStyle/>
          <a:p>
            <a:pPr eaLnBrk="1" hangingPunct="1"/>
            <a:r>
              <a:rPr lang="zh-CN" altLang="en-US" sz="2800" dirty="0" smtClean="0">
                <a:solidFill>
                  <a:srgbClr val="C00000"/>
                </a:solidFill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校外登录，假期登录</a:t>
            </a:r>
            <a:endParaRPr lang="zh-CN" altLang="en-US" sz="2800" dirty="0" smtClean="0">
              <a:solidFill>
                <a:srgbClr val="C00000"/>
              </a:solidFill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新用户请在学校ip内注册，注册登录完成后请点此验证，已有账号的同学请在学校ip内登录后点此验证。</a:t>
            </a:r>
            <a:endParaRPr lang="zh-CN" altLang="en-US" sz="28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pPr eaLnBrk="1" hangingPunct="1"/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使用方法：在读秀登录页面点击"寒假账号登录"链接,先登录"我的图书馆"，然后从我的图书馆首页左上角的链接进入读秀。</a:t>
            </a:r>
            <a:endParaRPr lang="zh-CN" altLang="en-US" sz="28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C:\Users\iamisis\Desktop\00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0"/>
            <a:ext cx="6858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</p:pic>
      <p:pic>
        <p:nvPicPr>
          <p:cNvPr id="48131" name="图片 1" descr="2016012021044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846" y="283048"/>
            <a:ext cx="5400675" cy="4102894"/>
          </a:xfrm>
          <a:prstGeom prst="rect">
            <a:avLst/>
          </a:prstGeom>
          <a:noFill/>
          <a:ln w="9525">
            <a:solidFill>
              <a:srgbClr val="000000"/>
            </a:solidFill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8132" name="椭圆 3"/>
          <p:cNvSpPr>
            <a:spLocks noChangeArrowheads="1"/>
          </p:cNvSpPr>
          <p:nvPr/>
        </p:nvSpPr>
        <p:spPr bwMode="auto">
          <a:xfrm>
            <a:off x="3810000" y="1496617"/>
            <a:ext cx="838200" cy="401240"/>
          </a:xfrm>
          <a:prstGeom prst="ellipse">
            <a:avLst/>
          </a:prstGeom>
          <a:noFill/>
          <a:ln w="28575">
            <a:solidFill>
              <a:schemeClr val="accent1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>
            <a:lvl1pPr marL="457200" indent="-457200" algn="just">
              <a:lnSpc>
                <a:spcPct val="110000"/>
              </a:lnSpc>
              <a:spcBef>
                <a:spcPts val="600"/>
              </a:spcBef>
              <a:buClr>
                <a:schemeClr val="accent1"/>
              </a:buClr>
              <a:buSzPct val="70000"/>
              <a:buFont typeface="Wingdings" panose="05000000000000000000" pitchFamily="2" charset="2"/>
              <a:buChar char="m"/>
              <a:defRPr sz="2400">
                <a:solidFill>
                  <a:schemeClr val="accent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1pPr>
            <a:lvl2pPr marL="742950" indent="-285750">
              <a:lnSpc>
                <a:spcPct val="120000"/>
              </a:lnSpc>
              <a:spcAft>
                <a:spcPts val="600"/>
              </a:spcAft>
              <a:buClr>
                <a:srgbClr val="37F6FF"/>
              </a:buClr>
              <a:buFont typeface="幼圆" panose="02010509060101010101" pitchFamily="49" charset="-122"/>
              <a:buChar char=" "/>
              <a:defRPr sz="1600">
                <a:solidFill>
                  <a:schemeClr val="tx1"/>
                </a:solidFill>
                <a:latin typeface="幼圆" panose="02010509060101010101" pitchFamily="49" charset="-122"/>
                <a:ea typeface="幼圆" panose="02010509060101010101" pitchFamily="49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Arial" panose="020B0604020202020204" pitchFamily="34" charset="0"/>
                <a:ea typeface="幼圆" panose="02010509060101010101" pitchFamily="49" charset="-122"/>
              </a:defRPr>
            </a:lvl9pPr>
          </a:lstStyle>
          <a:p>
            <a:pPr algn="l"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 typeface="Wingdings" panose="05000000000000000000" pitchFamily="2" charset="2"/>
              <a:buChar char="l"/>
            </a:pPr>
            <a:endParaRPr lang="zh-CN" altLang="zh-CN">
              <a:solidFill>
                <a:srgbClr val="FFFFFF"/>
              </a:solidFill>
              <a:latin typeface="华文琥珀" panose="02010800040101010101" pitchFamily="2" charset="-122"/>
              <a:ea typeface="华文琥珀" panose="02010800040101010101" pitchFamily="2" charset="-122"/>
              <a:sym typeface="华文琥珀" panose="02010800040101010101" pitchFamily="2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>
          <a:xfrm>
            <a:off x="537882" y="273892"/>
            <a:ext cx="2744641" cy="413100"/>
          </a:xfrm>
        </p:spPr>
        <p:txBody>
          <a:bodyPr>
            <a:noAutofit/>
          </a:bodyPr>
          <a:lstStyle/>
          <a:p>
            <a:pPr eaLnBrk="1" hangingPunct="1"/>
            <a:r>
              <a:rPr lang="zh-CN" altLang="en-US" sz="2800" b="1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假期登录</a:t>
            </a:r>
            <a:endParaRPr lang="zh-CN" altLang="en-US" sz="2800" b="1" dirty="0" smtClean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49155" name="Picture 3" descr="QQ截图20181114103428"/>
          <p:cNvPicPr>
            <a:picLocks noGrp="1" noChangeAspect="1" noChangeArrowheads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7882" y="1000126"/>
            <a:ext cx="7092363" cy="3689747"/>
          </a:xfrm>
          <a:noFill/>
          <a:ln>
            <a:solidFill>
              <a:srgbClr val="C00000"/>
            </a:solidFill>
          </a:ln>
        </p:spPr>
      </p:pic>
      <p:sp>
        <p:nvSpPr>
          <p:cNvPr id="49156" name="花边圆形2 251"/>
          <p:cNvSpPr/>
          <p:nvPr/>
        </p:nvSpPr>
        <p:spPr bwMode="auto">
          <a:xfrm>
            <a:off x="4842273" y="2788444"/>
            <a:ext cx="2915840" cy="2214563"/>
          </a:xfrm>
          <a:custGeom>
            <a:avLst/>
            <a:gdLst>
              <a:gd name="T0" fmla="*/ 1215080 w 2587436"/>
              <a:gd name="T1" fmla="*/ 2857467 h 2587437"/>
              <a:gd name="T2" fmla="*/ 28560944 w 2587436"/>
              <a:gd name="T3" fmla="*/ 2857467 h 2587437"/>
              <a:gd name="T4" fmla="*/ 13560370 w 2587436"/>
              <a:gd name="T5" fmla="*/ 1725 h 2587437"/>
              <a:gd name="T6" fmla="*/ 16215648 w 2587436"/>
              <a:gd name="T7" fmla="*/ 1725 h 2587437"/>
              <a:gd name="T8" fmla="*/ 17084717 w 2587436"/>
              <a:gd name="T9" fmla="*/ 195485 h 2587437"/>
              <a:gd name="T10" fmla="*/ 19161446 w 2587436"/>
              <a:gd name="T11" fmla="*/ 333134 h 2587437"/>
              <a:gd name="T12" fmla="*/ 21264577 w 2587436"/>
              <a:gd name="T13" fmla="*/ 449735 h 2587437"/>
              <a:gd name="T14" fmla="*/ 23016575 w 2587436"/>
              <a:gd name="T15" fmla="*/ 710143 h 2587437"/>
              <a:gd name="T16" fmla="*/ 24829041 w 2587436"/>
              <a:gd name="T17" fmla="*/ 945774 h 2587437"/>
              <a:gd name="T18" fmla="*/ 26076018 w 2587436"/>
              <a:gd name="T19" fmla="*/ 1297345 h 2587437"/>
              <a:gd name="T20" fmla="*/ 27420393 w 2587436"/>
              <a:gd name="T21" fmla="*/ 1628940 h 2587437"/>
              <a:gd name="T22" fmla="*/ 28040306 w 2587436"/>
              <a:gd name="T23" fmla="*/ 2037262 h 2587437"/>
              <a:gd name="T24" fmla="*/ 28785005 w 2587436"/>
              <a:gd name="T25" fmla="*/ 2432364 h 2587437"/>
              <a:gd name="T26" fmla="*/ 28717158 w 2587436"/>
              <a:gd name="T27" fmla="*/ 2857468 h 2587437"/>
              <a:gd name="T28" fmla="*/ 28757504 w 2587436"/>
              <a:gd name="T29" fmla="*/ 3279083 h 2587437"/>
              <a:gd name="T30" fmla="*/ 28040306 w 2587436"/>
              <a:gd name="T31" fmla="*/ 3677673 h 2587437"/>
              <a:gd name="T32" fmla="*/ 27432780 w 2587436"/>
              <a:gd name="T33" fmla="*/ 4081327 h 2587437"/>
              <a:gd name="T34" fmla="*/ 26076018 w 2587436"/>
              <a:gd name="T35" fmla="*/ 4417593 h 2587437"/>
              <a:gd name="T36" fmla="*/ 24848335 w 2587436"/>
              <a:gd name="T37" fmla="*/ 4765461 h 2587437"/>
              <a:gd name="T38" fmla="*/ 23016566 w 2587436"/>
              <a:gd name="T39" fmla="*/ 5004794 h 2587437"/>
              <a:gd name="T40" fmla="*/ 21288894 w 2587436"/>
              <a:gd name="T41" fmla="*/ 5262820 h 2587437"/>
              <a:gd name="T42" fmla="*/ 19161433 w 2587436"/>
              <a:gd name="T43" fmla="*/ 5381799 h 2587437"/>
              <a:gd name="T44" fmla="*/ 17102901 w 2587436"/>
              <a:gd name="T45" fmla="*/ 5524731 h 2587437"/>
              <a:gd name="T46" fmla="*/ 14887998 w 2587436"/>
              <a:gd name="T47" fmla="*/ 5511708 h 2587437"/>
              <a:gd name="T48" fmla="*/ 12673123 w 2587436"/>
              <a:gd name="T49" fmla="*/ 5524731 h 2587437"/>
              <a:gd name="T50" fmla="*/ 10614554 w 2587436"/>
              <a:gd name="T51" fmla="*/ 5381799 h 2587437"/>
              <a:gd name="T52" fmla="*/ 8487105 w 2587436"/>
              <a:gd name="T53" fmla="*/ 5262818 h 2587437"/>
              <a:gd name="T54" fmla="*/ 6759419 w 2587436"/>
              <a:gd name="T55" fmla="*/ 5004788 h 2587437"/>
              <a:gd name="T56" fmla="*/ 4906360 w 2587436"/>
              <a:gd name="T57" fmla="*/ 4773248 h 2587437"/>
              <a:gd name="T58" fmla="*/ 3699976 w 2587436"/>
              <a:gd name="T59" fmla="*/ 4417588 h 2587437"/>
              <a:gd name="T60" fmla="*/ 2310426 w 2587436"/>
              <a:gd name="T61" fmla="*/ 4087471 h 2587437"/>
              <a:gd name="T62" fmla="*/ 1735682 w 2587436"/>
              <a:gd name="T63" fmla="*/ 3677667 h 2587437"/>
              <a:gd name="T64" fmla="*/ 990983 w 2587436"/>
              <a:gd name="T65" fmla="*/ 3282573 h 2587437"/>
              <a:gd name="T66" fmla="*/ 1058846 w 2587436"/>
              <a:gd name="T67" fmla="*/ 2857467 h 2587437"/>
              <a:gd name="T68" fmla="*/ 990996 w 2587436"/>
              <a:gd name="T69" fmla="*/ 2432364 h 2587437"/>
              <a:gd name="T70" fmla="*/ 1735682 w 2587436"/>
              <a:gd name="T71" fmla="*/ 2037259 h 2587437"/>
              <a:gd name="T72" fmla="*/ 2310409 w 2587436"/>
              <a:gd name="T73" fmla="*/ 1627461 h 2587437"/>
              <a:gd name="T74" fmla="*/ 3699977 w 2587436"/>
              <a:gd name="T75" fmla="*/ 1297344 h 2587437"/>
              <a:gd name="T76" fmla="*/ 4906369 w 2587436"/>
              <a:gd name="T77" fmla="*/ 941688 h 2587437"/>
              <a:gd name="T78" fmla="*/ 6759435 w 2587436"/>
              <a:gd name="T79" fmla="*/ 710143 h 2587437"/>
              <a:gd name="T80" fmla="*/ 8479412 w 2587436"/>
              <a:gd name="T81" fmla="*/ 443441 h 2587437"/>
              <a:gd name="T82" fmla="*/ 10614561 w 2587436"/>
              <a:gd name="T83" fmla="*/ 333133 h 2587437"/>
              <a:gd name="T84" fmla="*/ 12678122 w 2587436"/>
              <a:gd name="T85" fmla="*/ 191656 h 2587437"/>
              <a:gd name="T86" fmla="*/ 13560370 w 2587436"/>
              <a:gd name="T87" fmla="*/ 1725 h 2587437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2587436"/>
              <a:gd name="T133" fmla="*/ 0 h 2587437"/>
              <a:gd name="T134" fmla="*/ 2587436 w 2587436"/>
              <a:gd name="T135" fmla="*/ 2587437 h 2587437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2587436" h="2587437">
                <a:moveTo>
                  <a:pt x="1293718" y="105586"/>
                </a:moveTo>
                <a:cubicBezTo>
                  <a:pt x="637531" y="105586"/>
                  <a:pt x="105586" y="637531"/>
                  <a:pt x="105586" y="1293718"/>
                </a:cubicBezTo>
                <a:cubicBezTo>
                  <a:pt x="105586" y="1949905"/>
                  <a:pt x="637531" y="2481850"/>
                  <a:pt x="1293718" y="2481850"/>
                </a:cubicBezTo>
                <a:cubicBezTo>
                  <a:pt x="1949905" y="2481850"/>
                  <a:pt x="2481850" y="1949905"/>
                  <a:pt x="2481850" y="1293718"/>
                </a:cubicBezTo>
                <a:cubicBezTo>
                  <a:pt x="2481850" y="637531"/>
                  <a:pt x="1949905" y="105586"/>
                  <a:pt x="1293718" y="105586"/>
                </a:cubicBezTo>
                <a:close/>
                <a:moveTo>
                  <a:pt x="1178351" y="781"/>
                </a:moveTo>
                <a:cubicBezTo>
                  <a:pt x="1220450" y="-5049"/>
                  <a:pt x="1268508" y="21422"/>
                  <a:pt x="1293718" y="92011"/>
                </a:cubicBezTo>
                <a:cubicBezTo>
                  <a:pt x="1318929" y="21422"/>
                  <a:pt x="1366986" y="-5049"/>
                  <a:pt x="1409085" y="781"/>
                </a:cubicBezTo>
                <a:cubicBezTo>
                  <a:pt x="1434345" y="4279"/>
                  <a:pt x="1457459" y="19405"/>
                  <a:pt x="1472207" y="43607"/>
                </a:cubicBezTo>
                <a:lnTo>
                  <a:pt x="1484604" y="88506"/>
                </a:lnTo>
                <a:lnTo>
                  <a:pt x="1510269" y="49635"/>
                </a:lnTo>
                <a:cubicBezTo>
                  <a:pt x="1567616" y="408"/>
                  <a:pt x="1661604" y="30947"/>
                  <a:pt x="1665065" y="150827"/>
                </a:cubicBezTo>
                <a:cubicBezTo>
                  <a:pt x="1738329" y="55877"/>
                  <a:pt x="1832316" y="86415"/>
                  <a:pt x="1849776" y="159948"/>
                </a:cubicBezTo>
                <a:lnTo>
                  <a:pt x="1847820" y="203618"/>
                </a:lnTo>
                <a:lnTo>
                  <a:pt x="1858676" y="192501"/>
                </a:lnTo>
                <a:cubicBezTo>
                  <a:pt x="1932101" y="134716"/>
                  <a:pt x="2038035" y="192050"/>
                  <a:pt x="2000063" y="321517"/>
                </a:cubicBezTo>
                <a:cubicBezTo>
                  <a:pt x="2099082" y="253854"/>
                  <a:pt x="2179033" y="311942"/>
                  <a:pt x="2172915" y="387271"/>
                </a:cubicBezTo>
                <a:lnTo>
                  <a:pt x="2157560" y="428199"/>
                </a:lnTo>
                <a:lnTo>
                  <a:pt x="2171320" y="420980"/>
                </a:lnTo>
                <a:cubicBezTo>
                  <a:pt x="2259007" y="388713"/>
                  <a:pt x="2342040" y="475977"/>
                  <a:pt x="2265919" y="587373"/>
                </a:cubicBezTo>
                <a:cubicBezTo>
                  <a:pt x="2381000" y="553620"/>
                  <a:pt x="2439088" y="633571"/>
                  <a:pt x="2409992" y="703323"/>
                </a:cubicBezTo>
                <a:lnTo>
                  <a:pt x="2382741" y="737503"/>
                </a:lnTo>
                <a:lnTo>
                  <a:pt x="2398059" y="734889"/>
                </a:lnTo>
                <a:cubicBezTo>
                  <a:pt x="2491425" y="731298"/>
                  <a:pt x="2543428" y="839949"/>
                  <a:pt x="2436609" y="922371"/>
                </a:cubicBezTo>
                <a:cubicBezTo>
                  <a:pt x="2556489" y="925832"/>
                  <a:pt x="2587027" y="1019820"/>
                  <a:pt x="2537801" y="1077167"/>
                </a:cubicBezTo>
                <a:lnTo>
                  <a:pt x="2501321" y="1101253"/>
                </a:lnTo>
                <a:lnTo>
                  <a:pt x="2516697" y="1103501"/>
                </a:lnTo>
                <a:cubicBezTo>
                  <a:pt x="2606603" y="1128937"/>
                  <a:pt x="2622486" y="1248340"/>
                  <a:pt x="2495425" y="1293719"/>
                </a:cubicBezTo>
                <a:cubicBezTo>
                  <a:pt x="2608368" y="1334056"/>
                  <a:pt x="2608368" y="1432880"/>
                  <a:pt x="2543829" y="1472208"/>
                </a:cubicBezTo>
                <a:lnTo>
                  <a:pt x="2498930" y="1484605"/>
                </a:lnTo>
                <a:lnTo>
                  <a:pt x="2537800" y="1510270"/>
                </a:lnTo>
                <a:cubicBezTo>
                  <a:pt x="2587027" y="1567617"/>
                  <a:pt x="2556488" y="1661605"/>
                  <a:pt x="2436609" y="1665066"/>
                </a:cubicBezTo>
                <a:cubicBezTo>
                  <a:pt x="2531559" y="1738330"/>
                  <a:pt x="2501021" y="1832318"/>
                  <a:pt x="2427488" y="1849777"/>
                </a:cubicBezTo>
                <a:lnTo>
                  <a:pt x="2383816" y="1847821"/>
                </a:lnTo>
                <a:lnTo>
                  <a:pt x="2394935" y="1858678"/>
                </a:lnTo>
                <a:cubicBezTo>
                  <a:pt x="2452719" y="1932103"/>
                  <a:pt x="2395386" y="2038037"/>
                  <a:pt x="2265918" y="2000065"/>
                </a:cubicBezTo>
                <a:cubicBezTo>
                  <a:pt x="2333581" y="2099084"/>
                  <a:pt x="2275494" y="2179035"/>
                  <a:pt x="2200165" y="2172917"/>
                </a:cubicBezTo>
                <a:lnTo>
                  <a:pt x="2159237" y="2157562"/>
                </a:lnTo>
                <a:lnTo>
                  <a:pt x="2166455" y="2171321"/>
                </a:lnTo>
                <a:cubicBezTo>
                  <a:pt x="2198722" y="2259008"/>
                  <a:pt x="2111459" y="2342041"/>
                  <a:pt x="2000062" y="2265920"/>
                </a:cubicBezTo>
                <a:cubicBezTo>
                  <a:pt x="2033815" y="2381001"/>
                  <a:pt x="1953865" y="2439089"/>
                  <a:pt x="1884113" y="2409993"/>
                </a:cubicBezTo>
                <a:lnTo>
                  <a:pt x="1849933" y="2382742"/>
                </a:lnTo>
                <a:lnTo>
                  <a:pt x="1852546" y="2398060"/>
                </a:lnTo>
                <a:cubicBezTo>
                  <a:pt x="1856137" y="2491426"/>
                  <a:pt x="1747486" y="2543429"/>
                  <a:pt x="1665064" y="2436610"/>
                </a:cubicBezTo>
                <a:cubicBezTo>
                  <a:pt x="1661603" y="2556490"/>
                  <a:pt x="1567616" y="2587028"/>
                  <a:pt x="1510269" y="2537802"/>
                </a:cubicBezTo>
                <a:lnTo>
                  <a:pt x="1486184" y="2501323"/>
                </a:lnTo>
                <a:lnTo>
                  <a:pt x="1483936" y="2516698"/>
                </a:lnTo>
                <a:cubicBezTo>
                  <a:pt x="1458499" y="2606604"/>
                  <a:pt x="1339096" y="2622487"/>
                  <a:pt x="1293717" y="2495426"/>
                </a:cubicBezTo>
                <a:cubicBezTo>
                  <a:pt x="1248339" y="2622487"/>
                  <a:pt x="1128936" y="2606604"/>
                  <a:pt x="1103499" y="2516698"/>
                </a:cubicBezTo>
                <a:lnTo>
                  <a:pt x="1101252" y="2501322"/>
                </a:lnTo>
                <a:lnTo>
                  <a:pt x="1077165" y="2537801"/>
                </a:lnTo>
                <a:cubicBezTo>
                  <a:pt x="1019818" y="2587028"/>
                  <a:pt x="925830" y="2556489"/>
                  <a:pt x="922369" y="2436610"/>
                </a:cubicBezTo>
                <a:cubicBezTo>
                  <a:pt x="839947" y="2543429"/>
                  <a:pt x="731297" y="2491426"/>
                  <a:pt x="734888" y="2398060"/>
                </a:cubicBezTo>
                <a:lnTo>
                  <a:pt x="737501" y="2382741"/>
                </a:lnTo>
                <a:lnTo>
                  <a:pt x="703321" y="2409993"/>
                </a:lnTo>
                <a:cubicBezTo>
                  <a:pt x="633569" y="2439089"/>
                  <a:pt x="553618" y="2381001"/>
                  <a:pt x="587371" y="2265919"/>
                </a:cubicBezTo>
                <a:cubicBezTo>
                  <a:pt x="475975" y="2342040"/>
                  <a:pt x="388712" y="2259008"/>
                  <a:pt x="420978" y="2171321"/>
                </a:cubicBezTo>
                <a:lnTo>
                  <a:pt x="426346" y="2161089"/>
                </a:lnTo>
                <a:lnTo>
                  <a:pt x="416114" y="2166457"/>
                </a:lnTo>
                <a:cubicBezTo>
                  <a:pt x="328427" y="2198724"/>
                  <a:pt x="245394" y="2111461"/>
                  <a:pt x="321515" y="2000064"/>
                </a:cubicBezTo>
                <a:cubicBezTo>
                  <a:pt x="192048" y="2038036"/>
                  <a:pt x="134715" y="1932102"/>
                  <a:pt x="192499" y="1858678"/>
                </a:cubicBezTo>
                <a:lnTo>
                  <a:pt x="200768" y="1850603"/>
                </a:lnTo>
                <a:lnTo>
                  <a:pt x="189375" y="1852547"/>
                </a:lnTo>
                <a:cubicBezTo>
                  <a:pt x="96009" y="1856138"/>
                  <a:pt x="44006" y="1747487"/>
                  <a:pt x="150825" y="1665065"/>
                </a:cubicBezTo>
                <a:cubicBezTo>
                  <a:pt x="30946" y="1661604"/>
                  <a:pt x="407" y="1567617"/>
                  <a:pt x="49634" y="1510270"/>
                </a:cubicBezTo>
                <a:lnTo>
                  <a:pt x="86113" y="1486184"/>
                </a:lnTo>
                <a:lnTo>
                  <a:pt x="70739" y="1483937"/>
                </a:lnTo>
                <a:cubicBezTo>
                  <a:pt x="-19168" y="1458500"/>
                  <a:pt x="-35050" y="1339097"/>
                  <a:pt x="92010" y="1293718"/>
                </a:cubicBezTo>
                <a:cubicBezTo>
                  <a:pt x="-35050" y="1248340"/>
                  <a:pt x="-19168" y="1128937"/>
                  <a:pt x="70739" y="1103500"/>
                </a:cubicBezTo>
                <a:lnTo>
                  <a:pt x="86114" y="1101253"/>
                </a:lnTo>
                <a:lnTo>
                  <a:pt x="49634" y="1077166"/>
                </a:lnTo>
                <a:cubicBezTo>
                  <a:pt x="407" y="1019820"/>
                  <a:pt x="30946" y="925832"/>
                  <a:pt x="150825" y="922370"/>
                </a:cubicBezTo>
                <a:cubicBezTo>
                  <a:pt x="44006" y="839949"/>
                  <a:pt x="96009" y="731298"/>
                  <a:pt x="189375" y="734889"/>
                </a:cubicBezTo>
                <a:lnTo>
                  <a:pt x="200767" y="736833"/>
                </a:lnTo>
                <a:lnTo>
                  <a:pt x="192499" y="728759"/>
                </a:lnTo>
                <a:cubicBezTo>
                  <a:pt x="134715" y="655335"/>
                  <a:pt x="192049" y="549401"/>
                  <a:pt x="321516" y="587372"/>
                </a:cubicBezTo>
                <a:cubicBezTo>
                  <a:pt x="245395" y="475976"/>
                  <a:pt x="328427" y="388713"/>
                  <a:pt x="416114" y="420980"/>
                </a:cubicBezTo>
                <a:lnTo>
                  <a:pt x="426347" y="426349"/>
                </a:lnTo>
                <a:lnTo>
                  <a:pt x="420979" y="416115"/>
                </a:lnTo>
                <a:cubicBezTo>
                  <a:pt x="388712" y="328428"/>
                  <a:pt x="475975" y="245396"/>
                  <a:pt x="587372" y="321517"/>
                </a:cubicBezTo>
                <a:cubicBezTo>
                  <a:pt x="549400" y="192050"/>
                  <a:pt x="655334" y="134716"/>
                  <a:pt x="728758" y="192500"/>
                </a:cubicBezTo>
                <a:lnTo>
                  <a:pt x="736832" y="200768"/>
                </a:lnTo>
                <a:lnTo>
                  <a:pt x="734888" y="189377"/>
                </a:lnTo>
                <a:cubicBezTo>
                  <a:pt x="731297" y="96010"/>
                  <a:pt x="839948" y="44008"/>
                  <a:pt x="922370" y="150826"/>
                </a:cubicBezTo>
                <a:cubicBezTo>
                  <a:pt x="925831" y="30947"/>
                  <a:pt x="1019818" y="408"/>
                  <a:pt x="1077165" y="49635"/>
                </a:cubicBezTo>
                <a:lnTo>
                  <a:pt x="1101686" y="86772"/>
                </a:lnTo>
                <a:lnTo>
                  <a:pt x="1102495" y="74529"/>
                </a:lnTo>
                <a:cubicBezTo>
                  <a:pt x="1112942" y="32385"/>
                  <a:pt x="1143619" y="5591"/>
                  <a:pt x="1178351" y="781"/>
                </a:cubicBezTo>
                <a:close/>
              </a:path>
            </a:pathLst>
          </a:custGeom>
          <a:solidFill>
            <a:srgbClr val="FF0000"/>
          </a:solidFill>
          <a:ln w="9525">
            <a:solidFill>
              <a:schemeClr val="tx1"/>
            </a:solidFill>
            <a:round/>
          </a:ln>
        </p:spPr>
        <p:txBody>
          <a:bodyPr anchor="ctr"/>
          <a:lstStyle/>
          <a:p>
            <a:endParaRPr lang="zh-CN" altLang="en-US" sz="135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3746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03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7769" y="1964304"/>
            <a:ext cx="3998516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中科考试学习库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2666692"/>
            <a:ext cx="4438409" cy="64258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184570" y="2896880"/>
            <a:ext cx="1959429" cy="2234805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30">
        <p:zoom/>
      </p:transition>
    </mc:Choice>
    <mc:Fallback>
      <p:transition advTm="613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4" name="组合 3"/>
          <p:cNvGrpSpPr/>
          <p:nvPr/>
        </p:nvGrpSpPr>
        <p:grpSpPr>
          <a:xfrm>
            <a:off x="575912" y="385100"/>
            <a:ext cx="7992177" cy="346249"/>
            <a:chOff x="767882" y="674779"/>
            <a:chExt cx="10656236" cy="461665"/>
          </a:xfrm>
        </p:grpSpPr>
        <p:sp>
          <p:nvSpPr>
            <p:cNvPr id="5" name="矩形 4"/>
            <p:cNvSpPr/>
            <p:nvPr/>
          </p:nvSpPr>
          <p:spPr>
            <a:xfrm>
              <a:off x="767882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6" name="TextBox 8"/>
            <p:cNvSpPr txBox="1">
              <a:spLocks noChangeArrowheads="1"/>
            </p:cNvSpPr>
            <p:nvPr/>
          </p:nvSpPr>
          <p:spPr bwMode="auto">
            <a:xfrm>
              <a:off x="4576142" y="674779"/>
              <a:ext cx="30445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数据库  简介</a:t>
              </a:r>
              <a:endPara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7808197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sp>
        <p:nvSpPr>
          <p:cNvPr id="8" name="矩形 7"/>
          <p:cNvSpPr/>
          <p:nvPr/>
        </p:nvSpPr>
        <p:spPr>
          <a:xfrm>
            <a:off x="593877" y="1273107"/>
            <a:ext cx="7906352" cy="30882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200000"/>
              </a:lnSpc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中科</a:t>
            </a:r>
            <a:r>
              <a:rPr lang="en-US" altLang="zh-CN" sz="1100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VIPExam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考试学习资源数据库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（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简称</a:t>
            </a:r>
            <a:r>
              <a:rPr lang="en-US" altLang="zh-CN" sz="1100" dirty="0" err="1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VIPExam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数据库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）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基于</a:t>
            </a:r>
            <a:r>
              <a:rPr lang="zh-CN" altLang="zh-CN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“资源服务功能，功能反馈资源”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的设计理念，将海量优质学习资源与实用学习功能有机融合，为学生日常学习和复习备考提供一站式服务。</a:t>
            </a:r>
            <a:endParaRPr lang="en-US" altLang="zh-CN" sz="1100" dirty="0"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</a:endParaRPr>
          </a:p>
          <a:p>
            <a:pPr indent="342900" algn="just">
              <a:lnSpc>
                <a:spcPct val="200000"/>
              </a:lnSpc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zh-CN" altLang="zh-CN" sz="1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资源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方面，</a:t>
            </a:r>
            <a:r>
              <a:rPr lang="en-US" altLang="zh-CN" sz="1100" dirty="0" err="1">
                <a:latin typeface="微软雅黑" panose="020B0503020204020204" charset="-122"/>
                <a:ea typeface="微软雅黑" panose="020B0503020204020204" charset="-122"/>
              </a:rPr>
              <a:t>VIPExam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数据库收录了海量权威学习资源，</a:t>
            </a:r>
            <a:r>
              <a:rPr lang="zh-CN" altLang="zh-CN" sz="1100" b="1" dirty="0">
                <a:solidFill>
                  <a:schemeClr val="bg1"/>
                </a:solidFill>
                <a:latin typeface="微软雅黑" panose="020B0503020204020204" charset="-122"/>
                <a:ea typeface="微软雅黑" panose="020B0503020204020204" charset="-122"/>
              </a:rPr>
              <a:t>以</a:t>
            </a:r>
            <a:r>
              <a:rPr lang="zh-CN" altLang="zh-CN" sz="1100" b="1" dirty="0">
                <a:latin typeface="微软雅黑" panose="020B0503020204020204" charset="-122"/>
                <a:ea typeface="微软雅黑" panose="020B0503020204020204" charset="-122"/>
              </a:rPr>
              <a:t>视频课程为主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、</a:t>
            </a:r>
            <a:r>
              <a:rPr lang="zh-CN" altLang="zh-CN" sz="1100" b="1" dirty="0">
                <a:latin typeface="微软雅黑" panose="020B0503020204020204" charset="-122"/>
                <a:ea typeface="微软雅黑" panose="020B0503020204020204" charset="-122"/>
              </a:rPr>
              <a:t>以历年真题和模拟试卷为辅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。</a:t>
            </a:r>
            <a:r>
              <a:rPr lang="zh-CN" altLang="zh-CN" sz="1100" b="1" dirty="0">
                <a:latin typeface="微软雅黑" panose="020B0503020204020204" charset="-122"/>
                <a:ea typeface="微软雅黑" panose="020B0503020204020204" charset="-122"/>
              </a:rPr>
              <a:t>数据库</a:t>
            </a: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</a:rPr>
              <a:t>目前涵盖</a:t>
            </a:r>
            <a:r>
              <a:rPr lang="zh-CN" altLang="zh-CN" sz="1100" b="1" dirty="0">
                <a:latin typeface="微软雅黑" panose="020B0503020204020204" charset="-122"/>
                <a:ea typeface="微软雅黑" panose="020B0503020204020204" charset="-122"/>
              </a:rPr>
              <a:t>外语、计算机、考研、公务员、职业资格、财经、工程、司法、医学、专升本、自考、实用职业技能等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12</a:t>
            </a:r>
            <a:r>
              <a:rPr lang="zh-CN" altLang="zh-CN" sz="1100" b="1" dirty="0">
                <a:latin typeface="微软雅黑" panose="020B0503020204020204" charset="-122"/>
                <a:ea typeface="微软雅黑" panose="020B0503020204020204" charset="-122"/>
              </a:rPr>
              <a:t>大</a:t>
            </a:r>
            <a:r>
              <a:rPr lang="zh-CN" altLang="en-US" sz="1100" b="1" dirty="0">
                <a:latin typeface="微软雅黑" panose="020B0503020204020204" charset="-122"/>
                <a:ea typeface="微软雅黑" panose="020B0503020204020204" charset="-122"/>
              </a:rPr>
              <a:t>类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2100</a:t>
            </a:r>
            <a:r>
              <a:rPr lang="zh-CN" altLang="zh-CN" sz="1100" b="1" dirty="0">
                <a:latin typeface="微软雅黑" panose="020B0503020204020204" charset="-122"/>
                <a:ea typeface="微软雅黑" panose="020B0503020204020204" charset="-122"/>
              </a:rPr>
              <a:t>余个考试科目，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名师精讲教学视频超过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2.6</a:t>
            </a:r>
            <a:r>
              <a:rPr lang="zh-CN" altLang="en-US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万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课时，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历年真题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/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模拟题等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题量超过</a:t>
            </a:r>
            <a:r>
              <a:rPr lang="en-US" altLang="zh-CN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20万</a:t>
            </a:r>
            <a:r>
              <a:rPr lang="en-US" altLang="zh-CN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套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。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知识体系健全、资源丰富全面、版权合法清晰，使</a:t>
            </a:r>
            <a:r>
              <a:rPr lang="en-US" altLang="zh-CN" sz="1100" dirty="0" err="1">
                <a:latin typeface="微软雅黑" panose="020B0503020204020204" charset="-122"/>
                <a:ea typeface="微软雅黑" panose="020B0503020204020204" charset="-122"/>
              </a:rPr>
              <a:t>VIPExam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数据库成为真正意义上的学习智库。</a:t>
            </a:r>
            <a:endParaRPr lang="zh-CN" altLang="zh-CN" sz="1100" dirty="0">
              <a:latin typeface="微软雅黑" panose="020B0503020204020204" charset="-122"/>
              <a:ea typeface="微软雅黑" panose="020B0503020204020204" charset="-122"/>
            </a:endParaRPr>
          </a:p>
          <a:p>
            <a:pPr indent="342900" algn="just">
              <a:lnSpc>
                <a:spcPct val="200000"/>
              </a:lnSpc>
            </a:pP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在</a:t>
            </a:r>
            <a:r>
              <a:rPr lang="zh-CN" altLang="zh-CN" sz="110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平台功能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方面，</a:t>
            </a:r>
            <a:r>
              <a:rPr lang="en-US" altLang="zh-CN" sz="1100" dirty="0" err="1">
                <a:latin typeface="微软雅黑" panose="020B0503020204020204" charset="-122"/>
                <a:ea typeface="微软雅黑" panose="020B0503020204020204" charset="-122"/>
              </a:rPr>
              <a:t>VIPExam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数据库也是一个功能强大的</a:t>
            </a:r>
            <a:r>
              <a:rPr lang="zh-CN" altLang="zh-CN" sz="110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“教考学”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平台。通过对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用户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学习行为习惯与偏好的研究，</a:t>
            </a:r>
            <a:r>
              <a:rPr lang="en-US" altLang="zh-CN" sz="1100" dirty="0" err="1">
                <a:latin typeface="微软雅黑" panose="020B0503020204020204" charset="-122"/>
                <a:ea typeface="微软雅黑" panose="020B0503020204020204" charset="-122"/>
              </a:rPr>
              <a:t>VIPExam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数据库在底层资源池基础上构建出面向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日常学习和复习备考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的实用功能，包括</a:t>
            </a:r>
            <a:r>
              <a:rPr lang="zh-CN" altLang="en-US" sz="11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课程学练、答卷</a:t>
            </a:r>
            <a:r>
              <a:rPr lang="en-US" altLang="zh-CN" sz="1100" b="1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自测</a:t>
            </a:r>
            <a:r>
              <a:rPr lang="zh-CN" altLang="en-US" sz="11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</a:t>
            </a:r>
            <a:r>
              <a:rPr lang="en-US" altLang="zh-CN" sz="11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 </a:t>
            </a:r>
            <a:r>
              <a:rPr lang="en-US" altLang="zh-CN" sz="1100" b="1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学习进展</a:t>
            </a:r>
            <a:r>
              <a:rPr lang="en-US" altLang="zh-CN" sz="1100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、</a:t>
            </a:r>
            <a:r>
              <a:rPr lang="en-US" altLang="zh-CN" sz="1100" b="1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错题记录</a:t>
            </a:r>
            <a:r>
              <a:rPr lang="en-US" altLang="zh-CN" sz="11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、</a:t>
            </a:r>
            <a:r>
              <a:rPr lang="zh-CN" altLang="en-US" sz="11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错题组卷、</a:t>
            </a:r>
            <a:r>
              <a:rPr lang="en-US" altLang="zh-CN" sz="1100" b="1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专项练习</a:t>
            </a:r>
            <a:r>
              <a:rPr lang="zh-CN" altLang="en-US" sz="1100" b="1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、交互学习</a:t>
            </a:r>
            <a:r>
              <a:rPr lang="en-US" altLang="zh-CN" sz="1100" dirty="0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Arial" panose="020B0604020202020204" pitchFamily="34" charset="0"/>
              </a:rPr>
              <a:t>、</a:t>
            </a:r>
            <a:r>
              <a:rPr lang="en-US" altLang="zh-CN" sz="1100" b="1" dirty="0" err="1">
                <a:solidFill>
                  <a:schemeClr val="accent4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智能考试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等，切实践行“授</a:t>
            </a:r>
            <a:r>
              <a:rPr lang="zh-CN" altLang="en-US" sz="1100" dirty="0">
                <a:latin typeface="微软雅黑" panose="020B0503020204020204" charset="-122"/>
                <a:ea typeface="微软雅黑" panose="020B0503020204020204" charset="-122"/>
              </a:rPr>
              <a:t>人</a:t>
            </a:r>
            <a:r>
              <a:rPr lang="zh-CN" altLang="zh-CN" sz="1100" dirty="0">
                <a:latin typeface="微软雅黑" panose="020B0503020204020204" charset="-122"/>
                <a:ea typeface="微软雅黑" panose="020B0503020204020204" charset="-122"/>
              </a:rPr>
              <a:t>以渔”的终身学习理念。</a:t>
            </a:r>
            <a:endParaRPr lang="zh-CN" altLang="zh-CN" sz="110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373624" y="910135"/>
            <a:ext cx="4396752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zh-CN" sz="15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中科VIPExam考试学习</a:t>
            </a:r>
            <a:r>
              <a:rPr lang="zh-CN" altLang="en-US" sz="15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资源</a:t>
            </a:r>
            <a:r>
              <a:rPr lang="zh-CN" altLang="zh-CN" sz="15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  <a:sym typeface="+mn-ea"/>
              </a:rPr>
              <a:t>数据库</a:t>
            </a:r>
            <a:endParaRPr lang="zh-CN" altLang="zh-CN" sz="15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软雅黑" panose="020B0503020204020204" charset="-122"/>
              <a:ea typeface="微软雅黑" panose="020B0503020204020204" charset="-122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14" name="图片 1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0">
        <p:random/>
      </p:transition>
    </mc:Choice>
    <mc:Fallback>
      <p:transition spd="slow" advTm="0">
        <p:random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46166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buFont typeface="Arial" panose="020B0604020202020204" pitchFamily="34" charset="0"/>
              <a:buNone/>
            </a:pPr>
            <a:r>
              <a:rPr lang="zh-CN" altLang="en-US" sz="2400">
                <a:solidFill>
                  <a:schemeClr val="bg1"/>
                </a:solidFill>
              </a:rPr>
              <a:t>进入</a:t>
            </a:r>
            <a:r>
              <a:rPr lang="en-US" altLang="zh-CN" sz="2400">
                <a:solidFill>
                  <a:schemeClr val="bg1"/>
                </a:solidFill>
              </a:rPr>
              <a:t>VIPExam</a:t>
            </a:r>
            <a:r>
              <a:rPr lang="zh-CN" altLang="en-US" sz="2400">
                <a:solidFill>
                  <a:schemeClr val="bg1"/>
                </a:solidFill>
              </a:rPr>
              <a:t>数据库主页</a:t>
            </a:r>
            <a:endParaRPr lang="zh-CN" altLang="en-US" sz="2400">
              <a:solidFill>
                <a:schemeClr val="bg1"/>
              </a:solidFill>
            </a:endParaRPr>
          </a:p>
        </p:txBody>
      </p:sp>
      <p:sp>
        <p:nvSpPr>
          <p:cNvPr id="39938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 smtClean="0"/>
          </a:p>
        </p:txBody>
      </p:sp>
      <p:pic>
        <p:nvPicPr>
          <p:cNvPr id="5" name="图片 4" descr="火狐截图_2019-09-25T06-06-16.268Z.png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" y="619125"/>
            <a:ext cx="9022556" cy="431482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03712" y="0"/>
            <a:ext cx="6515100" cy="597681"/>
          </a:xfrm>
        </p:spPr>
        <p:txBody>
          <a:bodyPr/>
          <a:lstStyle/>
          <a:p>
            <a:pPr eaLnBrk="1" hangingPunct="1">
              <a:defRPr/>
            </a:pPr>
            <a:r>
              <a:rPr lang="zh-CN" altLang="en-US" b="1" dirty="0" smtClean="0">
                <a:latin typeface="+mn-ea"/>
                <a:ea typeface="+mn-ea"/>
              </a:rPr>
              <a:t>知网首页：</a:t>
            </a:r>
            <a:r>
              <a:rPr lang="en-US" altLang="zh-CN" b="1" dirty="0" smtClean="0">
                <a:latin typeface="+mn-ea"/>
                <a:ea typeface="+mn-ea"/>
              </a:rPr>
              <a:t>http://www.cnki.net</a:t>
            </a:r>
            <a:endParaRPr lang="zh-CN" altLang="en-US" b="1" dirty="0">
              <a:latin typeface="+mn-ea"/>
              <a:ea typeface="+mn-ea"/>
            </a:endParaRPr>
          </a:p>
        </p:txBody>
      </p:sp>
      <p:pic>
        <p:nvPicPr>
          <p:cNvPr id="138242" name="内容占位符 3" descr="360截图20180801164658918.jpg"/>
          <p:cNvPicPr>
            <a:picLocks noGrp="1" noChangeAspect="1"/>
          </p:cNvPicPr>
          <p:nvPr>
            <p:ph idx="1"/>
          </p:nvPr>
        </p:nvPicPr>
        <p:blipFill>
          <a:blip r:embed="rId1"/>
          <a:srcRect/>
          <a:stretch>
            <a:fillRect/>
          </a:stretch>
        </p:blipFill>
        <p:spPr>
          <a:xfrm>
            <a:off x="1143000" y="589360"/>
            <a:ext cx="6858000" cy="4339828"/>
          </a:xfrm>
        </p:spPr>
      </p:pic>
      <p:sp>
        <p:nvSpPr>
          <p:cNvPr id="5" name="矩形 3"/>
          <p:cNvSpPr>
            <a:spLocks noChangeArrowheads="1"/>
          </p:cNvSpPr>
          <p:nvPr/>
        </p:nvSpPr>
        <p:spPr bwMode="auto">
          <a:xfrm>
            <a:off x="1143000" y="589360"/>
            <a:ext cx="6858000" cy="1339453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 sz="135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6" name="文本框 2"/>
          <p:cNvSpPr txBox="1">
            <a:spLocks noChangeArrowheads="1"/>
          </p:cNvSpPr>
          <p:nvPr/>
        </p:nvSpPr>
        <p:spPr bwMode="auto">
          <a:xfrm>
            <a:off x="8001000" y="1125141"/>
            <a:ext cx="1246585" cy="300082"/>
          </a:xfrm>
          <a:prstGeom prst="rect">
            <a:avLst/>
          </a:prstGeom>
          <a:solidFill>
            <a:schemeClr val="bg1"/>
          </a:solidFill>
          <a:ln w="9525">
            <a:solidFill>
              <a:srgbClr val="065B49"/>
            </a:solidFill>
            <a:round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065B49"/>
                </a:solidFill>
              </a:rPr>
              <a:t>统一检索平台</a:t>
            </a:r>
            <a:endParaRPr lang="zh-CN" altLang="en-US" sz="1350" b="1">
              <a:solidFill>
                <a:srgbClr val="065B49"/>
              </a:solidFill>
            </a:endParaRPr>
          </a:p>
        </p:txBody>
      </p:sp>
      <p:sp>
        <p:nvSpPr>
          <p:cNvPr id="7" name="文本框 10"/>
          <p:cNvSpPr txBox="1">
            <a:spLocks noChangeArrowheads="1"/>
          </p:cNvSpPr>
          <p:nvPr/>
        </p:nvSpPr>
        <p:spPr bwMode="auto">
          <a:xfrm>
            <a:off x="4196954" y="2089547"/>
            <a:ext cx="1353740" cy="300082"/>
          </a:xfrm>
          <a:prstGeom prst="rect">
            <a:avLst/>
          </a:prstGeom>
          <a:solidFill>
            <a:schemeClr val="bg1"/>
          </a:solidFill>
          <a:ln w="9525">
            <a:solidFill>
              <a:srgbClr val="065B49"/>
            </a:solidFill>
            <a:round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065B49"/>
                </a:solidFill>
              </a:rPr>
              <a:t>增值服务平台</a:t>
            </a:r>
            <a:endParaRPr lang="zh-CN" altLang="en-US" sz="1350" b="1">
              <a:solidFill>
                <a:srgbClr val="065B49"/>
              </a:solidFill>
            </a:endParaRPr>
          </a:p>
        </p:txBody>
      </p:sp>
      <p:sp>
        <p:nvSpPr>
          <p:cNvPr id="8" name="矩形 3"/>
          <p:cNvSpPr>
            <a:spLocks noChangeArrowheads="1"/>
          </p:cNvSpPr>
          <p:nvPr/>
        </p:nvSpPr>
        <p:spPr bwMode="auto">
          <a:xfrm>
            <a:off x="3286125" y="1928813"/>
            <a:ext cx="3000375" cy="3000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 sz="135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9" name="矩形 3"/>
          <p:cNvSpPr>
            <a:spLocks noChangeArrowheads="1"/>
          </p:cNvSpPr>
          <p:nvPr/>
        </p:nvSpPr>
        <p:spPr bwMode="auto">
          <a:xfrm>
            <a:off x="6286500" y="1928812"/>
            <a:ext cx="1714500" cy="3053954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 sz="135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  <p:sp>
        <p:nvSpPr>
          <p:cNvPr id="10" name="文本框 7"/>
          <p:cNvSpPr txBox="1">
            <a:spLocks noChangeArrowheads="1"/>
          </p:cNvSpPr>
          <p:nvPr/>
        </p:nvSpPr>
        <p:spPr bwMode="auto">
          <a:xfrm>
            <a:off x="8001000" y="3268266"/>
            <a:ext cx="1015604" cy="300082"/>
          </a:xfrm>
          <a:prstGeom prst="rect">
            <a:avLst/>
          </a:prstGeom>
          <a:solidFill>
            <a:schemeClr val="bg1"/>
          </a:solidFill>
          <a:ln w="9525">
            <a:solidFill>
              <a:srgbClr val="065B49"/>
            </a:solidFill>
            <a:round/>
          </a:ln>
        </p:spPr>
        <p:txBody>
          <a:bodyPr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1350" b="1">
                <a:solidFill>
                  <a:srgbClr val="065B49"/>
                </a:solidFill>
              </a:rPr>
              <a:t>资源总库</a:t>
            </a:r>
            <a:endParaRPr lang="zh-CN" altLang="en-US" sz="1350" b="1">
              <a:solidFill>
                <a:srgbClr val="065B49"/>
              </a:solidFill>
            </a:endParaRPr>
          </a:p>
        </p:txBody>
      </p:sp>
      <p:sp>
        <p:nvSpPr>
          <p:cNvPr id="11" name="矩形 3"/>
          <p:cNvSpPr>
            <a:spLocks noChangeArrowheads="1"/>
          </p:cNvSpPr>
          <p:nvPr/>
        </p:nvSpPr>
        <p:spPr bwMode="auto">
          <a:xfrm>
            <a:off x="1143000" y="1928813"/>
            <a:ext cx="2143125" cy="300037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</a:ln>
        </p:spPr>
        <p:txBody>
          <a:bodyPr/>
          <a:lstStyle/>
          <a:p>
            <a:pPr eaLnBrk="0" hangingPunct="0">
              <a:buFont typeface="Arial" panose="020B0604020202020204" pitchFamily="34" charset="0"/>
              <a:buNone/>
            </a:pPr>
            <a:endParaRPr lang="zh-CN" altLang="en-US" sz="1350">
              <a:solidFill>
                <a:srgbClr val="000000"/>
              </a:solidFill>
              <a:latin typeface="Times New Roman" panose="02020603050405020304" pitchFamily="18" charset="0"/>
              <a:sym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587889" y="385100"/>
            <a:ext cx="7992177" cy="346249"/>
            <a:chOff x="767882" y="674779"/>
            <a:chExt cx="10656236" cy="461665"/>
          </a:xfrm>
        </p:grpSpPr>
        <p:sp>
          <p:nvSpPr>
            <p:cNvPr id="6" name="矩形 5"/>
            <p:cNvSpPr/>
            <p:nvPr/>
          </p:nvSpPr>
          <p:spPr>
            <a:xfrm>
              <a:off x="767882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7" name="TextBox 8"/>
            <p:cNvSpPr txBox="1">
              <a:spLocks noChangeArrowheads="1"/>
            </p:cNvSpPr>
            <p:nvPr/>
          </p:nvSpPr>
          <p:spPr bwMode="auto">
            <a:xfrm>
              <a:off x="4576142" y="674779"/>
              <a:ext cx="30445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注 册 与 登 录</a:t>
              </a:r>
              <a:endPara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8" name="矩形 7"/>
            <p:cNvSpPr/>
            <p:nvPr/>
          </p:nvSpPr>
          <p:spPr>
            <a:xfrm>
              <a:off x="7808197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9" name="图片 8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589710" y="853732"/>
            <a:ext cx="7992177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342900" algn="just">
              <a:lnSpc>
                <a:spcPct val="150000"/>
              </a:lnSpc>
            </a:pPr>
            <a:r>
              <a:rPr kumimoji="1"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在</a:t>
            </a:r>
            <a:r>
              <a:rPr kumimoji="1" lang="zh-CN" altLang="en-US" sz="10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第一次</a:t>
            </a:r>
            <a:r>
              <a:rPr kumimoji="1"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使用</a:t>
            </a:r>
            <a:r>
              <a:rPr kumimoji="1" lang="en-US" altLang="zh-CN" sz="105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VIPExam</a:t>
            </a:r>
            <a:r>
              <a:rPr kumimoji="1"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数据库时，最好先</a:t>
            </a:r>
            <a:r>
              <a:rPr kumimoji="1" lang="zh-CN" altLang="en-US" sz="10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注册</a:t>
            </a:r>
            <a:r>
              <a:rPr kumimoji="1"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一个属于自己的账号，以便于同学们使用</a:t>
            </a:r>
            <a:r>
              <a:rPr kumimoji="1" lang="en-US" altLang="zh-CN" sz="1050" dirty="0" err="1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VIPExam</a:t>
            </a:r>
            <a:r>
              <a:rPr kumimoji="1"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中的</a:t>
            </a:r>
            <a:r>
              <a:rPr kumimoji="1" lang="zh-CN" altLang="en-US" sz="10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个性化学习功能</a:t>
            </a:r>
            <a:r>
              <a:rPr kumimoji="1" lang="zh-CN" altLang="en-US" sz="1050" dirty="0"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， 如学习计划、我的题库、错题记录、错题组卷、成绩曲线等功能都是存储在同学们的个人专属账号内。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3875" y="1531837"/>
            <a:ext cx="8277225" cy="3431993"/>
          </a:xfrm>
          <a:prstGeom prst="rect">
            <a:avLst/>
          </a:prstGeom>
        </p:spPr>
      </p:pic>
      <p:sp>
        <p:nvSpPr>
          <p:cNvPr id="12" name="椭圆 11"/>
          <p:cNvSpPr/>
          <p:nvPr/>
        </p:nvSpPr>
        <p:spPr>
          <a:xfrm>
            <a:off x="8010525" y="1533525"/>
            <a:ext cx="800100" cy="36195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14608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试 卷 练 习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7746" y="888284"/>
            <a:ext cx="4404254" cy="4037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10999" y="1598230"/>
            <a:ext cx="4159697" cy="33272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思想气泡: 云 12"/>
          <p:cNvSpPr/>
          <p:nvPr/>
        </p:nvSpPr>
        <p:spPr>
          <a:xfrm>
            <a:off x="4710998" y="467227"/>
            <a:ext cx="3247139" cy="1056041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①进入试卷中心，从科目导航</a:t>
            </a:r>
            <a:r>
              <a:rPr lang="en-US" altLang="zh-CN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/</a:t>
            </a: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专辑导航中选择想要练习的考试类目。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grpSp>
        <p:nvGrpSpPr>
          <p:cNvPr id="12" name="组合 11"/>
          <p:cNvGrpSpPr/>
          <p:nvPr/>
        </p:nvGrpSpPr>
        <p:grpSpPr>
          <a:xfrm>
            <a:off x="552451" y="670186"/>
            <a:ext cx="7934324" cy="4383244"/>
            <a:chOff x="2746131" y="803149"/>
            <a:chExt cx="6699738" cy="5844325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746131" y="803149"/>
              <a:ext cx="6699738" cy="58443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矩形 5"/>
            <p:cNvSpPr/>
            <p:nvPr/>
          </p:nvSpPr>
          <p:spPr>
            <a:xfrm>
              <a:off x="3103685" y="5187462"/>
              <a:ext cx="1318846" cy="22860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7" name="矩形 6"/>
            <p:cNvSpPr/>
            <p:nvPr/>
          </p:nvSpPr>
          <p:spPr>
            <a:xfrm>
              <a:off x="2860432" y="3275246"/>
              <a:ext cx="3121268" cy="900130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 dirty="0"/>
            </a:p>
          </p:txBody>
        </p:sp>
        <p:sp>
          <p:nvSpPr>
            <p:cNvPr id="9" name="矩形 8"/>
            <p:cNvSpPr/>
            <p:nvPr/>
          </p:nvSpPr>
          <p:spPr>
            <a:xfrm>
              <a:off x="8352691" y="4633546"/>
              <a:ext cx="747347" cy="281354"/>
            </a:xfrm>
            <a:prstGeom prst="rect">
              <a:avLst/>
            </a:prstGeom>
            <a:noFill/>
            <a:ln w="28575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1" name="矩形 10"/>
          <p:cNvSpPr/>
          <p:nvPr/>
        </p:nvSpPr>
        <p:spPr>
          <a:xfrm>
            <a:off x="3914608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试 卷 练 习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思想气泡: 云 4"/>
          <p:cNvSpPr/>
          <p:nvPr/>
        </p:nvSpPr>
        <p:spPr>
          <a:xfrm>
            <a:off x="4572001" y="2232958"/>
            <a:ext cx="2688248" cy="1192829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②进入试卷资源列表页，选择需要练习的科目与试题类型，点击查看试卷详情。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298649" y="1589130"/>
            <a:ext cx="4546702" cy="3348682"/>
          </a:xfrm>
          <a:prstGeom prst="rect">
            <a:avLst/>
          </a:prstGeom>
        </p:spPr>
      </p:pic>
      <p:sp>
        <p:nvSpPr>
          <p:cNvPr id="6" name="思想气泡: 云 5"/>
          <p:cNvSpPr/>
          <p:nvPr/>
        </p:nvSpPr>
        <p:spPr>
          <a:xfrm>
            <a:off x="5845026" y="2460459"/>
            <a:ext cx="2826388" cy="1311441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③进入试卷详情页，查看该套试卷所对应的相关课程、相关试卷及考试信息等，点击开始答题，选择答题模式。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14608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试 卷 练 习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206745" y="512153"/>
            <a:ext cx="631067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en-US" altLang="zh-CN" sz="1050" dirty="0" err="1">
                <a:latin typeface="微软雅黑" panose="020B0503020204020204" charset="-122"/>
                <a:ea typeface="微软雅黑" panose="020B0503020204020204" charset="-122"/>
              </a:rPr>
              <a:t>VIPExam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数据库提供</a:t>
            </a:r>
            <a:r>
              <a:rPr lang="zh-CN" altLang="en-US" sz="10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日常练习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与</a:t>
            </a:r>
            <a:r>
              <a:rPr lang="zh-CN" altLang="en-US" sz="1050" b="1" dirty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全真考试</a:t>
            </a: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两种答题模式。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57175" indent="-257175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日常练习模式：答题过程中可以随时查看该套试题的标准答案与知识点解析，边练边学，巩固记忆。</a:t>
            </a:r>
            <a:endParaRPr lang="en-US" altLang="zh-CN" sz="1050" dirty="0">
              <a:latin typeface="微软雅黑" panose="020B0503020204020204" charset="-122"/>
              <a:ea typeface="微软雅黑" panose="020B0503020204020204" charset="-122"/>
            </a:endParaRPr>
          </a:p>
          <a:p>
            <a:pPr marL="257175" indent="-257175">
              <a:lnSpc>
                <a:spcPct val="200000"/>
              </a:lnSpc>
              <a:buFont typeface="Wingdings" panose="05000000000000000000" pitchFamily="2" charset="2"/>
              <a:buChar char="p"/>
            </a:pPr>
            <a:r>
              <a:rPr lang="zh-CN" altLang="en-US" sz="1050" dirty="0">
                <a:latin typeface="微软雅黑" panose="020B0503020204020204" charset="-122"/>
                <a:ea typeface="微软雅黑" panose="020B0503020204020204" charset="-122"/>
              </a:rPr>
              <a:t>全真考试模式：全真模拟真实考试环境，答题完毕点击“交卷”后，查看最终考试成绩。 </a:t>
            </a:r>
            <a:endParaRPr lang="zh-CN" altLang="en-US" sz="1050" dirty="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838" y="2066130"/>
            <a:ext cx="2150488" cy="13749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14608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试 卷 练 习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7905" y="1077292"/>
            <a:ext cx="7928191" cy="3536615"/>
          </a:xfrm>
          <a:prstGeom prst="rect">
            <a:avLst/>
          </a:prstGeom>
        </p:spPr>
      </p:pic>
      <p:sp>
        <p:nvSpPr>
          <p:cNvPr id="13" name="思想气泡: 云 12"/>
          <p:cNvSpPr/>
          <p:nvPr/>
        </p:nvSpPr>
        <p:spPr>
          <a:xfrm>
            <a:off x="5547367" y="2352927"/>
            <a:ext cx="2088752" cy="1260712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④点击“开始答题”按钮，进入答题环节。已做试题标注为红色，未做试题标注为白色。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810869" y="574849"/>
            <a:ext cx="7522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答题页面共分为三个功能区域：分别是控制面板区、试题显示区和答题卡区</a:t>
            </a:r>
            <a:r>
              <a:rPr kumimoji="1" lang="zh-CN" altLang="en-US" sz="1200" dirty="0">
                <a:solidFill>
                  <a:srgbClr val="0A377B"/>
                </a:solidFill>
                <a:latin typeface="微软雅黑" panose="020B0503020204020204" charset="-122"/>
                <a:ea typeface="微软雅黑" panose="020B0503020204020204" charset="-122"/>
              </a:rPr>
              <a:t>。</a:t>
            </a:r>
            <a:endParaRPr kumimoji="1" lang="zh-CN" altLang="en-US" sz="1200" dirty="0">
              <a:solidFill>
                <a:srgbClr val="0A377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14608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试 卷 练 习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41895" y="788589"/>
            <a:ext cx="8860211" cy="3952371"/>
            <a:chOff x="104176" y="893581"/>
            <a:chExt cx="11813615" cy="5269828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4176" y="893581"/>
              <a:ext cx="11813615" cy="5269828"/>
            </a:xfrm>
            <a:prstGeom prst="rect">
              <a:avLst/>
            </a:prstGeom>
          </p:spPr>
        </p:pic>
        <p:sp>
          <p:nvSpPr>
            <p:cNvPr id="5" name="矩形: 圆角 4"/>
            <p:cNvSpPr/>
            <p:nvPr/>
          </p:nvSpPr>
          <p:spPr>
            <a:xfrm>
              <a:off x="177493" y="4255477"/>
              <a:ext cx="692946" cy="353310"/>
            </a:xfrm>
            <a:prstGeom prst="roundRect">
              <a:avLst/>
            </a:prstGeom>
            <a:noFill/>
            <a:ln w="28575">
              <a:solidFill>
                <a:schemeClr val="accent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3" name="思想气泡: 云 12"/>
          <p:cNvSpPr/>
          <p:nvPr/>
        </p:nvSpPr>
        <p:spPr>
          <a:xfrm>
            <a:off x="1445755" y="1932111"/>
            <a:ext cx="2972380" cy="1593143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⑤点击“下载试卷”，即可将试卷下载到电脑上，下载后的试卷在未联网的计算机上也可以使用，便于同学们在无法上网时进行学习与练习。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486824" y="1451959"/>
            <a:ext cx="12682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dirty="0">
                <a:solidFill>
                  <a:srgbClr val="C00000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错题记录</a:t>
            </a:r>
            <a:endParaRPr lang="zh-CN" altLang="en-US" sz="2100" b="1" dirty="0">
              <a:solidFill>
                <a:srgbClr val="C00000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668253" y="1844374"/>
            <a:ext cx="411607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342900" algn="just">
              <a:lnSpc>
                <a:spcPct val="150000"/>
              </a:lnSpc>
            </a:pP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“错题记录”是中科</a:t>
            </a:r>
            <a:r>
              <a:rPr lang="en-US" altLang="zh-CN" sz="1200" dirty="0" err="1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VIPExam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数据库</a:t>
            </a:r>
            <a:r>
              <a:rPr lang="zh-CN" altLang="zh-CN" sz="1200" b="1" dirty="0">
                <a:solidFill>
                  <a:srgbClr val="C00000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独有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的学习功能。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同学们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在答卷练习的过程中，凡是答错的试题都将被自动保存到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“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错题记录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”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中，便于日后进行分析总结和强化记忆。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同学们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可以随时查看自己以往答错的试题，查看该道试题的正确答案和知识点解析，并可以向该题添加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“</a:t>
            </a:r>
            <a:r>
              <a:rPr lang="zh-CN" altLang="zh-CN" sz="1200" b="1" dirty="0">
                <a:solidFill>
                  <a:schemeClr val="accent2">
                    <a:lumMod val="75000"/>
                  </a:schemeClr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解题心得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”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。</a:t>
            </a:r>
            <a:endParaRPr lang="en-US" altLang="zh-CN" sz="1200" dirty="0"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  <a:p>
            <a:pPr indent="342900" algn="just">
              <a:lnSpc>
                <a:spcPct val="150000"/>
              </a:lnSpc>
            </a:pP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“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错题记录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”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在极大程度上便于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同学们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找出自己学习中的薄弱环节，使学习重点更加突出、学习更加有针对性，进而巩固知识基础。</a:t>
            </a:r>
            <a:endParaRPr lang="zh-CN" altLang="zh-CN" sz="1200" dirty="0"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6825" y="1263015"/>
            <a:ext cx="4214893" cy="3312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587889" y="368634"/>
            <a:ext cx="7992177" cy="346249"/>
            <a:chOff x="767882" y="652824"/>
            <a:chExt cx="10656236" cy="461665"/>
          </a:xfrm>
        </p:grpSpPr>
        <p:sp>
          <p:nvSpPr>
            <p:cNvPr id="9" name="矩形 8"/>
            <p:cNvSpPr/>
            <p:nvPr/>
          </p:nvSpPr>
          <p:spPr>
            <a:xfrm>
              <a:off x="767882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4347595" y="652824"/>
              <a:ext cx="34968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错题记录</a:t>
              </a:r>
              <a:r>
                <a:rPr lang="en-US" altLang="zh-CN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&amp;</a:t>
              </a:r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错题组卷</a:t>
              </a:r>
              <a:endPara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808197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7" name="图片 16" descr="中科教育logo-简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Bar dir="vert"/>
      </p:transition>
    </mc:Choice>
    <mc:Fallback>
      <p:transition spd="slow" advClick="0" advTm="0">
        <p:randomBar dir="vert"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3668" y="1062124"/>
            <a:ext cx="12682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dirty="0">
                <a:solidFill>
                  <a:srgbClr val="C00000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错题组卷</a:t>
            </a:r>
            <a:endParaRPr lang="zh-CN" altLang="en-US" sz="2100" b="1" dirty="0">
              <a:solidFill>
                <a:srgbClr val="C00000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668" y="1549384"/>
            <a:ext cx="31323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错题组卷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功能也是</a:t>
            </a:r>
            <a:r>
              <a:rPr lang="en-US" altLang="zh-CN" sz="1200" dirty="0" err="1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VIPExam</a:t>
            </a:r>
            <a:r>
              <a:rPr lang="zh-CN" altLang="zh-CN" sz="1200" b="1" dirty="0">
                <a:solidFill>
                  <a:srgbClr val="C00000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独有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的学习功能。通过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“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错题组卷</a:t>
            </a:r>
            <a:r>
              <a:rPr lang="en-US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”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功能，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同学们可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以分学科、分题型查看自己全部答错过的试题，并可以抽选某一学科下的任意题型、任意数量的错题，将其重新组成一套试卷供自己练习。因为该试卷内的试题均为以往做错过的试题，因此对于检验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同学们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对知识点的掌握程度、验证学习效果将会有极大的帮助。</a:t>
            </a:r>
            <a:endParaRPr lang="zh-CN" altLang="zh-CN" sz="1200" dirty="0"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684957" y="923926"/>
            <a:ext cx="5258909" cy="3609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7" name="组合 6"/>
          <p:cNvGrpSpPr/>
          <p:nvPr/>
        </p:nvGrpSpPr>
        <p:grpSpPr>
          <a:xfrm>
            <a:off x="587889" y="368634"/>
            <a:ext cx="7992177" cy="346249"/>
            <a:chOff x="767882" y="652824"/>
            <a:chExt cx="10656236" cy="461665"/>
          </a:xfrm>
        </p:grpSpPr>
        <p:sp>
          <p:nvSpPr>
            <p:cNvPr id="9" name="矩形 8"/>
            <p:cNvSpPr/>
            <p:nvPr/>
          </p:nvSpPr>
          <p:spPr>
            <a:xfrm>
              <a:off x="767882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0" name="TextBox 8"/>
            <p:cNvSpPr txBox="1">
              <a:spLocks noChangeArrowheads="1"/>
            </p:cNvSpPr>
            <p:nvPr/>
          </p:nvSpPr>
          <p:spPr bwMode="auto">
            <a:xfrm>
              <a:off x="4347595" y="652824"/>
              <a:ext cx="3496811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错题记录</a:t>
              </a:r>
              <a:r>
                <a:rPr lang="en-US" altLang="zh-CN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&amp;</a:t>
              </a:r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错题组卷</a:t>
              </a:r>
              <a:endPara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7808197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3" name="图片 12" descr="中科教育logo-简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14" name="椭圆 13"/>
          <p:cNvSpPr/>
          <p:nvPr/>
        </p:nvSpPr>
        <p:spPr>
          <a:xfrm>
            <a:off x="6000750" y="933450"/>
            <a:ext cx="514350" cy="342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Bar dir="vert"/>
      </p:transition>
    </mc:Choice>
    <mc:Fallback>
      <p:transition spd="slow" advClick="0" advTm="0">
        <p:randomBar dir="vert"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14609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错 题 记 录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87961" y="576734"/>
            <a:ext cx="83680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sz="1200" dirty="0">
                <a:latin typeface="微软雅黑" panose="020B0503020204020204" charset="-122"/>
                <a:ea typeface="微软雅黑" panose="020B0503020204020204" charset="-122"/>
              </a:rPr>
              <a:t>同学们在使用数据库答题过程中，只要点击交卷，系统在给出试卷答案后，还会自动将答错的试题记录到“错题记录”中。</a:t>
            </a:r>
            <a:endParaRPr kumimoji="1" lang="zh-CN" altLang="en-US" sz="1200" dirty="0">
              <a:solidFill>
                <a:srgbClr val="0A377B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9350" y="1214953"/>
            <a:ext cx="4813787" cy="3689540"/>
          </a:xfrm>
          <a:prstGeom prst="rect">
            <a:avLst/>
          </a:prstGeom>
        </p:spPr>
      </p:pic>
      <p:sp>
        <p:nvSpPr>
          <p:cNvPr id="10" name="思想气泡: 云 9"/>
          <p:cNvSpPr/>
          <p:nvPr/>
        </p:nvSpPr>
        <p:spPr>
          <a:xfrm>
            <a:off x="2450277" y="961101"/>
            <a:ext cx="1315029" cy="462314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/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①点击进入。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思想气泡: 云 10"/>
          <p:cNvSpPr/>
          <p:nvPr/>
        </p:nvSpPr>
        <p:spPr>
          <a:xfrm>
            <a:off x="931383" y="3257771"/>
            <a:ext cx="1301914" cy="46231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/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②预览错题。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061856" y="2079146"/>
            <a:ext cx="2752523" cy="2151095"/>
          </a:xfrm>
          <a:prstGeom prst="rect">
            <a:avLst/>
          </a:prstGeom>
        </p:spPr>
      </p:pic>
      <p:sp>
        <p:nvSpPr>
          <p:cNvPr id="13" name="思想气泡: 云 12"/>
          <p:cNvSpPr/>
          <p:nvPr/>
        </p:nvSpPr>
        <p:spPr>
          <a:xfrm>
            <a:off x="3487837" y="3026613"/>
            <a:ext cx="1879868" cy="462316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/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③查看或删除错题。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15" name="连接符: 肘形 14"/>
          <p:cNvCxnSpPr/>
          <p:nvPr/>
        </p:nvCxnSpPr>
        <p:spPr>
          <a:xfrm flipV="1">
            <a:off x="4717707" y="3178419"/>
            <a:ext cx="1540218" cy="536356"/>
          </a:xfrm>
          <a:prstGeom prst="bentConnector3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矩形 17"/>
          <p:cNvSpPr/>
          <p:nvPr/>
        </p:nvSpPr>
        <p:spPr>
          <a:xfrm>
            <a:off x="6961064" y="1658412"/>
            <a:ext cx="954107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1500" b="1" dirty="0">
                <a:solidFill>
                  <a:srgbClr val="C00000"/>
                </a:solidFill>
                <a:latin typeface="微软雅黑" panose="020B0503020204020204" charset="-122"/>
                <a:ea typeface="汉鼎简特宋" panose="02010609000101010101" pitchFamily="49" charset="-122"/>
              </a:rPr>
              <a:t>错题详情</a:t>
            </a:r>
            <a:endParaRPr kumimoji="1" lang="zh-CN" altLang="en-US" sz="1500" b="1" dirty="0">
              <a:solidFill>
                <a:srgbClr val="C00000"/>
              </a:solidFill>
              <a:latin typeface="微软雅黑" panose="020B0503020204020204" charset="-122"/>
              <a:ea typeface="汉鼎简特宋" panose="02010609000101010101" pitchFamily="49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8" name="矩形 7"/>
          <p:cNvSpPr/>
          <p:nvPr/>
        </p:nvSpPr>
        <p:spPr>
          <a:xfrm>
            <a:off x="3914609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错 题 组 卷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95300" y="670186"/>
            <a:ext cx="8372475" cy="4230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思想气泡: 云 9"/>
          <p:cNvSpPr/>
          <p:nvPr/>
        </p:nvSpPr>
        <p:spPr>
          <a:xfrm>
            <a:off x="4961030" y="760861"/>
            <a:ext cx="1400754" cy="462314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/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①点击进入。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思想气泡: 云 10"/>
          <p:cNvSpPr/>
          <p:nvPr/>
        </p:nvSpPr>
        <p:spPr>
          <a:xfrm>
            <a:off x="5205709" y="2121184"/>
            <a:ext cx="2575484" cy="863844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②根据所属考试科目不同，系统列出您在各个考试科目中答错的试题数量。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思想气泡: 云 12"/>
          <p:cNvSpPr/>
          <p:nvPr/>
        </p:nvSpPr>
        <p:spPr>
          <a:xfrm>
            <a:off x="7055788" y="3442188"/>
            <a:ext cx="1721134" cy="910004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③点击“组卷”，将该科目下的错题进行组卷。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3627" y="597664"/>
            <a:ext cx="6729347" cy="4423817"/>
          </a:xfrm>
        </p:spPr>
      </p:pic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1143000" y="107139"/>
            <a:ext cx="6172200" cy="49052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zh-CN" altLang="en-US" sz="20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我校知网登录方式</a:t>
            </a:r>
            <a:endParaRPr lang="zh-CN" altLang="en-US" sz="20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Oval 7"/>
          <p:cNvSpPr>
            <a:spLocks noChangeArrowheads="1"/>
          </p:cNvSpPr>
          <p:nvPr/>
        </p:nvSpPr>
        <p:spPr bwMode="auto">
          <a:xfrm>
            <a:off x="6354198" y="1761660"/>
            <a:ext cx="857250" cy="267890"/>
          </a:xfrm>
          <a:prstGeom prst="ellipse">
            <a:avLst/>
          </a:prstGeom>
          <a:noFill/>
          <a:ln w="38100" algn="ctr">
            <a:solidFill>
              <a:srgbClr val="FF0000"/>
            </a:solidFill>
            <a:round/>
          </a:ln>
        </p:spPr>
        <p:txBody>
          <a:bodyPr wrap="none" anchor="ctr"/>
          <a:lstStyle/>
          <a:p>
            <a:pPr>
              <a:buFont typeface="Arial" panose="020B0604020202020204" pitchFamily="34" charset="0"/>
              <a:buNone/>
            </a:pPr>
            <a:endParaRPr lang="zh-CN" altLang="en-US" sz="1350"/>
          </a:p>
        </p:txBody>
      </p:sp>
      <p:sp>
        <p:nvSpPr>
          <p:cNvPr id="139269" name="Text Box 5"/>
          <p:cNvSpPr txBox="1">
            <a:spLocks noChangeArrowheads="1"/>
          </p:cNvSpPr>
          <p:nvPr/>
        </p:nvSpPr>
        <p:spPr bwMode="auto">
          <a:xfrm>
            <a:off x="3492104" y="141685"/>
            <a:ext cx="4104084" cy="369332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zh-CN" altLang="en-US" b="1" dirty="0"/>
              <a:t>网址</a:t>
            </a:r>
            <a:r>
              <a:rPr lang="zh-CN" altLang="en-US" dirty="0"/>
              <a:t>：</a:t>
            </a:r>
            <a:r>
              <a:rPr lang="en-US" altLang="zh-CN" dirty="0"/>
              <a:t>http://www.changdian2001.com/</a:t>
            </a:r>
            <a:endParaRPr lang="en-US" altLang="zh-CN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10" name="矩形 9"/>
          <p:cNvSpPr/>
          <p:nvPr/>
        </p:nvSpPr>
        <p:spPr>
          <a:xfrm>
            <a:off x="3914609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错 题 组 卷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6747" y="670186"/>
            <a:ext cx="702644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defRPr/>
            </a:pPr>
            <a:r>
              <a:rPr kumimoji="1" lang="zh-CN" altLang="en-US" sz="1050" dirty="0">
                <a:ea typeface="微软雅黑" panose="020B0503020204020204" charset="-122"/>
              </a:rPr>
              <a:t>选择某一考试科目后，系统根据题型显示该题型下所有的错题数量，同学们可以根据自身学习情况设定各个题型的错题数量，设定完成后，系统将自动组卷。</a:t>
            </a:r>
            <a:endParaRPr kumimoji="1" lang="zh-CN" altLang="en-US" sz="1050" dirty="0">
              <a:ea typeface="微软雅黑" panose="020B0503020204020204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8934" y="1482833"/>
            <a:ext cx="4506077" cy="28244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思想气泡: 云 12"/>
          <p:cNvSpPr/>
          <p:nvPr/>
        </p:nvSpPr>
        <p:spPr>
          <a:xfrm>
            <a:off x="3203101" y="2599231"/>
            <a:ext cx="1657193" cy="482060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④设定错题数量。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" name="思想气泡: 云 11"/>
          <p:cNvSpPr/>
          <p:nvPr/>
        </p:nvSpPr>
        <p:spPr>
          <a:xfrm>
            <a:off x="2375131" y="3724927"/>
            <a:ext cx="1657193" cy="35030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⑤点击开始组卷。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14178" y="2169664"/>
            <a:ext cx="3548234" cy="13170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4" name="思想气泡: 云 13"/>
          <p:cNvSpPr/>
          <p:nvPr/>
        </p:nvSpPr>
        <p:spPr>
          <a:xfrm>
            <a:off x="7017774" y="2667359"/>
            <a:ext cx="1389871" cy="373955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⑥组卷完成，开始作答。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470548" y="1748922"/>
            <a:ext cx="1338829" cy="3231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kumimoji="1" lang="zh-CN" altLang="en-US" sz="1500" b="1" dirty="0">
                <a:solidFill>
                  <a:srgbClr val="C00000"/>
                </a:solidFill>
                <a:latin typeface="微软雅黑" panose="020B0503020204020204" charset="-122"/>
                <a:ea typeface="汉鼎简特宋" panose="02010609000101010101" pitchFamily="49" charset="-122"/>
              </a:rPr>
              <a:t>错题重组试卷</a:t>
            </a:r>
            <a:endParaRPr kumimoji="1" lang="zh-CN" altLang="en-US" sz="1500" b="1" dirty="0">
              <a:solidFill>
                <a:srgbClr val="C00000"/>
              </a:solidFill>
              <a:latin typeface="微软雅黑" panose="020B0503020204020204" charset="-122"/>
              <a:ea typeface="汉鼎简特宋" panose="02010609000101010101" pitchFamily="49" charset="-122"/>
            </a:endParaRPr>
          </a:p>
        </p:txBody>
      </p:sp>
      <p:cxnSp>
        <p:nvCxnSpPr>
          <p:cNvPr id="16" name="连接符: 肘形 15"/>
          <p:cNvCxnSpPr/>
          <p:nvPr/>
        </p:nvCxnSpPr>
        <p:spPr>
          <a:xfrm flipV="1">
            <a:off x="4616615" y="3176276"/>
            <a:ext cx="585960" cy="206966"/>
          </a:xfrm>
          <a:prstGeom prst="bentConnector3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73668" y="1418212"/>
            <a:ext cx="1268296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100" b="1" dirty="0">
                <a:solidFill>
                  <a:srgbClr val="C00000"/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专项练习</a:t>
            </a:r>
            <a:endParaRPr lang="zh-CN" altLang="en-US" sz="2100" b="1" dirty="0">
              <a:solidFill>
                <a:srgbClr val="C00000"/>
              </a:solidFill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373668" y="1863831"/>
            <a:ext cx="3916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200" dirty="0" err="1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VIPExam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数据库采用</a:t>
            </a:r>
            <a:r>
              <a:rPr lang="zh-CN" altLang="zh-CN" sz="1200" b="1" dirty="0">
                <a:solidFill>
                  <a:schemeClr val="accent2">
                    <a:lumMod val="75000"/>
                  </a:schemeClr>
                </a:solidFill>
                <a:latin typeface="方正综艺简体" panose="03000509000000000000" pitchFamily="65" charset="-122"/>
                <a:ea typeface="方正综艺简体" panose="03000509000000000000" pitchFamily="65" charset="-122"/>
              </a:rPr>
              <a:t>精细化标引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，将知识资源进行碎片化，以知识模块为节点实现知识资源的分解与重组，并最终通过“专项练习”功能，帮助</a:t>
            </a:r>
            <a:r>
              <a:rPr lang="zh-CN" altLang="en-US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同学们</a:t>
            </a:r>
            <a:r>
              <a:rPr lang="zh-CN" altLang="zh-CN" sz="1200" dirty="0">
                <a:latin typeface="方正综艺简体" panose="03000509000000000000" pitchFamily="65" charset="-122"/>
                <a:ea typeface="方正综艺简体" panose="03000509000000000000" pitchFamily="65" charset="-122"/>
              </a:rPr>
              <a:t>对特定学科、特定知识模块和特定题型进行有针对性的强化练习，从而有效弥补自身短板和弱项，提高成绩。</a:t>
            </a:r>
            <a:endParaRPr lang="zh-CN" altLang="zh-CN" sz="1200" dirty="0">
              <a:latin typeface="方正综艺简体" panose="03000509000000000000" pitchFamily="65" charset="-122"/>
              <a:ea typeface="方正综艺简体" panose="03000509000000000000" pitchFamily="65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18550" y="1037632"/>
            <a:ext cx="4399259" cy="341500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9" name="组合 8"/>
          <p:cNvGrpSpPr/>
          <p:nvPr/>
        </p:nvGrpSpPr>
        <p:grpSpPr>
          <a:xfrm>
            <a:off x="587889" y="385100"/>
            <a:ext cx="7992177" cy="346249"/>
            <a:chOff x="767882" y="674779"/>
            <a:chExt cx="10656236" cy="461665"/>
          </a:xfrm>
        </p:grpSpPr>
        <p:sp>
          <p:nvSpPr>
            <p:cNvPr id="10" name="矩形 9"/>
            <p:cNvSpPr/>
            <p:nvPr/>
          </p:nvSpPr>
          <p:spPr>
            <a:xfrm>
              <a:off x="767882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 dirty="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>
              <a:off x="4576142" y="674779"/>
              <a:ext cx="3044572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ctr">
              <a:spAutoFit/>
            </a:bodyPr>
            <a:lstStyle/>
            <a:p>
              <a:pPr algn="ctr" eaLnBrk="1" hangingPunct="1"/>
              <a:r>
                <a:rPr lang="zh-CN" altLang="en-US" sz="2250" b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字魂35号-经典雅黑" panose="02000000000000000000" pitchFamily="2" charset="-122"/>
                  <a:ea typeface="字魂35号-经典雅黑" panose="02000000000000000000" pitchFamily="2" charset="-122"/>
                  <a:sym typeface="Arial" panose="020B0604020202020204" pitchFamily="34" charset="0"/>
                </a:rPr>
                <a:t>专 项 练 习</a:t>
              </a:r>
              <a:endParaRPr lang="zh-CN" altLang="en-US" sz="2250" b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字魂35号-经典雅黑" panose="02000000000000000000" pitchFamily="2" charset="-122"/>
                <a:ea typeface="字魂35号-经典雅黑" panose="02000000000000000000" pitchFamily="2" charset="-122"/>
                <a:sym typeface="Arial" panose="020B0604020202020204" pitchFamily="34" charset="0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7808197" y="883657"/>
              <a:ext cx="3615921" cy="45719"/>
            </a:xfrm>
            <a:prstGeom prst="rect">
              <a:avLst/>
            </a:prstGeom>
            <a:solidFill>
              <a:srgbClr val="6383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500">
                <a:latin typeface="华文新魏" panose="02010800040101010101" pitchFamily="2" charset="-122"/>
                <a:ea typeface="华文新魏" panose="02010800040101010101" pitchFamily="2" charset="-122"/>
              </a:endParaRPr>
            </a:p>
          </p:txBody>
        </p:sp>
      </p:grpSp>
      <p:pic>
        <p:nvPicPr>
          <p:cNvPr id="13" name="图片 12" descr="中科教育logo-简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50" advClick="0" advTm="0">
        <p:randomBar dir="vert"/>
      </p:transition>
    </mc:Choice>
    <mc:Fallback>
      <p:transition spd="slow" advClick="0" advTm="0">
        <p:randomBar dir="vert"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4" name="图片 3" descr="中科教育logo-简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958138" y="60745"/>
            <a:ext cx="1084183" cy="325304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3914610" y="81178"/>
            <a:ext cx="1314784" cy="507831"/>
          </a:xfrm>
          <a:prstGeom prst="rect">
            <a:avLst/>
          </a:prstGeom>
        </p:spPr>
        <p:txBody>
          <a:bodyPr wrap="none" anchor="ctr" anchorCtr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zh-CN" altLang="en-US" b="1" dirty="0">
                <a:solidFill>
                  <a:schemeClr val="accent2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专 项 练 习</a:t>
            </a:r>
            <a:endParaRPr kumimoji="1" lang="en-US" altLang="zh-CN" b="1" dirty="0">
              <a:solidFill>
                <a:schemeClr val="accent2">
                  <a:lumMod val="7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4755" y="566340"/>
            <a:ext cx="6123895" cy="43036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572000" y="588821"/>
            <a:ext cx="433137" cy="17145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6" name="思想气泡: 云 5"/>
          <p:cNvSpPr/>
          <p:nvPr/>
        </p:nvSpPr>
        <p:spPr>
          <a:xfrm>
            <a:off x="5392184" y="378708"/>
            <a:ext cx="1696614" cy="56426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/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①进入专项练习。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12" name="图片 11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663" y="1686692"/>
            <a:ext cx="1804487" cy="1770116"/>
          </a:xfrm>
          <a:prstGeom prst="rect">
            <a:avLst/>
          </a:prstGeom>
        </p:spPr>
      </p:pic>
      <p:cxnSp>
        <p:nvCxnSpPr>
          <p:cNvPr id="16" name="连接符: 肘形 15"/>
          <p:cNvCxnSpPr/>
          <p:nvPr/>
        </p:nvCxnSpPr>
        <p:spPr>
          <a:xfrm rot="10800000">
            <a:off x="2002292" y="2253344"/>
            <a:ext cx="440872" cy="318407"/>
          </a:xfrm>
          <a:prstGeom prst="bentConnector3">
            <a:avLst/>
          </a:prstGeom>
          <a:ln w="1905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思想气泡: 云 16"/>
          <p:cNvSpPr/>
          <p:nvPr/>
        </p:nvSpPr>
        <p:spPr>
          <a:xfrm>
            <a:off x="2393392" y="1706951"/>
            <a:ext cx="1911015" cy="539718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/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②选择考试科目。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8" name="思想气泡: 云 17"/>
          <p:cNvSpPr/>
          <p:nvPr/>
        </p:nvSpPr>
        <p:spPr>
          <a:xfrm>
            <a:off x="2981044" y="2657476"/>
            <a:ext cx="2136079" cy="863844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③设定题型、试卷名称、试题数量、考试时限等信息。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9" name="思想气泡: 云 18"/>
          <p:cNvSpPr/>
          <p:nvPr/>
        </p:nvSpPr>
        <p:spPr>
          <a:xfrm>
            <a:off x="2877554" y="4044235"/>
            <a:ext cx="1549531" cy="591677"/>
          </a:xfrm>
          <a:prstGeom prst="cloudCallou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latinLnBrk="1">
              <a:lnSpc>
                <a:spcPct val="150000"/>
              </a:lnSpc>
            </a:pPr>
            <a:r>
              <a:rPr lang="zh-CN" altLang="en-US" sz="10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④抽取试题，开始答卷。</a:t>
            </a:r>
            <a:endParaRPr lang="zh-CN" altLang="en-US" sz="1050" b="1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1000"/>
    </mc:Choice>
    <mc:Fallback>
      <p:transition spd="slow" advClick="0" advTm="100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3746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04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7769" y="2240928"/>
            <a:ext cx="2895650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博看期刊网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2943316"/>
            <a:ext cx="2739713" cy="2857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30">
        <p:zoom/>
      </p:transition>
    </mc:Choice>
    <mc:Fallback>
      <p:transition advTm="613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3521393" y="1404938"/>
            <a:ext cx="5484971" cy="23775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eaLnBrk="0" hangingPunct="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集书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报</a:t>
            </a:r>
            <a:r>
              <a:rPr lang="zh-CN" altLang="en-US" dirty="0">
                <a:latin typeface="宋体" panose="02010600030101010101" pitchFamily="2" charset="-122"/>
                <a:ea typeface="宋体" panose="02010600030101010101" pitchFamily="2" charset="-122"/>
                <a:sym typeface="微软雅黑" panose="020B0503020204020204" charset="-122"/>
              </a:rPr>
              <a:t>、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刊资源为一体；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全国最大最全的人文期刊收录平台；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涵盖了市面上发行的全部人文期刊资源的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95%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以上；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pPr algn="just" eaLnBrk="0" hangingPunct="0">
              <a:lnSpc>
                <a:spcPct val="150000"/>
              </a:lnSpc>
            </a:pP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目前博看网已经与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4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000多家期刊签约，每天有</a:t>
            </a:r>
            <a:r>
              <a:rPr lang="en-US" altLang="zh-CN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8</a:t>
            </a:r>
            <a:r>
              <a:rPr lang="zh-CN" altLang="en-US" dirty="0">
                <a:latin typeface="微软雅黑" panose="020B0503020204020204" charset="-122"/>
                <a:ea typeface="微软雅黑" panose="020B0503020204020204" charset="-122"/>
                <a:sym typeface="微软雅黑" panose="020B0503020204020204" charset="-122"/>
              </a:rPr>
              <a:t>0-100本期刊上线；</a:t>
            </a:r>
            <a:endParaRPr lang="zh-CN" altLang="en-US" dirty="0">
              <a:latin typeface="微软雅黑" panose="020B0503020204020204" charset="-122"/>
              <a:ea typeface="微软雅黑" panose="020B0503020204020204" charset="-122"/>
              <a:sym typeface="微软雅黑" panose="020B0503020204020204" charset="-122"/>
            </a:endParaRPr>
          </a:p>
          <a:p>
            <a:endParaRPr lang="zh-CN" altLang="en-US" sz="1350"/>
          </a:p>
        </p:txBody>
      </p:sp>
      <p:sp>
        <p:nvSpPr>
          <p:cNvPr id="5" name="文本框 4"/>
          <p:cNvSpPr txBox="1"/>
          <p:nvPr/>
        </p:nvSpPr>
        <p:spPr>
          <a:xfrm>
            <a:off x="687229" y="620554"/>
            <a:ext cx="177165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2"/>
                </a:solidFill>
              </a14:hiddenFill>
            </a:ext>
          </a:extLst>
        </p:spPr>
        <p:txBody>
          <a:bodyPr wrap="square" rtlCol="0">
            <a:spAutoFit/>
          </a:bodyPr>
          <a:lstStyle/>
          <a:p>
            <a:r>
              <a:rPr lang="zh-CN" altLang="en-US" sz="2400">
                <a:latin typeface="微软雅黑" panose="020B0503020204020204" charset="-122"/>
                <a:ea typeface="微软雅黑" panose="020B0503020204020204" charset="-122"/>
              </a:rPr>
              <a:t>关于博看网</a:t>
            </a:r>
            <a:endParaRPr lang="zh-CN" altLang="en-US" sz="240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2290" name="矩形 4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 flipH="1">
            <a:off x="3414236" y="1227297"/>
            <a:ext cx="54000" cy="2686526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endParaRPr lang="zh-CN" altLang="en-US" sz="1350">
              <a:solidFill>
                <a:srgbClr val="FFFFFF"/>
              </a:solidFill>
            </a:endParaRPr>
          </a:p>
        </p:txBody>
      </p:sp>
      <p:sp>
        <p:nvSpPr>
          <p:cNvPr id="12293" name="矩形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919889" y="1404700"/>
            <a:ext cx="276225" cy="1343025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txBody>
          <a:bodyPr anchor="ctr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黑体" panose="02010609060101010101" charset="-122"/>
              </a:defRPr>
            </a:lvl9pPr>
          </a:lstStyle>
          <a:p>
            <a:pPr algn="ctr" eaLnBrk="1" hangingPunct="1"/>
            <a:endParaRPr lang="zh-CN" altLang="en-US" sz="1350">
              <a:solidFill>
                <a:srgbClr val="FFFFFF"/>
              </a:solidFill>
            </a:endParaRPr>
          </a:p>
        </p:txBody>
      </p:sp>
      <p:pic>
        <p:nvPicPr>
          <p:cNvPr id="2" name="图片 1" descr="93851a98bc19a51b4e8fde0fb9cca1fe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02694" y="515303"/>
            <a:ext cx="563880" cy="565309"/>
          </a:xfrm>
          <a:prstGeom prst="rect">
            <a:avLst/>
          </a:prstGeom>
        </p:spPr>
      </p:pic>
      <p:pic>
        <p:nvPicPr>
          <p:cNvPr id="8" name="图片 7" descr="a52f056cb46255c6d4621d02323c93fb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0534" y="1453991"/>
            <a:ext cx="2179796" cy="341090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38113" y="340100"/>
            <a:ext cx="7886700" cy="648000"/>
          </a:xfrm>
        </p:spPr>
        <p:txBody>
          <a:bodyPr>
            <a:normAutofit/>
          </a:bodyPr>
          <a:lstStyle/>
          <a:p>
            <a:r>
              <a:rPr lang="zh-CN" altLang="en-US" sz="3200" b="1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数据库首页及功能详细介绍</a:t>
            </a:r>
            <a:endParaRPr lang="zh-CN" altLang="en-US" sz="3200" b="1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23553" name="Rectangle 2"/>
          <p:cNvSpPr>
            <a:spLocks noGrp="1"/>
          </p:cNvSpPr>
          <p:nvPr>
            <p:ph type="body"/>
          </p:nvPr>
        </p:nvSpPr>
        <p:spPr>
          <a:xfrm>
            <a:off x="1156812" y="1052513"/>
            <a:ext cx="3069406" cy="4026633"/>
          </a:xfrm>
        </p:spPr>
        <p:txBody>
          <a:bodyPr wrap="square" anchor="t">
            <a:normAutofit fontScale="62500" lnSpcReduction="20000"/>
          </a:bodyPr>
          <a:lstStyle/>
          <a:p>
            <a:pPr marL="64135">
              <a:lnSpc>
                <a:spcPct val="150000"/>
              </a:lnSpc>
            </a:pPr>
            <a:r>
              <a:rPr lang="zh-CN" altLang="en-US" b="1" dirty="0">
                <a:solidFill>
                  <a:srgbClr val="FF9900"/>
                </a:solidFill>
                <a:latin typeface="宋体" panose="02010600030101010101" pitchFamily="2" charset="-122"/>
                <a:sym typeface="宋体" panose="02010600030101010101" pitchFamily="2" charset="-122"/>
              </a:rPr>
              <a:t>功能介绍</a:t>
            </a:r>
            <a:endParaRPr lang="zh-CN" altLang="en-US" b="1" dirty="0">
              <a:solidFill>
                <a:srgbClr val="FF9900"/>
              </a:solidFill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1.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图书馆</a:t>
            </a: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banner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条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2.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馆外登录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3.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期刊搜索与检索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4.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今日新刊推荐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5.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名刊推荐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6.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封面文章推荐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7.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热门文章推荐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8.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读者推荐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9.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阅读排行榜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  <a:p>
            <a:pPr marL="64135">
              <a:lnSpc>
                <a:spcPct val="150000"/>
              </a:lnSpc>
            </a:pPr>
            <a:r>
              <a:rPr lang="en-US" altLang="x-none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10.</a:t>
            </a:r>
            <a:r>
              <a:rPr lang="zh-CN" altLang="en-US" sz="2600" b="1" dirty="0">
                <a:latin typeface="宋体" panose="02010600030101010101" pitchFamily="2" charset="-122"/>
                <a:sym typeface="宋体" panose="02010600030101010101" pitchFamily="2" charset="-122"/>
              </a:rPr>
              <a:t>多屏互动</a:t>
            </a:r>
            <a:endParaRPr lang="zh-CN" altLang="en-US" sz="2600" b="1" dirty="0">
              <a:latin typeface="宋体" panose="02010600030101010101" pitchFamily="2" charset="-122"/>
              <a:sym typeface="宋体" panose="02010600030101010101" pitchFamily="2" charset="-122"/>
            </a:endParaRPr>
          </a:p>
        </p:txBody>
      </p:sp>
      <p:pic>
        <p:nvPicPr>
          <p:cNvPr id="3" name="图片 2" descr="期刊阅览室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5584776" y="283500"/>
            <a:ext cx="2928887" cy="4860000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5491639" y="95727"/>
            <a:ext cx="346710" cy="12525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5905976" y="404336"/>
            <a:ext cx="520065" cy="173355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1200" b="1">
                <a:solidFill>
                  <a:schemeClr val="accent5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X  X</a:t>
            </a:r>
            <a:endParaRPr lang="en-US" altLang="zh-CN" sz="1200" b="1">
              <a:solidFill>
                <a:schemeClr val="accent5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文本框 17"/>
          <p:cNvSpPr txBox="1"/>
          <p:nvPr>
            <p:custDataLst>
              <p:tags r:id="rId1"/>
            </p:custDataLst>
          </p:nvPr>
        </p:nvSpPr>
        <p:spPr>
          <a:xfrm>
            <a:off x="631481" y="480146"/>
            <a:ext cx="7886700" cy="648000"/>
          </a:xfrm>
          <a:prstGeom prst="rect">
            <a:avLst/>
          </a:prstGeom>
          <a:ln w="28575">
            <a:noFill/>
          </a:ln>
        </p:spPr>
        <p:txBody>
          <a:bodyPr vert="horz" lIns="50326" tIns="25163" rIns="50326" bIns="25163" rtlCol="0" anchor="ctr" anchorCtr="0">
            <a:normAutofit/>
          </a:bodyPr>
          <a:lstStyle>
            <a:lvl1pPr defTabSz="295275">
              <a:lnSpc>
                <a:spcPct val="90000"/>
              </a:lnSpc>
              <a:spcBef>
                <a:spcPct val="0"/>
              </a:spcBef>
              <a:buNone/>
              <a:defRPr sz="2800" b="1" i="0" baseline="0">
                <a:solidFill>
                  <a:srgbClr val="00BE9C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2700" dirty="0"/>
              <a:t>功能展示</a:t>
            </a:r>
            <a:endParaRPr lang="zh-CN" altLang="en-US" sz="2700" dirty="0"/>
          </a:p>
        </p:txBody>
      </p:sp>
      <p:pic>
        <p:nvPicPr>
          <p:cNvPr id="5" name="图片 4" descr="分类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359" y="1263747"/>
            <a:ext cx="273482" cy="273482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756285" y="1057752"/>
            <a:ext cx="13532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350" b="1">
                <a:solidFill>
                  <a:schemeClr val="bg2"/>
                </a:solidFill>
                <a:latin typeface="+mn-ea"/>
              </a:rPr>
              <a:t>检索区域</a:t>
            </a:r>
            <a:endParaRPr lang="zh-CN" altLang="en-US" sz="135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050"/>
              <a:t>多种检索   快捷查找</a:t>
            </a:r>
            <a:endParaRPr lang="zh-CN" altLang="en-US" sz="1050"/>
          </a:p>
        </p:txBody>
      </p:sp>
      <p:sp>
        <p:nvSpPr>
          <p:cNvPr id="3" name="文本框 2"/>
          <p:cNvSpPr txBox="1"/>
          <p:nvPr/>
        </p:nvSpPr>
        <p:spPr>
          <a:xfrm>
            <a:off x="7452361" y="3801904"/>
            <a:ext cx="1577816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1200" b="1">
                <a:latin typeface="+mn-ea"/>
              </a:rPr>
              <a:t>多屏互动</a:t>
            </a:r>
            <a:endParaRPr lang="zh-CN" altLang="en-US" sz="1200" b="1">
              <a:latin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1050">
                <a:latin typeface="+mn-ea"/>
              </a:rPr>
              <a:t>点击滚动轴或扫描二维码可下载博看移动端</a:t>
            </a:r>
            <a:r>
              <a:rPr lang="en-US" altLang="zh-CN" sz="1050">
                <a:latin typeface="+mn-ea"/>
              </a:rPr>
              <a:t>.</a:t>
            </a:r>
            <a:endParaRPr lang="en-US" altLang="zh-CN" sz="1050">
              <a:latin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7619048" y="3013234"/>
            <a:ext cx="1261884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050"/>
              <a:t>报纸增值阅读服务</a:t>
            </a:r>
            <a:endParaRPr lang="zh-CN" altLang="en-US" sz="1050"/>
          </a:p>
          <a:p>
            <a:r>
              <a:rPr lang="zh-CN" altLang="en-US" sz="1050"/>
              <a:t>链接各大报纸官网</a:t>
            </a:r>
            <a:endParaRPr lang="zh-CN" altLang="en-US" sz="1050"/>
          </a:p>
        </p:txBody>
      </p:sp>
      <p:sp>
        <p:nvSpPr>
          <p:cNvPr id="11" name="右箭头 10"/>
          <p:cNvSpPr/>
          <p:nvPr/>
        </p:nvSpPr>
        <p:spPr>
          <a:xfrm>
            <a:off x="358616" y="3207068"/>
            <a:ext cx="809625" cy="428625"/>
          </a:xfrm>
          <a:prstGeom prst="righ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/>
              <a:t>检索区域</a:t>
            </a:r>
            <a:endParaRPr lang="zh-CN" altLang="en-US" sz="1050"/>
          </a:p>
        </p:txBody>
      </p:sp>
      <p:sp>
        <p:nvSpPr>
          <p:cNvPr id="12" name="下箭头 11"/>
          <p:cNvSpPr/>
          <p:nvPr/>
        </p:nvSpPr>
        <p:spPr>
          <a:xfrm>
            <a:off x="4417695" y="902494"/>
            <a:ext cx="456724" cy="77247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/>
              <a:t>检索区域</a:t>
            </a:r>
            <a:endParaRPr lang="zh-CN" altLang="en-US" sz="1050"/>
          </a:p>
        </p:txBody>
      </p:sp>
      <p:pic>
        <p:nvPicPr>
          <p:cNvPr id="7" name="图片 6" descr="QQ截图201702131528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8242" y="1787366"/>
            <a:ext cx="5851232" cy="2837700"/>
          </a:xfrm>
          <a:prstGeom prst="rect">
            <a:avLst/>
          </a:prstGeom>
        </p:spPr>
      </p:pic>
      <p:sp>
        <p:nvSpPr>
          <p:cNvPr id="13" name="右箭头 12"/>
          <p:cNvSpPr/>
          <p:nvPr/>
        </p:nvSpPr>
        <p:spPr>
          <a:xfrm>
            <a:off x="7019449" y="3109437"/>
            <a:ext cx="491490" cy="19669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14" name="矩形 13"/>
          <p:cNvSpPr/>
          <p:nvPr/>
        </p:nvSpPr>
        <p:spPr>
          <a:xfrm>
            <a:off x="6402229" y="3022759"/>
            <a:ext cx="520065" cy="353378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cxnSp>
        <p:nvCxnSpPr>
          <p:cNvPr id="15" name="直接箭头连接符 14"/>
          <p:cNvCxnSpPr/>
          <p:nvPr/>
        </p:nvCxnSpPr>
        <p:spPr>
          <a:xfrm>
            <a:off x="6136957" y="3916204"/>
            <a:ext cx="1315403" cy="45148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矩形 5"/>
          <p:cNvSpPr/>
          <p:nvPr/>
        </p:nvSpPr>
        <p:spPr>
          <a:xfrm>
            <a:off x="2101215" y="1839278"/>
            <a:ext cx="683895" cy="115729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350"/>
          </a:p>
        </p:txBody>
      </p:sp>
      <p:sp>
        <p:nvSpPr>
          <p:cNvPr id="8" name="矩形 7"/>
          <p:cNvSpPr/>
          <p:nvPr/>
        </p:nvSpPr>
        <p:spPr>
          <a:xfrm>
            <a:off x="2948941" y="2388394"/>
            <a:ext cx="1078706" cy="366236"/>
          </a:xfrm>
          <a:prstGeom prst="rect">
            <a:avLst/>
          </a:prstGeom>
          <a:solidFill>
            <a:srgbClr val="FFFFFF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altLang="zh-CN" sz="2100" b="1" dirty="0">
                <a:solidFill>
                  <a:schemeClr val="accent5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X  </a:t>
            </a:r>
            <a:r>
              <a:rPr lang="en-US" altLang="zh-CN" sz="2100" b="1" dirty="0" err="1">
                <a:solidFill>
                  <a:schemeClr val="accent5">
                    <a:lumMod val="75000"/>
                  </a:schemeClr>
                </a:solidFill>
                <a:latin typeface="华文琥珀" panose="02010800040101010101" pitchFamily="2" charset="-122"/>
                <a:ea typeface="华文琥珀" panose="02010800040101010101" pitchFamily="2" charset="-122"/>
              </a:rPr>
              <a:t>X</a:t>
            </a:r>
            <a:endParaRPr lang="en-US" altLang="zh-CN" sz="2100" b="1" dirty="0">
              <a:solidFill>
                <a:schemeClr val="accent5">
                  <a:lumMod val="75000"/>
                </a:schemeClr>
              </a:solidFill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  <a:p>
            <a:endParaRPr lang="zh-CN" altLang="en-US"/>
          </a:p>
        </p:txBody>
      </p:sp>
      <p:sp>
        <p:nvSpPr>
          <p:cNvPr id="5124" name="标题 1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>
              <a:lnSpc>
                <a:spcPct val="130000"/>
              </a:lnSpc>
            </a:pP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  <a:sym typeface="方正喵呜体" panose="02010600010101010101" pitchFamily="2" charset="-122"/>
              </a:rPr>
              <a:t>博看</a:t>
            </a:r>
            <a:r>
              <a:rPr lang="en-US" altLang="zh-CN" sz="2700" b="1" dirty="0">
                <a:latin typeface="微软雅黑" panose="020B0503020204020204" charset="-122"/>
                <a:ea typeface="微软雅黑" panose="020B0503020204020204" charset="-122"/>
                <a:sym typeface="方正喵呜体" panose="02010600010101010101" pitchFamily="2" charset="-122"/>
              </a:rPr>
              <a:t>APP-</a:t>
            </a:r>
            <a:r>
              <a:rPr lang="zh-CN" altLang="en-US" sz="2700" b="1" dirty="0">
                <a:latin typeface="微软雅黑" panose="020B0503020204020204" charset="-122"/>
                <a:ea typeface="微软雅黑" panose="020B0503020204020204" charset="-122"/>
                <a:sym typeface="方正喵呜体" panose="02010600010101010101" pitchFamily="2" charset="-122"/>
              </a:rPr>
              <a:t>掌上图书馆</a:t>
            </a:r>
            <a:endParaRPr lang="zh-CN" altLang="en-US" sz="2700" b="1" dirty="0">
              <a:latin typeface="微软雅黑" panose="020B0503020204020204" charset="-122"/>
              <a:ea typeface="微软雅黑" panose="020B0503020204020204" charset="-122"/>
              <a:sym typeface="方正喵呜体" panose="0201060001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74753" name="图片 53251" descr="最新二维码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064568" y="271939"/>
            <a:ext cx="1712119" cy="158115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云形标注 4"/>
          <p:cNvSpPr/>
          <p:nvPr/>
        </p:nvSpPr>
        <p:spPr>
          <a:xfrm rot="1860000">
            <a:off x="7752398" y="287179"/>
            <a:ext cx="1362075" cy="866775"/>
          </a:xfrm>
          <a:prstGeom prst="cloudCallout">
            <a:avLst/>
          </a:prstGeom>
          <a:solidFill>
            <a:srgbClr val="F79646"/>
          </a:solidFill>
          <a:ln>
            <a:solidFill>
              <a:srgbClr val="F79646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zh-CN" altLang="en-US" sz="13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3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请扫码</a:t>
            </a:r>
            <a:endParaRPr lang="zh-CN" altLang="en-US" sz="13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en-US" sz="135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rPr>
              <a:t>下载</a:t>
            </a:r>
            <a:endParaRPr lang="zh-CN" altLang="en-US" sz="13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ctr"/>
            <a:endParaRPr lang="zh-CN" altLang="en-US" sz="1350">
              <a:solidFill>
                <a:schemeClr val="tx1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6115526" y="2175510"/>
            <a:ext cx="1661160" cy="792480"/>
          </a:xfrm>
          <a:prstGeom prst="rect">
            <a:avLst/>
          </a:prstGeom>
          <a:solidFill>
            <a:srgbClr val="00B050"/>
          </a:solidFill>
          <a:ln>
            <a:solidFill>
              <a:srgbClr val="92D050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13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登录名：</a:t>
            </a:r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gxxylib</a:t>
            </a:r>
            <a:r>
              <a:rPr lang="zh-CN" altLang="en-US" sz="1350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endParaRPr lang="en-US" altLang="zh-CN" sz="13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3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</a:rPr>
              <a:t>密    码：</a:t>
            </a:r>
            <a:r>
              <a:rPr lang="en-US" altLang="zh-CN" sz="1350" b="1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329269</a:t>
            </a:r>
            <a:endParaRPr lang="en-US" altLang="zh-CN" sz="1350" dirty="0">
              <a:solidFill>
                <a:srgbClr val="C0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7" name="矩形 6"/>
          <p:cNvSpPr/>
          <p:nvPr/>
        </p:nvSpPr>
        <p:spPr>
          <a:xfrm rot="1020000">
            <a:off x="489109" y="641032"/>
            <a:ext cx="3814286" cy="13344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r>
              <a:rPr lang="zh-CN" altLang="en-US" sz="15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博看</a:t>
            </a:r>
            <a:r>
              <a:rPr lang="en-US" altLang="zh-CN" sz="15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APP</a:t>
            </a:r>
            <a:r>
              <a:rPr lang="zh-CN" altLang="en-US" sz="15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资源内容包括</a:t>
            </a:r>
            <a:r>
              <a:rPr lang="zh-CN" altLang="en-US" b="1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期刊、图书</a:t>
            </a:r>
            <a:r>
              <a:rPr lang="zh-CN" altLang="en-US" sz="1500">
                <a:solidFill>
                  <a:schemeClr val="accent5">
                    <a:lumMod val="7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等大量优质资源，让读者尽情享受阅读带来的</a:t>
            </a:r>
            <a:r>
              <a:rPr lang="zh-CN" altLang="en-US" sz="1500">
                <a:latin typeface="微软雅黑" panose="020B0503020204020204" charset="-122"/>
                <a:ea typeface="微软雅黑" panose="020B0503020204020204" charset="-122"/>
              </a:rPr>
              <a:t>快乐</a:t>
            </a:r>
            <a:r>
              <a:rPr lang="zh-CN" altLang="en-US" sz="1350">
                <a:latin typeface="宋体" panose="02010600030101010101" pitchFamily="2" charset="-122"/>
                <a:ea typeface="宋体" panose="02010600030101010101" pitchFamily="2" charset="-122"/>
              </a:rPr>
              <a:t>！</a:t>
            </a:r>
            <a:endParaRPr lang="zh-CN" altLang="en-US" sz="135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9" name="图片 8" descr="928a9bacfd36468e24ad986493d7665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87064" y="3175635"/>
            <a:ext cx="1907381" cy="1867853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3746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05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60499" y="2409377"/>
            <a:ext cx="3998516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思政微课数据库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3158468"/>
            <a:ext cx="3923097" cy="2857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30">
        <p:zoom/>
      </p:transition>
    </mc:Choice>
    <mc:Fallback>
      <p:transition advTm="613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4668" y="1421546"/>
            <a:ext cx="7461197" cy="2981405"/>
          </a:xfrm>
        </p:spPr>
        <p:txBody>
          <a:bodyPr>
            <a:noAutofit/>
          </a:bodyPr>
          <a:lstStyle/>
          <a:p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“新时代中国特色社会主义思政微课数据库”以爱党、爱国、爱社会主义、爱人民为主线，以政治认同、家国情怀、道德修养、法治意识、文化素养为重点，遵循大学生认知规律设计课程内容，提供了权威的、系统性的思政微课以及课程教案和讲稿，既是高校思政教师的教学参考资源库，也是高校学生学习思政课程的自主学习平台。“思政微课”现已形成以习近平新时代中国特色社会主义思想为核心，包含马列主义毛泽东思想、中国特色社会主义理论体系、党史国史国情教育、思想道德修养与法律、国防与外交、政策形势教育等</a:t>
            </a:r>
            <a:r>
              <a:rPr lang="en-US" altLang="zh-CN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10</a:t>
            </a:r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大专辑的大型思政微课视频数据库。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6" y="0"/>
            <a:ext cx="7699402" cy="102966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内容占位符 2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900" y="1006624"/>
            <a:ext cx="6380466" cy="3995396"/>
          </a:xfrm>
          <a:ln w="12700">
            <a:solidFill>
              <a:schemeClr val="tx1"/>
            </a:solidFill>
          </a:ln>
        </p:spPr>
      </p:pic>
      <p:pic>
        <p:nvPicPr>
          <p:cNvPr id="168963" name="标题 2"/>
          <p:cNvPicPr>
            <a:picLocks noGrp="1" noChangeArrowheads="1"/>
          </p:cNvPicPr>
          <p:nvPr>
            <p:ph type="title"/>
          </p:nvPr>
        </p:nvPicPr>
        <p:blipFill>
          <a:blip r:embed="rId2"/>
          <a:stretch>
            <a:fillRect/>
          </a:stretch>
        </p:blipFill>
        <p:spPr bwMode="auto">
          <a:xfrm>
            <a:off x="1485900" y="372386"/>
            <a:ext cx="6172200" cy="524435"/>
          </a:xfrm>
        </p:spPr>
      </p:pic>
      <p:sp>
        <p:nvSpPr>
          <p:cNvPr id="4" name="椭圆 3"/>
          <p:cNvSpPr/>
          <p:nvPr/>
        </p:nvSpPr>
        <p:spPr>
          <a:xfrm>
            <a:off x="2951820" y="1869672"/>
            <a:ext cx="1458162" cy="10801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168965" name="Text Box 5"/>
          <p:cNvSpPr txBox="1">
            <a:spLocks noChangeArrowheads="1"/>
          </p:cNvSpPr>
          <p:nvPr/>
        </p:nvSpPr>
        <p:spPr bwMode="auto">
          <a:xfrm>
            <a:off x="3815917" y="482189"/>
            <a:ext cx="3726413" cy="369332"/>
          </a:xfrm>
          <a:prstGeom prst="rect">
            <a:avLst/>
          </a:prstGeom>
          <a:noFill/>
          <a:ln w="9525">
            <a:noFill/>
            <a:miter lim="800000"/>
          </a:ln>
          <a:effectLst>
            <a:prstShdw prst="shdw13" dist="53882" dir="13500000">
              <a:schemeClr val="bg2">
                <a:alpha val="50000"/>
              </a:schemeClr>
            </a:prstShdw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zh-CN" b="1" dirty="0"/>
              <a:t>http://www.changdian2001.com/</a:t>
            </a:r>
            <a:endParaRPr lang="en-US" altLang="zh-CN" b="1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2"/>
          <p:cNvSpPr>
            <a:spLocks noGrp="1"/>
          </p:cNvSpPr>
          <p:nvPr>
            <p:ph type="title"/>
          </p:nvPr>
        </p:nvSpPr>
        <p:spPr>
          <a:xfrm>
            <a:off x="664668" y="1421546"/>
            <a:ext cx="7461197" cy="2981405"/>
          </a:xfrm>
        </p:spPr>
        <p:txBody>
          <a:bodyPr>
            <a:noAutofit/>
          </a:bodyPr>
          <a:lstStyle/>
          <a:p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566" y="0"/>
            <a:ext cx="7699402" cy="1029662"/>
          </a:xfrm>
          <a:prstGeom prst="rect">
            <a:avLst/>
          </a:prstGeom>
        </p:spPr>
      </p:pic>
      <p:pic>
        <p:nvPicPr>
          <p:cNvPr id="2" name="图片 1" descr="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1029335"/>
            <a:ext cx="7440295" cy="403606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3746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06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7769" y="2340820"/>
            <a:ext cx="3998516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翼狐设计学习库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3043208"/>
            <a:ext cx="3923097" cy="2857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30">
        <p:zoom/>
      </p:transition>
    </mc:Choice>
    <mc:Fallback>
      <p:transition advTm="613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99678" y="144800"/>
            <a:ext cx="5311108" cy="589303"/>
          </a:xfrm>
        </p:spPr>
        <p:txBody>
          <a:bodyPr>
            <a:normAutofit/>
          </a:bodyPr>
          <a:lstStyle/>
          <a:p>
            <a:r>
              <a:rPr lang="zh-CN" altLang="en-US" sz="28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翼狐设计学习库介绍</a:t>
            </a:r>
            <a:endParaRPr lang="zh-CN" altLang="en-US" sz="28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85427" y="863195"/>
            <a:ext cx="7745506" cy="347787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翼狐设计学习库，是一个学习设计类课程的视频资源</a:t>
            </a:r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库，包含有</a:t>
            </a:r>
            <a:r>
              <a:rPr lang="en-US" altLang="zh-CN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100000</a:t>
            </a:r>
            <a:r>
              <a:rPr lang="en-US" altLang="zh-CN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+</a:t>
            </a:r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视频</a:t>
            </a:r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教程，专注</a:t>
            </a:r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于服务高校视觉传达、环境艺术、动画、数字媒体、工业设计、游戏制作设计、室内设计、景观设计、数字绘画等数十个设计专业学生专业技能提升及其他电子商务、行政管理、新闻传播、市场营销、计算机应用、城乡规划等数十个非设计专业学生的职场设计技能学习</a:t>
            </a:r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。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  <a:p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项目案例课程包含课程课件、素材等资料，学生可以自行下载，根据课程学习进度，边学边做</a:t>
            </a:r>
            <a:r>
              <a:rPr lang="en-US" altLang="zh-CN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;</a:t>
            </a:r>
            <a:r>
              <a:rPr lang="zh-CN" altLang="en-US" sz="2000" dirty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产品还提供学习答疑服务，对于学习中遇到的问题可以进去课程详情页对应社群，课程讲师在社群内不定时进行学习答疑。平台不定期举办大师线上直播课程，学生可以自行关注翼狐学习库公众号或网站留意直播课程时间</a:t>
            </a:r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。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987" y="553250"/>
            <a:ext cx="8103826" cy="4461641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83987" y="67744"/>
            <a:ext cx="389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翼狐设计学习库主页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3746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07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3777769" y="2340820"/>
            <a:ext cx="3998516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畅想之星电子书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3043208"/>
            <a:ext cx="3923097" cy="28573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30">
        <p:zoom/>
      </p:transition>
    </mc:Choice>
    <mc:Fallback>
      <p:transition advTm="6130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83987" y="67744"/>
            <a:ext cx="389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畅想之星电子书主页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468" y="584354"/>
            <a:ext cx="8667591" cy="4341111"/>
          </a:xfrm>
          <a:prstGeom prst="rect">
            <a:avLst/>
          </a:prstGeom>
          <a:ln>
            <a:solidFill>
              <a:srgbClr val="C0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组合 14"/>
          <p:cNvGrpSpPr/>
          <p:nvPr/>
        </p:nvGrpSpPr>
        <p:grpSpPr>
          <a:xfrm>
            <a:off x="1621070" y="1950343"/>
            <a:ext cx="1986148" cy="1620982"/>
            <a:chOff x="3289465" y="1959429"/>
            <a:chExt cx="2648197" cy="2161309"/>
          </a:xfrm>
        </p:grpSpPr>
        <p:sp>
          <p:nvSpPr>
            <p:cNvPr id="16" name="六边形 15"/>
            <p:cNvSpPr/>
            <p:nvPr/>
          </p:nvSpPr>
          <p:spPr>
            <a:xfrm>
              <a:off x="3479469" y="1959429"/>
              <a:ext cx="2458193" cy="2161309"/>
            </a:xfrm>
            <a:prstGeom prst="hexagon">
              <a:avLst/>
            </a:prstGeom>
            <a:solidFill>
              <a:schemeClr val="accent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7" name="六边形 16"/>
            <p:cNvSpPr/>
            <p:nvPr/>
          </p:nvSpPr>
          <p:spPr>
            <a:xfrm>
              <a:off x="3289465" y="2137560"/>
              <a:ext cx="2224373" cy="1837704"/>
            </a:xfrm>
            <a:prstGeom prst="hexagon">
              <a:avLst/>
            </a:prstGeom>
            <a:solidFill>
              <a:schemeClr val="bg1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  <p:sp>
        <p:nvSpPr>
          <p:cNvPr id="18" name="文本框 1"/>
          <p:cNvSpPr txBox="1"/>
          <p:nvPr/>
        </p:nvSpPr>
        <p:spPr>
          <a:xfrm>
            <a:off x="1847625" y="2160670"/>
            <a:ext cx="1309276" cy="12223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350" dirty="0" smtClean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02 </a:t>
            </a:r>
            <a:endParaRPr lang="en-US" altLang="zh-CN" sz="735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43695" y="2029873"/>
            <a:ext cx="3059157" cy="730961"/>
          </a:xfrm>
          <a:prstGeom prst="rect">
            <a:avLst/>
          </a:prstGeom>
          <a:noFill/>
        </p:spPr>
        <p:txBody>
          <a:bodyPr wrap="none" lIns="68573" tIns="34286" rIns="68573" bIns="34286">
            <a:spAutoFit/>
          </a:bodyPr>
          <a:lstStyle/>
          <a:p>
            <a:pPr algn="l" fontAlgn="base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3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微软雅黑" panose="020B0503020204020204" charset="-122"/>
                <a:ea typeface="微软雅黑" panose="020B0503020204020204" charset="-122"/>
              </a:rPr>
              <a:t>试用数据库 </a:t>
            </a:r>
            <a:endParaRPr lang="zh-CN" altLang="en-US" sz="4300" b="1" dirty="0">
              <a:solidFill>
                <a:schemeClr val="tx1">
                  <a:lumMod val="65000"/>
                  <a:lumOff val="35000"/>
                </a:schemeClr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3853188" y="2666692"/>
            <a:ext cx="3675227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" name="组合 3"/>
          <p:cNvGrpSpPr/>
          <p:nvPr/>
        </p:nvGrpSpPr>
        <p:grpSpPr>
          <a:xfrm>
            <a:off x="17145" y="-971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4103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4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5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6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7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8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09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0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1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1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2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3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4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5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 rot="10800000">
            <a:off x="7007860" y="2730950"/>
            <a:ext cx="2155031" cy="2422922"/>
            <a:chOff x="0" y="0"/>
            <a:chExt cx="2873375" cy="3230563"/>
          </a:xfrm>
          <a:solidFill>
            <a:schemeClr val="accent1"/>
          </a:solidFill>
        </p:grpSpPr>
        <p:sp>
          <p:nvSpPr>
            <p:cNvPr id="6" name="Freeform 5"/>
            <p:cNvSpPr>
              <a:spLocks noChangeArrowheads="1"/>
            </p:cNvSpPr>
            <p:nvPr/>
          </p:nvSpPr>
          <p:spPr bwMode="auto">
            <a:xfrm flipV="1">
              <a:off x="0" y="1888552"/>
              <a:ext cx="818398" cy="535023"/>
            </a:xfrm>
            <a:custGeom>
              <a:avLst/>
              <a:gdLst>
                <a:gd name="T0" fmla="*/ 0 w 820"/>
                <a:gd name="T1" fmla="*/ 536 h 536"/>
                <a:gd name="T2" fmla="*/ 0 w 820"/>
                <a:gd name="T3" fmla="*/ 0 h 536"/>
                <a:gd name="T4" fmla="*/ 820 w 820"/>
                <a:gd name="T5" fmla="*/ 373 h 536"/>
                <a:gd name="T6" fmla="*/ 0 w 820"/>
                <a:gd name="T7" fmla="*/ 536 h 5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0"/>
                <a:gd name="T13" fmla="*/ 0 h 536"/>
                <a:gd name="T14" fmla="*/ 820 w 820"/>
                <a:gd name="T15" fmla="*/ 536 h 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0" h="536">
                  <a:moveTo>
                    <a:pt x="0" y="536"/>
                  </a:moveTo>
                  <a:lnTo>
                    <a:pt x="0" y="0"/>
                  </a:lnTo>
                  <a:lnTo>
                    <a:pt x="820" y="373"/>
                  </a:lnTo>
                  <a:lnTo>
                    <a:pt x="0" y="53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7" name="Freeform 6"/>
            <p:cNvSpPr>
              <a:spLocks noChangeArrowheads="1"/>
            </p:cNvSpPr>
            <p:nvPr/>
          </p:nvSpPr>
          <p:spPr bwMode="auto">
            <a:xfrm flipV="1">
              <a:off x="0" y="2051256"/>
              <a:ext cx="1161725" cy="659795"/>
            </a:xfrm>
            <a:custGeom>
              <a:avLst/>
              <a:gdLst>
                <a:gd name="T0" fmla="*/ 0 w 1164"/>
                <a:gd name="T1" fmla="*/ 288 h 661"/>
                <a:gd name="T2" fmla="*/ 1164 w 1164"/>
                <a:gd name="T3" fmla="*/ 0 h 661"/>
                <a:gd name="T4" fmla="*/ 820 w 1164"/>
                <a:gd name="T5" fmla="*/ 661 h 661"/>
                <a:gd name="T6" fmla="*/ 0 w 1164"/>
                <a:gd name="T7" fmla="*/ 288 h 6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1"/>
                <a:gd name="T14" fmla="*/ 1164 w 1164"/>
                <a:gd name="T15" fmla="*/ 661 h 6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1">
                  <a:moveTo>
                    <a:pt x="0" y="288"/>
                  </a:moveTo>
                  <a:lnTo>
                    <a:pt x="1164" y="0"/>
                  </a:lnTo>
                  <a:lnTo>
                    <a:pt x="820" y="661"/>
                  </a:lnTo>
                  <a:lnTo>
                    <a:pt x="0" y="28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8" name="Freeform 7"/>
            <p:cNvSpPr>
              <a:spLocks noChangeArrowheads="1"/>
            </p:cNvSpPr>
            <p:nvPr/>
          </p:nvSpPr>
          <p:spPr bwMode="auto">
            <a:xfrm flipV="1">
              <a:off x="0" y="448182"/>
              <a:ext cx="452115" cy="1440370"/>
            </a:xfrm>
            <a:custGeom>
              <a:avLst/>
              <a:gdLst>
                <a:gd name="T0" fmla="*/ 0 w 453"/>
                <a:gd name="T1" fmla="*/ 1443 h 1443"/>
                <a:gd name="T2" fmla="*/ 0 w 453"/>
                <a:gd name="T3" fmla="*/ 0 h 1443"/>
                <a:gd name="T4" fmla="*/ 453 w 453"/>
                <a:gd name="T5" fmla="*/ 981 h 1443"/>
                <a:gd name="T6" fmla="*/ 0 w 453"/>
                <a:gd name="T7" fmla="*/ 1443 h 144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1443"/>
                <a:gd name="T14" fmla="*/ 453 w 453"/>
                <a:gd name="T15" fmla="*/ 1443 h 144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1443">
                  <a:moveTo>
                    <a:pt x="0" y="1443"/>
                  </a:moveTo>
                  <a:lnTo>
                    <a:pt x="0" y="0"/>
                  </a:lnTo>
                  <a:lnTo>
                    <a:pt x="453" y="981"/>
                  </a:lnTo>
                  <a:lnTo>
                    <a:pt x="0" y="1443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9" name="Freeform 8"/>
            <p:cNvSpPr>
              <a:spLocks noChangeArrowheads="1"/>
            </p:cNvSpPr>
            <p:nvPr/>
          </p:nvSpPr>
          <p:spPr bwMode="auto">
            <a:xfrm flipV="1">
              <a:off x="0" y="909340"/>
              <a:ext cx="1456149" cy="979212"/>
            </a:xfrm>
            <a:custGeom>
              <a:avLst/>
              <a:gdLst>
                <a:gd name="T0" fmla="*/ 0 w 1459"/>
                <a:gd name="T1" fmla="*/ 0 h 981"/>
                <a:gd name="T2" fmla="*/ 1459 w 1459"/>
                <a:gd name="T3" fmla="*/ 251 h 981"/>
                <a:gd name="T4" fmla="*/ 453 w 1459"/>
                <a:gd name="T5" fmla="*/ 981 h 981"/>
                <a:gd name="T6" fmla="*/ 0 w 1459"/>
                <a:gd name="T7" fmla="*/ 0 h 98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981"/>
                <a:gd name="T14" fmla="*/ 1459 w 1459"/>
                <a:gd name="T15" fmla="*/ 981 h 98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981">
                  <a:moveTo>
                    <a:pt x="0" y="0"/>
                  </a:moveTo>
                  <a:lnTo>
                    <a:pt x="1459" y="251"/>
                  </a:lnTo>
                  <a:lnTo>
                    <a:pt x="453" y="98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0" name="Freeform 9"/>
            <p:cNvSpPr>
              <a:spLocks noChangeArrowheads="1"/>
            </p:cNvSpPr>
            <p:nvPr/>
          </p:nvSpPr>
          <p:spPr bwMode="auto">
            <a:xfrm flipV="1">
              <a:off x="0" y="1"/>
              <a:ext cx="452115" cy="909340"/>
            </a:xfrm>
            <a:custGeom>
              <a:avLst/>
              <a:gdLst>
                <a:gd name="T0" fmla="*/ 453 w 453"/>
                <a:gd name="T1" fmla="*/ 0 h 911"/>
                <a:gd name="T2" fmla="*/ 391 w 453"/>
                <a:gd name="T3" fmla="*/ 911 h 911"/>
                <a:gd name="T4" fmla="*/ 0 w 453"/>
                <a:gd name="T5" fmla="*/ 462 h 911"/>
                <a:gd name="T6" fmla="*/ 453 w 453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53"/>
                <a:gd name="T13" fmla="*/ 0 h 911"/>
                <a:gd name="T14" fmla="*/ 453 w 453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53" h="911">
                  <a:moveTo>
                    <a:pt x="453" y="0"/>
                  </a:moveTo>
                  <a:lnTo>
                    <a:pt x="391" y="911"/>
                  </a:lnTo>
                  <a:lnTo>
                    <a:pt x="0" y="462"/>
                  </a:lnTo>
                  <a:lnTo>
                    <a:pt x="453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1" name="Freeform 10"/>
            <p:cNvSpPr>
              <a:spLocks noChangeArrowheads="1"/>
            </p:cNvSpPr>
            <p:nvPr/>
          </p:nvSpPr>
          <p:spPr bwMode="auto">
            <a:xfrm flipV="1">
              <a:off x="390236" y="1"/>
              <a:ext cx="657713" cy="909340"/>
            </a:xfrm>
            <a:custGeom>
              <a:avLst/>
              <a:gdLst>
                <a:gd name="T0" fmla="*/ 62 w 659"/>
                <a:gd name="T1" fmla="*/ 0 h 911"/>
                <a:gd name="T2" fmla="*/ 659 w 659"/>
                <a:gd name="T3" fmla="*/ 911 h 911"/>
                <a:gd name="T4" fmla="*/ 0 w 659"/>
                <a:gd name="T5" fmla="*/ 911 h 911"/>
                <a:gd name="T6" fmla="*/ 62 w 659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59"/>
                <a:gd name="T13" fmla="*/ 0 h 911"/>
                <a:gd name="T14" fmla="*/ 659 w 659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59" h="911">
                  <a:moveTo>
                    <a:pt x="62" y="0"/>
                  </a:moveTo>
                  <a:lnTo>
                    <a:pt x="659" y="911"/>
                  </a:lnTo>
                  <a:lnTo>
                    <a:pt x="0" y="911"/>
                  </a:lnTo>
                  <a:lnTo>
                    <a:pt x="62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2" name="Freeform 11"/>
            <p:cNvSpPr>
              <a:spLocks noChangeArrowheads="1"/>
            </p:cNvSpPr>
            <p:nvPr/>
          </p:nvSpPr>
          <p:spPr bwMode="auto">
            <a:xfrm flipV="1">
              <a:off x="452115" y="1"/>
              <a:ext cx="1195659" cy="909340"/>
            </a:xfrm>
            <a:custGeom>
              <a:avLst/>
              <a:gdLst>
                <a:gd name="T0" fmla="*/ 0 w 1198"/>
                <a:gd name="T1" fmla="*/ 0 h 911"/>
                <a:gd name="T2" fmla="*/ 1198 w 1198"/>
                <a:gd name="T3" fmla="*/ 911 h 911"/>
                <a:gd name="T4" fmla="*/ 597 w 1198"/>
                <a:gd name="T5" fmla="*/ 911 h 911"/>
                <a:gd name="T6" fmla="*/ 0 w 1198"/>
                <a:gd name="T7" fmla="*/ 0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98"/>
                <a:gd name="T13" fmla="*/ 0 h 911"/>
                <a:gd name="T14" fmla="*/ 1198 w 1198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98" h="911">
                  <a:moveTo>
                    <a:pt x="0" y="0"/>
                  </a:moveTo>
                  <a:lnTo>
                    <a:pt x="1198" y="911"/>
                  </a:lnTo>
                  <a:lnTo>
                    <a:pt x="597" y="91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3" name="Freeform 12"/>
            <p:cNvSpPr>
              <a:spLocks noChangeArrowheads="1"/>
            </p:cNvSpPr>
            <p:nvPr/>
          </p:nvSpPr>
          <p:spPr bwMode="auto">
            <a:xfrm flipV="1">
              <a:off x="452115" y="1"/>
              <a:ext cx="1271510" cy="909340"/>
            </a:xfrm>
            <a:custGeom>
              <a:avLst/>
              <a:gdLst>
                <a:gd name="T0" fmla="*/ 1198 w 1274"/>
                <a:gd name="T1" fmla="*/ 911 h 911"/>
                <a:gd name="T2" fmla="*/ 1274 w 1274"/>
                <a:gd name="T3" fmla="*/ 107 h 911"/>
                <a:gd name="T4" fmla="*/ 0 w 1274"/>
                <a:gd name="T5" fmla="*/ 0 h 911"/>
                <a:gd name="T6" fmla="*/ 1198 w 1274"/>
                <a:gd name="T7" fmla="*/ 911 h 9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911"/>
                <a:gd name="T14" fmla="*/ 1274 w 1274"/>
                <a:gd name="T15" fmla="*/ 911 h 9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911">
                  <a:moveTo>
                    <a:pt x="1198" y="911"/>
                  </a:moveTo>
                  <a:lnTo>
                    <a:pt x="1274" y="107"/>
                  </a:lnTo>
                  <a:lnTo>
                    <a:pt x="0" y="0"/>
                  </a:lnTo>
                  <a:lnTo>
                    <a:pt x="1198" y="911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14" name="Freeform 13"/>
            <p:cNvSpPr>
              <a:spLocks noChangeArrowheads="1"/>
            </p:cNvSpPr>
            <p:nvPr/>
          </p:nvSpPr>
          <p:spPr bwMode="auto">
            <a:xfrm flipV="1">
              <a:off x="452115" y="802536"/>
              <a:ext cx="1271510" cy="835475"/>
            </a:xfrm>
            <a:custGeom>
              <a:avLst/>
              <a:gdLst>
                <a:gd name="T0" fmla="*/ 1006 w 1274"/>
                <a:gd name="T1" fmla="*/ 0 h 837"/>
                <a:gd name="T2" fmla="*/ 0 w 1274"/>
                <a:gd name="T3" fmla="*/ 730 h 837"/>
                <a:gd name="T4" fmla="*/ 1274 w 1274"/>
                <a:gd name="T5" fmla="*/ 837 h 837"/>
                <a:gd name="T6" fmla="*/ 1006 w 1274"/>
                <a:gd name="T7" fmla="*/ 0 h 83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74"/>
                <a:gd name="T13" fmla="*/ 0 h 837"/>
                <a:gd name="T14" fmla="*/ 1274 w 1274"/>
                <a:gd name="T15" fmla="*/ 837 h 83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74" h="837">
                  <a:moveTo>
                    <a:pt x="1006" y="0"/>
                  </a:moveTo>
                  <a:lnTo>
                    <a:pt x="0" y="730"/>
                  </a:lnTo>
                  <a:lnTo>
                    <a:pt x="1274" y="837"/>
                  </a:lnTo>
                  <a:lnTo>
                    <a:pt x="100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2" name="Freeform 14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023132"/>
            </a:xfrm>
            <a:custGeom>
              <a:avLst/>
              <a:gdLst>
                <a:gd name="T0" fmla="*/ 0 w 980"/>
                <a:gd name="T1" fmla="*/ 0 h 1025"/>
                <a:gd name="T2" fmla="*/ 980 w 980"/>
                <a:gd name="T3" fmla="*/ 1025 h 1025"/>
                <a:gd name="T4" fmla="*/ 268 w 980"/>
                <a:gd name="T5" fmla="*/ 837 h 1025"/>
                <a:gd name="T6" fmla="*/ 0 w 980"/>
                <a:gd name="T7" fmla="*/ 0 h 102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025"/>
                <a:gd name="T14" fmla="*/ 980 w 980"/>
                <a:gd name="T15" fmla="*/ 1025 h 102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025">
                  <a:moveTo>
                    <a:pt x="0" y="0"/>
                  </a:moveTo>
                  <a:lnTo>
                    <a:pt x="980" y="1025"/>
                  </a:lnTo>
                  <a:lnTo>
                    <a:pt x="268" y="837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3" name="Freeform 15"/>
            <p:cNvSpPr>
              <a:spLocks noChangeArrowheads="1"/>
            </p:cNvSpPr>
            <p:nvPr/>
          </p:nvSpPr>
          <p:spPr bwMode="auto">
            <a:xfrm flipV="1">
              <a:off x="1456149" y="614878"/>
              <a:ext cx="978085" cy="1547176"/>
            </a:xfrm>
            <a:custGeom>
              <a:avLst/>
              <a:gdLst>
                <a:gd name="T0" fmla="*/ 0 w 980"/>
                <a:gd name="T1" fmla="*/ 525 h 1550"/>
                <a:gd name="T2" fmla="*/ 569 w 980"/>
                <a:gd name="T3" fmla="*/ 0 h 1550"/>
                <a:gd name="T4" fmla="*/ 980 w 980"/>
                <a:gd name="T5" fmla="*/ 1550 h 1550"/>
                <a:gd name="T6" fmla="*/ 0 w 980"/>
                <a:gd name="T7" fmla="*/ 525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980"/>
                <a:gd name="T13" fmla="*/ 0 h 1550"/>
                <a:gd name="T14" fmla="*/ 980 w 980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980" h="1550">
                  <a:moveTo>
                    <a:pt x="0" y="525"/>
                  </a:moveTo>
                  <a:lnTo>
                    <a:pt x="569" y="0"/>
                  </a:lnTo>
                  <a:lnTo>
                    <a:pt x="980" y="1550"/>
                  </a:lnTo>
                  <a:lnTo>
                    <a:pt x="0" y="52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4" name="Freeform 16"/>
            <p:cNvSpPr>
              <a:spLocks noChangeArrowheads="1"/>
            </p:cNvSpPr>
            <p:nvPr/>
          </p:nvSpPr>
          <p:spPr bwMode="auto">
            <a:xfrm flipV="1">
              <a:off x="2024038" y="614878"/>
              <a:ext cx="584855" cy="1547176"/>
            </a:xfrm>
            <a:custGeom>
              <a:avLst/>
              <a:gdLst>
                <a:gd name="T0" fmla="*/ 0 w 586"/>
                <a:gd name="T1" fmla="*/ 0 h 1550"/>
                <a:gd name="T2" fmla="*/ 586 w 586"/>
                <a:gd name="T3" fmla="*/ 378 h 1550"/>
                <a:gd name="T4" fmla="*/ 411 w 586"/>
                <a:gd name="T5" fmla="*/ 1550 h 1550"/>
                <a:gd name="T6" fmla="*/ 0 w 586"/>
                <a:gd name="T7" fmla="*/ 0 h 155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86"/>
                <a:gd name="T13" fmla="*/ 0 h 1550"/>
                <a:gd name="T14" fmla="*/ 586 w 586"/>
                <a:gd name="T15" fmla="*/ 1550 h 155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86" h="1550">
                  <a:moveTo>
                    <a:pt x="0" y="0"/>
                  </a:moveTo>
                  <a:lnTo>
                    <a:pt x="586" y="378"/>
                  </a:lnTo>
                  <a:lnTo>
                    <a:pt x="411" y="155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5" name="Freeform 17"/>
            <p:cNvSpPr>
              <a:spLocks noChangeArrowheads="1"/>
            </p:cNvSpPr>
            <p:nvPr/>
          </p:nvSpPr>
          <p:spPr bwMode="auto">
            <a:xfrm flipV="1">
              <a:off x="1723626" y="0"/>
              <a:ext cx="1010022" cy="802535"/>
            </a:xfrm>
            <a:custGeom>
              <a:avLst/>
              <a:gdLst>
                <a:gd name="T0" fmla="*/ 0 w 1012"/>
                <a:gd name="T1" fmla="*/ 0 h 804"/>
                <a:gd name="T2" fmla="*/ 1012 w 1012"/>
                <a:gd name="T3" fmla="*/ 804 h 804"/>
                <a:gd name="T4" fmla="*/ 712 w 1012"/>
                <a:gd name="T5" fmla="*/ 188 h 804"/>
                <a:gd name="T6" fmla="*/ 0 w 1012"/>
                <a:gd name="T7" fmla="*/ 0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12"/>
                <a:gd name="T13" fmla="*/ 0 h 804"/>
                <a:gd name="T14" fmla="*/ 1012 w 1012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12" h="804">
                  <a:moveTo>
                    <a:pt x="0" y="0"/>
                  </a:moveTo>
                  <a:lnTo>
                    <a:pt x="1012" y="804"/>
                  </a:lnTo>
                  <a:lnTo>
                    <a:pt x="712" y="18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6" name="Freeform 18"/>
            <p:cNvSpPr>
              <a:spLocks noChangeArrowheads="1"/>
            </p:cNvSpPr>
            <p:nvPr/>
          </p:nvSpPr>
          <p:spPr bwMode="auto">
            <a:xfrm flipV="1">
              <a:off x="1647774" y="0"/>
              <a:ext cx="1085874" cy="802535"/>
            </a:xfrm>
            <a:custGeom>
              <a:avLst/>
              <a:gdLst>
                <a:gd name="T0" fmla="*/ 0 w 1088"/>
                <a:gd name="T1" fmla="*/ 804 h 804"/>
                <a:gd name="T2" fmla="*/ 1088 w 1088"/>
                <a:gd name="T3" fmla="*/ 804 h 804"/>
                <a:gd name="T4" fmla="*/ 76 w 1088"/>
                <a:gd name="T5" fmla="*/ 0 h 804"/>
                <a:gd name="T6" fmla="*/ 0 w 1088"/>
                <a:gd name="T7" fmla="*/ 804 h 80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88"/>
                <a:gd name="T13" fmla="*/ 0 h 804"/>
                <a:gd name="T14" fmla="*/ 1088 w 1088"/>
                <a:gd name="T15" fmla="*/ 804 h 80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88" h="804">
                  <a:moveTo>
                    <a:pt x="0" y="804"/>
                  </a:moveTo>
                  <a:lnTo>
                    <a:pt x="1088" y="804"/>
                  </a:lnTo>
                  <a:lnTo>
                    <a:pt x="76" y="0"/>
                  </a:lnTo>
                  <a:lnTo>
                    <a:pt x="0" y="80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7" name="Freeform 21"/>
            <p:cNvSpPr>
              <a:spLocks noChangeArrowheads="1"/>
            </p:cNvSpPr>
            <p:nvPr/>
          </p:nvSpPr>
          <p:spPr bwMode="auto">
            <a:xfrm flipV="1">
              <a:off x="1131785" y="2149077"/>
              <a:ext cx="268475" cy="319417"/>
            </a:xfrm>
            <a:custGeom>
              <a:avLst/>
              <a:gdLst>
                <a:gd name="T0" fmla="*/ 130 w 269"/>
                <a:gd name="T1" fmla="*/ 0 h 320"/>
                <a:gd name="T2" fmla="*/ 0 w 269"/>
                <a:gd name="T3" fmla="*/ 320 h 320"/>
                <a:gd name="T4" fmla="*/ 269 w 269"/>
                <a:gd name="T5" fmla="*/ 180 h 320"/>
                <a:gd name="T6" fmla="*/ 130 w 269"/>
                <a:gd name="T7" fmla="*/ 0 h 32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320"/>
                <a:gd name="T14" fmla="*/ 269 w 269"/>
                <a:gd name="T15" fmla="*/ 320 h 32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320">
                  <a:moveTo>
                    <a:pt x="130" y="0"/>
                  </a:moveTo>
                  <a:lnTo>
                    <a:pt x="0" y="320"/>
                  </a:lnTo>
                  <a:lnTo>
                    <a:pt x="269" y="180"/>
                  </a:lnTo>
                  <a:lnTo>
                    <a:pt x="13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8" name="Freeform 22"/>
            <p:cNvSpPr>
              <a:spLocks noChangeArrowheads="1"/>
            </p:cNvSpPr>
            <p:nvPr/>
          </p:nvSpPr>
          <p:spPr bwMode="auto">
            <a:xfrm flipV="1">
              <a:off x="1131785" y="2086192"/>
              <a:ext cx="268475" cy="202630"/>
            </a:xfrm>
            <a:custGeom>
              <a:avLst/>
              <a:gdLst>
                <a:gd name="T0" fmla="*/ 0 w 269"/>
                <a:gd name="T1" fmla="*/ 140 h 203"/>
                <a:gd name="T2" fmla="*/ 264 w 269"/>
                <a:gd name="T3" fmla="*/ 203 h 203"/>
                <a:gd name="T4" fmla="*/ 269 w 269"/>
                <a:gd name="T5" fmla="*/ 0 h 203"/>
                <a:gd name="T6" fmla="*/ 0 w 269"/>
                <a:gd name="T7" fmla="*/ 140 h 20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9"/>
                <a:gd name="T13" fmla="*/ 0 h 203"/>
                <a:gd name="T14" fmla="*/ 269 w 269"/>
                <a:gd name="T15" fmla="*/ 203 h 20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9" h="203">
                  <a:moveTo>
                    <a:pt x="0" y="140"/>
                  </a:moveTo>
                  <a:lnTo>
                    <a:pt x="264" y="203"/>
                  </a:lnTo>
                  <a:lnTo>
                    <a:pt x="269" y="0"/>
                  </a:lnTo>
                  <a:lnTo>
                    <a:pt x="0" y="14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29" name="Freeform 23"/>
            <p:cNvSpPr>
              <a:spLocks noChangeArrowheads="1"/>
            </p:cNvSpPr>
            <p:nvPr/>
          </p:nvSpPr>
          <p:spPr bwMode="auto">
            <a:xfrm flipV="1">
              <a:off x="0" y="1"/>
              <a:ext cx="390236" cy="448182"/>
            </a:xfrm>
            <a:custGeom>
              <a:avLst/>
              <a:gdLst>
                <a:gd name="T0" fmla="*/ 391 w 391"/>
                <a:gd name="T1" fmla="*/ 449 h 449"/>
                <a:gd name="T2" fmla="*/ 0 w 391"/>
                <a:gd name="T3" fmla="*/ 449 h 449"/>
                <a:gd name="T4" fmla="*/ 0 w 391"/>
                <a:gd name="T5" fmla="*/ 0 h 449"/>
                <a:gd name="T6" fmla="*/ 391 w 391"/>
                <a:gd name="T7" fmla="*/ 449 h 4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391"/>
                <a:gd name="T13" fmla="*/ 0 h 449"/>
                <a:gd name="T14" fmla="*/ 391 w 391"/>
                <a:gd name="T15" fmla="*/ 449 h 4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391" h="449">
                  <a:moveTo>
                    <a:pt x="391" y="449"/>
                  </a:moveTo>
                  <a:lnTo>
                    <a:pt x="0" y="449"/>
                  </a:lnTo>
                  <a:lnTo>
                    <a:pt x="0" y="0"/>
                  </a:lnTo>
                  <a:lnTo>
                    <a:pt x="391" y="44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0" name="Freeform 24"/>
            <p:cNvSpPr>
              <a:spLocks noChangeArrowheads="1"/>
            </p:cNvSpPr>
            <p:nvPr/>
          </p:nvSpPr>
          <p:spPr bwMode="auto">
            <a:xfrm flipV="1">
              <a:off x="0" y="1638010"/>
              <a:ext cx="1456149" cy="488109"/>
            </a:xfrm>
            <a:custGeom>
              <a:avLst/>
              <a:gdLst>
                <a:gd name="T0" fmla="*/ 1459 w 1459"/>
                <a:gd name="T1" fmla="*/ 489 h 489"/>
                <a:gd name="T2" fmla="*/ 1019 w 1459"/>
                <a:gd name="T3" fmla="*/ 0 h 489"/>
                <a:gd name="T4" fmla="*/ 0 w 1459"/>
                <a:gd name="T5" fmla="*/ 238 h 489"/>
                <a:gd name="T6" fmla="*/ 1459 w 1459"/>
                <a:gd name="T7" fmla="*/ 489 h 48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459"/>
                <a:gd name="T13" fmla="*/ 0 h 489"/>
                <a:gd name="T14" fmla="*/ 1459 w 1459"/>
                <a:gd name="T15" fmla="*/ 489 h 48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459" h="489">
                  <a:moveTo>
                    <a:pt x="1459" y="489"/>
                  </a:moveTo>
                  <a:lnTo>
                    <a:pt x="1019" y="0"/>
                  </a:lnTo>
                  <a:lnTo>
                    <a:pt x="0" y="238"/>
                  </a:lnTo>
                  <a:lnTo>
                    <a:pt x="1459" y="489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1" name="Freeform 25"/>
            <p:cNvSpPr>
              <a:spLocks noChangeArrowheads="1"/>
            </p:cNvSpPr>
            <p:nvPr/>
          </p:nvSpPr>
          <p:spPr bwMode="auto">
            <a:xfrm flipV="1">
              <a:off x="0" y="1888552"/>
              <a:ext cx="1161725" cy="822499"/>
            </a:xfrm>
            <a:custGeom>
              <a:avLst/>
              <a:gdLst>
                <a:gd name="T0" fmla="*/ 1019 w 1164"/>
                <a:gd name="T1" fmla="*/ 586 h 824"/>
                <a:gd name="T2" fmla="*/ 1164 w 1164"/>
                <a:gd name="T3" fmla="*/ 0 h 824"/>
                <a:gd name="T4" fmla="*/ 0 w 1164"/>
                <a:gd name="T5" fmla="*/ 824 h 824"/>
                <a:gd name="T6" fmla="*/ 1019 w 1164"/>
                <a:gd name="T7" fmla="*/ 586 h 82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824"/>
                <a:gd name="T14" fmla="*/ 1164 w 1164"/>
                <a:gd name="T15" fmla="*/ 824 h 82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824">
                  <a:moveTo>
                    <a:pt x="1019" y="586"/>
                  </a:moveTo>
                  <a:lnTo>
                    <a:pt x="1164" y="0"/>
                  </a:lnTo>
                  <a:lnTo>
                    <a:pt x="0" y="824"/>
                  </a:lnTo>
                  <a:lnTo>
                    <a:pt x="1019" y="58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2" name="Freeform 26"/>
            <p:cNvSpPr>
              <a:spLocks noChangeArrowheads="1"/>
            </p:cNvSpPr>
            <p:nvPr/>
          </p:nvSpPr>
          <p:spPr bwMode="auto">
            <a:xfrm flipV="1">
              <a:off x="0" y="2423576"/>
              <a:ext cx="1161725" cy="662790"/>
            </a:xfrm>
            <a:custGeom>
              <a:avLst/>
              <a:gdLst>
                <a:gd name="T0" fmla="*/ 0 w 1164"/>
                <a:gd name="T1" fmla="*/ 664 h 664"/>
                <a:gd name="T2" fmla="*/ 0 w 1164"/>
                <a:gd name="T3" fmla="*/ 0 h 664"/>
                <a:gd name="T4" fmla="*/ 1164 w 1164"/>
                <a:gd name="T5" fmla="*/ 376 h 664"/>
                <a:gd name="T6" fmla="*/ 0 w 1164"/>
                <a:gd name="T7" fmla="*/ 664 h 6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64"/>
                <a:gd name="T13" fmla="*/ 0 h 664"/>
                <a:gd name="T14" fmla="*/ 1164 w 1164"/>
                <a:gd name="T15" fmla="*/ 664 h 6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64" h="664">
                  <a:moveTo>
                    <a:pt x="0" y="664"/>
                  </a:moveTo>
                  <a:lnTo>
                    <a:pt x="0" y="0"/>
                  </a:lnTo>
                  <a:lnTo>
                    <a:pt x="1164" y="376"/>
                  </a:lnTo>
                  <a:lnTo>
                    <a:pt x="0" y="6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3" name="Freeform 27"/>
            <p:cNvSpPr>
              <a:spLocks noChangeArrowheads="1"/>
            </p:cNvSpPr>
            <p:nvPr/>
          </p:nvSpPr>
          <p:spPr bwMode="auto">
            <a:xfrm flipV="1">
              <a:off x="0" y="1985376"/>
              <a:ext cx="860316" cy="562972"/>
            </a:xfrm>
            <a:custGeom>
              <a:avLst/>
              <a:gdLst>
                <a:gd name="T0" fmla="*/ 0 w 862"/>
                <a:gd name="T1" fmla="*/ 564 h 564"/>
                <a:gd name="T2" fmla="*/ 0 w 862"/>
                <a:gd name="T3" fmla="*/ 0 h 564"/>
                <a:gd name="T4" fmla="*/ 862 w 862"/>
                <a:gd name="T5" fmla="*/ 392 h 564"/>
                <a:gd name="T6" fmla="*/ 0 w 862"/>
                <a:gd name="T7" fmla="*/ 564 h 56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62"/>
                <a:gd name="T13" fmla="*/ 0 h 564"/>
                <a:gd name="T14" fmla="*/ 862 w 862"/>
                <a:gd name="T15" fmla="*/ 564 h 56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62" h="564">
                  <a:moveTo>
                    <a:pt x="0" y="564"/>
                  </a:moveTo>
                  <a:lnTo>
                    <a:pt x="0" y="0"/>
                  </a:lnTo>
                  <a:lnTo>
                    <a:pt x="862" y="392"/>
                  </a:lnTo>
                  <a:lnTo>
                    <a:pt x="0" y="564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4" name="Freeform 28"/>
            <p:cNvSpPr>
              <a:spLocks noChangeArrowheads="1"/>
            </p:cNvSpPr>
            <p:nvPr/>
          </p:nvSpPr>
          <p:spPr bwMode="auto">
            <a:xfrm flipV="1">
              <a:off x="0" y="2157063"/>
              <a:ext cx="1220610" cy="692735"/>
            </a:xfrm>
            <a:custGeom>
              <a:avLst/>
              <a:gdLst>
                <a:gd name="T0" fmla="*/ 0 w 1223"/>
                <a:gd name="T1" fmla="*/ 302 h 694"/>
                <a:gd name="T2" fmla="*/ 1223 w 1223"/>
                <a:gd name="T3" fmla="*/ 0 h 694"/>
                <a:gd name="T4" fmla="*/ 862 w 1223"/>
                <a:gd name="T5" fmla="*/ 694 h 694"/>
                <a:gd name="T6" fmla="*/ 0 w 1223"/>
                <a:gd name="T7" fmla="*/ 302 h 694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4"/>
                <a:gd name="T14" fmla="*/ 1223 w 1223"/>
                <a:gd name="T15" fmla="*/ 694 h 694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4">
                  <a:moveTo>
                    <a:pt x="0" y="302"/>
                  </a:moveTo>
                  <a:lnTo>
                    <a:pt x="1223" y="0"/>
                  </a:lnTo>
                  <a:lnTo>
                    <a:pt x="862" y="694"/>
                  </a:lnTo>
                  <a:lnTo>
                    <a:pt x="0" y="30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5" name="Freeform 29"/>
            <p:cNvSpPr>
              <a:spLocks noChangeArrowheads="1"/>
            </p:cNvSpPr>
            <p:nvPr/>
          </p:nvSpPr>
          <p:spPr bwMode="auto">
            <a:xfrm flipV="1">
              <a:off x="0" y="471141"/>
              <a:ext cx="475070" cy="1514235"/>
            </a:xfrm>
            <a:custGeom>
              <a:avLst/>
              <a:gdLst>
                <a:gd name="T0" fmla="*/ 0 w 476"/>
                <a:gd name="T1" fmla="*/ 1517 h 1517"/>
                <a:gd name="T2" fmla="*/ 0 w 476"/>
                <a:gd name="T3" fmla="*/ 0 h 1517"/>
                <a:gd name="T4" fmla="*/ 476 w 476"/>
                <a:gd name="T5" fmla="*/ 1031 h 1517"/>
                <a:gd name="T6" fmla="*/ 0 w 476"/>
                <a:gd name="T7" fmla="*/ 1517 h 151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1517"/>
                <a:gd name="T14" fmla="*/ 476 w 476"/>
                <a:gd name="T15" fmla="*/ 1517 h 151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1517">
                  <a:moveTo>
                    <a:pt x="0" y="1517"/>
                  </a:moveTo>
                  <a:lnTo>
                    <a:pt x="0" y="0"/>
                  </a:lnTo>
                  <a:lnTo>
                    <a:pt x="476" y="1031"/>
                  </a:lnTo>
                  <a:lnTo>
                    <a:pt x="0" y="1517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6" name="Freeform 30"/>
            <p:cNvSpPr>
              <a:spLocks noChangeArrowheads="1"/>
            </p:cNvSpPr>
            <p:nvPr/>
          </p:nvSpPr>
          <p:spPr bwMode="auto">
            <a:xfrm flipV="1">
              <a:off x="0" y="956255"/>
              <a:ext cx="1531002" cy="1029121"/>
            </a:xfrm>
            <a:custGeom>
              <a:avLst/>
              <a:gdLst>
                <a:gd name="T0" fmla="*/ 0 w 1534"/>
                <a:gd name="T1" fmla="*/ 0 h 1031"/>
                <a:gd name="T2" fmla="*/ 1534 w 1534"/>
                <a:gd name="T3" fmla="*/ 264 h 1031"/>
                <a:gd name="T4" fmla="*/ 476 w 1534"/>
                <a:gd name="T5" fmla="*/ 1031 h 1031"/>
                <a:gd name="T6" fmla="*/ 0 w 1534"/>
                <a:gd name="T7" fmla="*/ 0 h 103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1031"/>
                <a:gd name="T14" fmla="*/ 1534 w 1534"/>
                <a:gd name="T15" fmla="*/ 1031 h 103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1031">
                  <a:moveTo>
                    <a:pt x="0" y="0"/>
                  </a:moveTo>
                  <a:lnTo>
                    <a:pt x="1534" y="264"/>
                  </a:lnTo>
                  <a:lnTo>
                    <a:pt x="476" y="1031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7" name="Freeform 31"/>
            <p:cNvSpPr>
              <a:spLocks noChangeArrowheads="1"/>
            </p:cNvSpPr>
            <p:nvPr/>
          </p:nvSpPr>
          <p:spPr bwMode="auto">
            <a:xfrm flipV="1">
              <a:off x="0" y="0"/>
              <a:ext cx="475070" cy="956254"/>
            </a:xfrm>
            <a:custGeom>
              <a:avLst/>
              <a:gdLst>
                <a:gd name="T0" fmla="*/ 476 w 476"/>
                <a:gd name="T1" fmla="*/ 0 h 958"/>
                <a:gd name="T2" fmla="*/ 411 w 476"/>
                <a:gd name="T3" fmla="*/ 958 h 958"/>
                <a:gd name="T4" fmla="*/ 0 w 476"/>
                <a:gd name="T5" fmla="*/ 486 h 958"/>
                <a:gd name="T6" fmla="*/ 476 w 476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76"/>
                <a:gd name="T13" fmla="*/ 0 h 958"/>
                <a:gd name="T14" fmla="*/ 476 w 476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76" h="958">
                  <a:moveTo>
                    <a:pt x="476" y="0"/>
                  </a:moveTo>
                  <a:lnTo>
                    <a:pt x="411" y="958"/>
                  </a:lnTo>
                  <a:lnTo>
                    <a:pt x="0" y="486"/>
                  </a:lnTo>
                  <a:lnTo>
                    <a:pt x="47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8" name="Freeform 32"/>
            <p:cNvSpPr>
              <a:spLocks noChangeArrowheads="1"/>
            </p:cNvSpPr>
            <p:nvPr/>
          </p:nvSpPr>
          <p:spPr bwMode="auto">
            <a:xfrm flipV="1">
              <a:off x="410197" y="0"/>
              <a:ext cx="690648" cy="956254"/>
            </a:xfrm>
            <a:custGeom>
              <a:avLst/>
              <a:gdLst>
                <a:gd name="T0" fmla="*/ 65 w 692"/>
                <a:gd name="T1" fmla="*/ 0 h 958"/>
                <a:gd name="T2" fmla="*/ 692 w 692"/>
                <a:gd name="T3" fmla="*/ 958 h 958"/>
                <a:gd name="T4" fmla="*/ 0 w 692"/>
                <a:gd name="T5" fmla="*/ 958 h 958"/>
                <a:gd name="T6" fmla="*/ 65 w 692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92"/>
                <a:gd name="T13" fmla="*/ 0 h 958"/>
                <a:gd name="T14" fmla="*/ 692 w 692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92" h="958">
                  <a:moveTo>
                    <a:pt x="65" y="0"/>
                  </a:moveTo>
                  <a:lnTo>
                    <a:pt x="692" y="958"/>
                  </a:lnTo>
                  <a:lnTo>
                    <a:pt x="0" y="958"/>
                  </a:lnTo>
                  <a:lnTo>
                    <a:pt x="65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39" name="Freeform 33"/>
            <p:cNvSpPr>
              <a:spLocks noChangeArrowheads="1"/>
            </p:cNvSpPr>
            <p:nvPr/>
          </p:nvSpPr>
          <p:spPr bwMode="auto">
            <a:xfrm flipV="1">
              <a:off x="475070" y="0"/>
              <a:ext cx="1257538" cy="956254"/>
            </a:xfrm>
            <a:custGeom>
              <a:avLst/>
              <a:gdLst>
                <a:gd name="T0" fmla="*/ 0 w 1260"/>
                <a:gd name="T1" fmla="*/ 0 h 958"/>
                <a:gd name="T2" fmla="*/ 1260 w 1260"/>
                <a:gd name="T3" fmla="*/ 958 h 958"/>
                <a:gd name="T4" fmla="*/ 627 w 1260"/>
                <a:gd name="T5" fmla="*/ 958 h 958"/>
                <a:gd name="T6" fmla="*/ 0 w 1260"/>
                <a:gd name="T7" fmla="*/ 0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60"/>
                <a:gd name="T13" fmla="*/ 0 h 958"/>
                <a:gd name="T14" fmla="*/ 1260 w 126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60" h="958">
                  <a:moveTo>
                    <a:pt x="0" y="0"/>
                  </a:moveTo>
                  <a:lnTo>
                    <a:pt x="1260" y="958"/>
                  </a:lnTo>
                  <a:lnTo>
                    <a:pt x="627" y="95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0" name="Freeform 34"/>
            <p:cNvSpPr>
              <a:spLocks noChangeArrowheads="1"/>
            </p:cNvSpPr>
            <p:nvPr/>
          </p:nvSpPr>
          <p:spPr bwMode="auto">
            <a:xfrm flipV="1">
              <a:off x="475070" y="0"/>
              <a:ext cx="1337381" cy="956254"/>
            </a:xfrm>
            <a:custGeom>
              <a:avLst/>
              <a:gdLst>
                <a:gd name="T0" fmla="*/ 1260 w 1340"/>
                <a:gd name="T1" fmla="*/ 958 h 958"/>
                <a:gd name="T2" fmla="*/ 1340 w 1340"/>
                <a:gd name="T3" fmla="*/ 113 h 958"/>
                <a:gd name="T4" fmla="*/ 0 w 1340"/>
                <a:gd name="T5" fmla="*/ 0 h 958"/>
                <a:gd name="T6" fmla="*/ 1260 w 1340"/>
                <a:gd name="T7" fmla="*/ 958 h 95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958"/>
                <a:gd name="T14" fmla="*/ 1340 w 1340"/>
                <a:gd name="T15" fmla="*/ 958 h 95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958">
                  <a:moveTo>
                    <a:pt x="1260" y="958"/>
                  </a:moveTo>
                  <a:lnTo>
                    <a:pt x="1340" y="113"/>
                  </a:lnTo>
                  <a:lnTo>
                    <a:pt x="0" y="0"/>
                  </a:lnTo>
                  <a:lnTo>
                    <a:pt x="1260" y="95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1" name="Freeform 35"/>
            <p:cNvSpPr>
              <a:spLocks noChangeArrowheads="1"/>
            </p:cNvSpPr>
            <p:nvPr/>
          </p:nvSpPr>
          <p:spPr bwMode="auto">
            <a:xfrm flipV="1">
              <a:off x="475070" y="843461"/>
              <a:ext cx="1337381" cy="878396"/>
            </a:xfrm>
            <a:custGeom>
              <a:avLst/>
              <a:gdLst>
                <a:gd name="T0" fmla="*/ 1058 w 1340"/>
                <a:gd name="T1" fmla="*/ 0 h 880"/>
                <a:gd name="T2" fmla="*/ 0 w 1340"/>
                <a:gd name="T3" fmla="*/ 767 h 880"/>
                <a:gd name="T4" fmla="*/ 1340 w 1340"/>
                <a:gd name="T5" fmla="*/ 880 h 880"/>
                <a:gd name="T6" fmla="*/ 1058 w 1340"/>
                <a:gd name="T7" fmla="*/ 0 h 88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340"/>
                <a:gd name="T13" fmla="*/ 0 h 880"/>
                <a:gd name="T14" fmla="*/ 1340 w 1340"/>
                <a:gd name="T15" fmla="*/ 880 h 88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340" h="880">
                  <a:moveTo>
                    <a:pt x="1058" y="0"/>
                  </a:moveTo>
                  <a:lnTo>
                    <a:pt x="0" y="767"/>
                  </a:lnTo>
                  <a:lnTo>
                    <a:pt x="1340" y="880"/>
                  </a:lnTo>
                  <a:lnTo>
                    <a:pt x="1058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2" name="Freeform 36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076036"/>
            </a:xfrm>
            <a:custGeom>
              <a:avLst/>
              <a:gdLst>
                <a:gd name="T0" fmla="*/ 0 w 1029"/>
                <a:gd name="T1" fmla="*/ 0 h 1078"/>
                <a:gd name="T2" fmla="*/ 1029 w 1029"/>
                <a:gd name="T3" fmla="*/ 1078 h 1078"/>
                <a:gd name="T4" fmla="*/ 282 w 1029"/>
                <a:gd name="T5" fmla="*/ 880 h 1078"/>
                <a:gd name="T6" fmla="*/ 0 w 1029"/>
                <a:gd name="T7" fmla="*/ 0 h 107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078"/>
                <a:gd name="T14" fmla="*/ 1029 w 1029"/>
                <a:gd name="T15" fmla="*/ 1078 h 107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078">
                  <a:moveTo>
                    <a:pt x="0" y="0"/>
                  </a:moveTo>
                  <a:lnTo>
                    <a:pt x="1029" y="1078"/>
                  </a:lnTo>
                  <a:lnTo>
                    <a:pt x="282" y="88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3" name="Freeform 37"/>
            <p:cNvSpPr>
              <a:spLocks noChangeArrowheads="1"/>
            </p:cNvSpPr>
            <p:nvPr/>
          </p:nvSpPr>
          <p:spPr bwMode="auto">
            <a:xfrm flipV="1">
              <a:off x="1531003" y="645821"/>
              <a:ext cx="1026990" cy="1627030"/>
            </a:xfrm>
            <a:custGeom>
              <a:avLst/>
              <a:gdLst>
                <a:gd name="T0" fmla="*/ 0 w 1029"/>
                <a:gd name="T1" fmla="*/ 552 h 1630"/>
                <a:gd name="T2" fmla="*/ 598 w 1029"/>
                <a:gd name="T3" fmla="*/ 0 h 1630"/>
                <a:gd name="T4" fmla="*/ 1029 w 1029"/>
                <a:gd name="T5" fmla="*/ 1630 h 1630"/>
                <a:gd name="T6" fmla="*/ 0 w 1029"/>
                <a:gd name="T7" fmla="*/ 552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29"/>
                <a:gd name="T13" fmla="*/ 0 h 1630"/>
                <a:gd name="T14" fmla="*/ 1029 w 1029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29" h="1630">
                  <a:moveTo>
                    <a:pt x="0" y="552"/>
                  </a:moveTo>
                  <a:lnTo>
                    <a:pt x="598" y="0"/>
                  </a:lnTo>
                  <a:lnTo>
                    <a:pt x="1029" y="1630"/>
                  </a:lnTo>
                  <a:lnTo>
                    <a:pt x="0" y="55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4" name="Freeform 38"/>
            <p:cNvSpPr>
              <a:spLocks noChangeArrowheads="1"/>
            </p:cNvSpPr>
            <p:nvPr/>
          </p:nvSpPr>
          <p:spPr bwMode="auto">
            <a:xfrm flipV="1">
              <a:off x="2113323" y="645821"/>
              <a:ext cx="614796" cy="1627030"/>
            </a:xfrm>
            <a:custGeom>
              <a:avLst/>
              <a:gdLst>
                <a:gd name="T0" fmla="*/ 0 w 616"/>
                <a:gd name="T1" fmla="*/ 0 h 1630"/>
                <a:gd name="T2" fmla="*/ 616 w 616"/>
                <a:gd name="T3" fmla="*/ 398 h 1630"/>
                <a:gd name="T4" fmla="*/ 431 w 616"/>
                <a:gd name="T5" fmla="*/ 1630 h 1630"/>
                <a:gd name="T6" fmla="*/ 0 w 616"/>
                <a:gd name="T7" fmla="*/ 0 h 163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616"/>
                <a:gd name="T13" fmla="*/ 0 h 1630"/>
                <a:gd name="T14" fmla="*/ 616 w 616"/>
                <a:gd name="T15" fmla="*/ 1630 h 163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616" h="1630">
                  <a:moveTo>
                    <a:pt x="0" y="0"/>
                  </a:moveTo>
                  <a:lnTo>
                    <a:pt x="616" y="398"/>
                  </a:lnTo>
                  <a:lnTo>
                    <a:pt x="431" y="1630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5" name="Freeform 39"/>
            <p:cNvSpPr>
              <a:spLocks noChangeArrowheads="1"/>
            </p:cNvSpPr>
            <p:nvPr/>
          </p:nvSpPr>
          <p:spPr bwMode="auto">
            <a:xfrm flipV="1">
              <a:off x="1812452" y="1"/>
              <a:ext cx="1060923" cy="843460"/>
            </a:xfrm>
            <a:custGeom>
              <a:avLst/>
              <a:gdLst>
                <a:gd name="T0" fmla="*/ 0 w 1063"/>
                <a:gd name="T1" fmla="*/ 0 h 845"/>
                <a:gd name="T2" fmla="*/ 1063 w 1063"/>
                <a:gd name="T3" fmla="*/ 845 h 845"/>
                <a:gd name="T4" fmla="*/ 747 w 1063"/>
                <a:gd name="T5" fmla="*/ 198 h 845"/>
                <a:gd name="T6" fmla="*/ 0 w 1063"/>
                <a:gd name="T7" fmla="*/ 0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063"/>
                <a:gd name="T13" fmla="*/ 0 h 845"/>
                <a:gd name="T14" fmla="*/ 1063 w 106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063" h="845">
                  <a:moveTo>
                    <a:pt x="0" y="0"/>
                  </a:moveTo>
                  <a:lnTo>
                    <a:pt x="1063" y="845"/>
                  </a:lnTo>
                  <a:lnTo>
                    <a:pt x="747" y="198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6" name="Freeform 40"/>
            <p:cNvSpPr>
              <a:spLocks noChangeArrowheads="1"/>
            </p:cNvSpPr>
            <p:nvPr/>
          </p:nvSpPr>
          <p:spPr bwMode="auto">
            <a:xfrm flipV="1">
              <a:off x="1732608" y="1"/>
              <a:ext cx="1140767" cy="843460"/>
            </a:xfrm>
            <a:custGeom>
              <a:avLst/>
              <a:gdLst>
                <a:gd name="T0" fmla="*/ 0 w 1143"/>
                <a:gd name="T1" fmla="*/ 845 h 845"/>
                <a:gd name="T2" fmla="*/ 1143 w 1143"/>
                <a:gd name="T3" fmla="*/ 845 h 845"/>
                <a:gd name="T4" fmla="*/ 80 w 1143"/>
                <a:gd name="T5" fmla="*/ 0 h 845"/>
                <a:gd name="T6" fmla="*/ 0 w 1143"/>
                <a:gd name="T7" fmla="*/ 845 h 84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143"/>
                <a:gd name="T13" fmla="*/ 0 h 845"/>
                <a:gd name="T14" fmla="*/ 1143 w 1143"/>
                <a:gd name="T15" fmla="*/ 845 h 84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143" h="845">
                  <a:moveTo>
                    <a:pt x="0" y="845"/>
                  </a:moveTo>
                  <a:lnTo>
                    <a:pt x="1143" y="845"/>
                  </a:lnTo>
                  <a:lnTo>
                    <a:pt x="80" y="0"/>
                  </a:lnTo>
                  <a:lnTo>
                    <a:pt x="0" y="8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7" name="Freeform 43"/>
            <p:cNvSpPr>
              <a:spLocks noChangeArrowheads="1"/>
            </p:cNvSpPr>
            <p:nvPr/>
          </p:nvSpPr>
          <p:spPr bwMode="auto">
            <a:xfrm flipV="1">
              <a:off x="1189671" y="2259875"/>
              <a:ext cx="282447" cy="335388"/>
            </a:xfrm>
            <a:custGeom>
              <a:avLst/>
              <a:gdLst>
                <a:gd name="T0" fmla="*/ 136 w 283"/>
                <a:gd name="T1" fmla="*/ 0 h 336"/>
                <a:gd name="T2" fmla="*/ 0 w 283"/>
                <a:gd name="T3" fmla="*/ 336 h 336"/>
                <a:gd name="T4" fmla="*/ 283 w 283"/>
                <a:gd name="T5" fmla="*/ 190 h 336"/>
                <a:gd name="T6" fmla="*/ 136 w 283"/>
                <a:gd name="T7" fmla="*/ 0 h 33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336"/>
                <a:gd name="T14" fmla="*/ 283 w 283"/>
                <a:gd name="T15" fmla="*/ 336 h 3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336">
                  <a:moveTo>
                    <a:pt x="136" y="0"/>
                  </a:moveTo>
                  <a:lnTo>
                    <a:pt x="0" y="336"/>
                  </a:lnTo>
                  <a:lnTo>
                    <a:pt x="283" y="190"/>
                  </a:lnTo>
                  <a:lnTo>
                    <a:pt x="136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8" name="Freeform 44"/>
            <p:cNvSpPr>
              <a:spLocks noChangeArrowheads="1"/>
            </p:cNvSpPr>
            <p:nvPr/>
          </p:nvSpPr>
          <p:spPr bwMode="auto">
            <a:xfrm flipV="1">
              <a:off x="1189671" y="2192997"/>
              <a:ext cx="282447" cy="212612"/>
            </a:xfrm>
            <a:custGeom>
              <a:avLst/>
              <a:gdLst>
                <a:gd name="T0" fmla="*/ 0 w 283"/>
                <a:gd name="T1" fmla="*/ 146 h 213"/>
                <a:gd name="T2" fmla="*/ 278 w 283"/>
                <a:gd name="T3" fmla="*/ 213 h 213"/>
                <a:gd name="T4" fmla="*/ 283 w 283"/>
                <a:gd name="T5" fmla="*/ 0 h 213"/>
                <a:gd name="T6" fmla="*/ 0 w 283"/>
                <a:gd name="T7" fmla="*/ 146 h 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83"/>
                <a:gd name="T13" fmla="*/ 0 h 213"/>
                <a:gd name="T14" fmla="*/ 283 w 283"/>
                <a:gd name="T15" fmla="*/ 213 h 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83" h="213">
                  <a:moveTo>
                    <a:pt x="0" y="146"/>
                  </a:moveTo>
                  <a:lnTo>
                    <a:pt x="278" y="213"/>
                  </a:lnTo>
                  <a:lnTo>
                    <a:pt x="283" y="0"/>
                  </a:lnTo>
                  <a:lnTo>
                    <a:pt x="0" y="146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49" name="Freeform 45"/>
            <p:cNvSpPr>
              <a:spLocks noChangeArrowheads="1"/>
            </p:cNvSpPr>
            <p:nvPr/>
          </p:nvSpPr>
          <p:spPr bwMode="auto">
            <a:xfrm flipV="1">
              <a:off x="0" y="0"/>
              <a:ext cx="410197" cy="471140"/>
            </a:xfrm>
            <a:custGeom>
              <a:avLst/>
              <a:gdLst>
                <a:gd name="T0" fmla="*/ 411 w 411"/>
                <a:gd name="T1" fmla="*/ 472 h 472"/>
                <a:gd name="T2" fmla="*/ 0 w 411"/>
                <a:gd name="T3" fmla="*/ 472 h 472"/>
                <a:gd name="T4" fmla="*/ 0 w 411"/>
                <a:gd name="T5" fmla="*/ 0 h 472"/>
                <a:gd name="T6" fmla="*/ 411 w 411"/>
                <a:gd name="T7" fmla="*/ 472 h 4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11"/>
                <a:gd name="T13" fmla="*/ 0 h 472"/>
                <a:gd name="T14" fmla="*/ 411 w 411"/>
                <a:gd name="T15" fmla="*/ 472 h 4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11" h="472">
                  <a:moveTo>
                    <a:pt x="411" y="472"/>
                  </a:moveTo>
                  <a:lnTo>
                    <a:pt x="0" y="472"/>
                  </a:lnTo>
                  <a:lnTo>
                    <a:pt x="0" y="0"/>
                  </a:lnTo>
                  <a:lnTo>
                    <a:pt x="411" y="472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0" name="Freeform 46"/>
            <p:cNvSpPr>
              <a:spLocks noChangeArrowheads="1"/>
            </p:cNvSpPr>
            <p:nvPr/>
          </p:nvSpPr>
          <p:spPr bwMode="auto">
            <a:xfrm flipV="1">
              <a:off x="0" y="1721857"/>
              <a:ext cx="1531002" cy="514061"/>
            </a:xfrm>
            <a:custGeom>
              <a:avLst/>
              <a:gdLst>
                <a:gd name="T0" fmla="*/ 1534 w 1534"/>
                <a:gd name="T1" fmla="*/ 515 h 515"/>
                <a:gd name="T2" fmla="*/ 1071 w 1534"/>
                <a:gd name="T3" fmla="*/ 0 h 515"/>
                <a:gd name="T4" fmla="*/ 0 w 1534"/>
                <a:gd name="T5" fmla="*/ 251 h 515"/>
                <a:gd name="T6" fmla="*/ 1534 w 1534"/>
                <a:gd name="T7" fmla="*/ 515 h 515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534"/>
                <a:gd name="T13" fmla="*/ 0 h 515"/>
                <a:gd name="T14" fmla="*/ 1534 w 1534"/>
                <a:gd name="T15" fmla="*/ 515 h 515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534" h="515">
                  <a:moveTo>
                    <a:pt x="1534" y="515"/>
                  </a:moveTo>
                  <a:lnTo>
                    <a:pt x="1071" y="0"/>
                  </a:lnTo>
                  <a:lnTo>
                    <a:pt x="0" y="251"/>
                  </a:lnTo>
                  <a:lnTo>
                    <a:pt x="1534" y="5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1" name="Freeform 47"/>
            <p:cNvSpPr>
              <a:spLocks noChangeArrowheads="1"/>
            </p:cNvSpPr>
            <p:nvPr/>
          </p:nvSpPr>
          <p:spPr bwMode="auto">
            <a:xfrm flipV="1">
              <a:off x="0" y="1985376"/>
              <a:ext cx="1220610" cy="864422"/>
            </a:xfrm>
            <a:custGeom>
              <a:avLst/>
              <a:gdLst>
                <a:gd name="T0" fmla="*/ 1071 w 1223"/>
                <a:gd name="T1" fmla="*/ 615 h 866"/>
                <a:gd name="T2" fmla="*/ 1223 w 1223"/>
                <a:gd name="T3" fmla="*/ 0 h 866"/>
                <a:gd name="T4" fmla="*/ 0 w 1223"/>
                <a:gd name="T5" fmla="*/ 866 h 866"/>
                <a:gd name="T6" fmla="*/ 1071 w 1223"/>
                <a:gd name="T7" fmla="*/ 615 h 866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866"/>
                <a:gd name="T14" fmla="*/ 1223 w 1223"/>
                <a:gd name="T15" fmla="*/ 866 h 86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866">
                  <a:moveTo>
                    <a:pt x="1071" y="615"/>
                  </a:moveTo>
                  <a:lnTo>
                    <a:pt x="1223" y="0"/>
                  </a:lnTo>
                  <a:lnTo>
                    <a:pt x="0" y="866"/>
                  </a:lnTo>
                  <a:lnTo>
                    <a:pt x="1071" y="61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2" name="Freeform 48"/>
            <p:cNvSpPr>
              <a:spLocks noChangeArrowheads="1"/>
            </p:cNvSpPr>
            <p:nvPr/>
          </p:nvSpPr>
          <p:spPr bwMode="auto">
            <a:xfrm flipV="1">
              <a:off x="0" y="2533835"/>
              <a:ext cx="1220610" cy="696728"/>
            </a:xfrm>
            <a:custGeom>
              <a:avLst/>
              <a:gdLst>
                <a:gd name="T0" fmla="*/ 0 w 1223"/>
                <a:gd name="T1" fmla="*/ 698 h 698"/>
                <a:gd name="T2" fmla="*/ 0 w 1223"/>
                <a:gd name="T3" fmla="*/ 0 h 698"/>
                <a:gd name="T4" fmla="*/ 1223 w 1223"/>
                <a:gd name="T5" fmla="*/ 396 h 698"/>
                <a:gd name="T6" fmla="*/ 0 w 1223"/>
                <a:gd name="T7" fmla="*/ 698 h 698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223"/>
                <a:gd name="T13" fmla="*/ 0 h 698"/>
                <a:gd name="T14" fmla="*/ 1223 w 1223"/>
                <a:gd name="T15" fmla="*/ 698 h 698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223" h="698">
                  <a:moveTo>
                    <a:pt x="0" y="698"/>
                  </a:moveTo>
                  <a:lnTo>
                    <a:pt x="0" y="0"/>
                  </a:lnTo>
                  <a:lnTo>
                    <a:pt x="1223" y="396"/>
                  </a:lnTo>
                  <a:lnTo>
                    <a:pt x="0" y="698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3" name="Freeform 71"/>
            <p:cNvSpPr>
              <a:spLocks noChangeArrowheads="1"/>
            </p:cNvSpPr>
            <p:nvPr/>
          </p:nvSpPr>
          <p:spPr bwMode="auto">
            <a:xfrm flipV="1">
              <a:off x="2525057" y="2123124"/>
              <a:ext cx="205597" cy="161705"/>
            </a:xfrm>
            <a:custGeom>
              <a:avLst/>
              <a:gdLst>
                <a:gd name="T0" fmla="*/ 99 w 206"/>
                <a:gd name="T1" fmla="*/ 0 h 162"/>
                <a:gd name="T2" fmla="*/ 0 w 206"/>
                <a:gd name="T3" fmla="*/ 162 h 162"/>
                <a:gd name="T4" fmla="*/ 206 w 206"/>
                <a:gd name="T5" fmla="*/ 117 h 162"/>
                <a:gd name="T6" fmla="*/ 99 w 206"/>
                <a:gd name="T7" fmla="*/ 0 h 16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62"/>
                <a:gd name="T14" fmla="*/ 206 w 206"/>
                <a:gd name="T15" fmla="*/ 162 h 16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62">
                  <a:moveTo>
                    <a:pt x="99" y="0"/>
                  </a:moveTo>
                  <a:lnTo>
                    <a:pt x="0" y="162"/>
                  </a:lnTo>
                  <a:lnTo>
                    <a:pt x="206" y="117"/>
                  </a:lnTo>
                  <a:lnTo>
                    <a:pt x="99" y="0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4" name="Freeform 72"/>
            <p:cNvSpPr>
              <a:spLocks noChangeArrowheads="1"/>
            </p:cNvSpPr>
            <p:nvPr/>
          </p:nvSpPr>
          <p:spPr bwMode="auto">
            <a:xfrm flipV="1">
              <a:off x="2525057" y="2049259"/>
              <a:ext cx="205597" cy="118783"/>
            </a:xfrm>
            <a:custGeom>
              <a:avLst/>
              <a:gdLst>
                <a:gd name="T0" fmla="*/ 0 w 206"/>
                <a:gd name="T1" fmla="*/ 45 h 119"/>
                <a:gd name="T2" fmla="*/ 167 w 206"/>
                <a:gd name="T3" fmla="*/ 119 h 119"/>
                <a:gd name="T4" fmla="*/ 206 w 206"/>
                <a:gd name="T5" fmla="*/ 0 h 119"/>
                <a:gd name="T6" fmla="*/ 0 w 206"/>
                <a:gd name="T7" fmla="*/ 45 h 11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06"/>
                <a:gd name="T13" fmla="*/ 0 h 119"/>
                <a:gd name="T14" fmla="*/ 206 w 206"/>
                <a:gd name="T15" fmla="*/ 119 h 11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06" h="119">
                  <a:moveTo>
                    <a:pt x="0" y="45"/>
                  </a:moveTo>
                  <a:lnTo>
                    <a:pt x="167" y="119"/>
                  </a:lnTo>
                  <a:lnTo>
                    <a:pt x="206" y="0"/>
                  </a:lnTo>
                  <a:lnTo>
                    <a:pt x="0" y="45"/>
                  </a:lnTo>
                  <a:close/>
                </a:path>
              </a:pathLst>
            </a:cu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5" name="Oval 95"/>
            <p:cNvSpPr>
              <a:spLocks noChangeArrowheads="1"/>
            </p:cNvSpPr>
            <p:nvPr/>
          </p:nvSpPr>
          <p:spPr bwMode="auto">
            <a:xfrm flipV="1">
              <a:off x="2411279" y="586929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6" name="Oval 96"/>
            <p:cNvSpPr>
              <a:spLocks noChangeArrowheads="1"/>
            </p:cNvSpPr>
            <p:nvPr/>
          </p:nvSpPr>
          <p:spPr bwMode="auto">
            <a:xfrm flipV="1">
              <a:off x="1706659" y="777581"/>
              <a:ext cx="35930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7" name="Oval 97"/>
            <p:cNvSpPr>
              <a:spLocks noChangeArrowheads="1"/>
            </p:cNvSpPr>
            <p:nvPr/>
          </p:nvSpPr>
          <p:spPr bwMode="auto">
            <a:xfrm flipV="1">
              <a:off x="1431198" y="1615052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8" name="Oval 98"/>
            <p:cNvSpPr>
              <a:spLocks noChangeArrowheads="1"/>
            </p:cNvSpPr>
            <p:nvPr/>
          </p:nvSpPr>
          <p:spPr bwMode="auto">
            <a:xfrm flipV="1">
              <a:off x="433153" y="885384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59" name="Oval 99"/>
            <p:cNvSpPr>
              <a:spLocks noChangeArrowheads="1"/>
            </p:cNvSpPr>
            <p:nvPr/>
          </p:nvSpPr>
          <p:spPr bwMode="auto">
            <a:xfrm flipV="1">
              <a:off x="437145" y="2194993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0" name="Oval 100"/>
            <p:cNvSpPr>
              <a:spLocks noChangeArrowheads="1"/>
            </p:cNvSpPr>
            <p:nvPr/>
          </p:nvSpPr>
          <p:spPr bwMode="auto">
            <a:xfrm flipV="1">
              <a:off x="102799" y="1951438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1" name="Oval 101"/>
            <p:cNvSpPr>
              <a:spLocks noChangeArrowheads="1"/>
            </p:cNvSpPr>
            <p:nvPr/>
          </p:nvSpPr>
          <p:spPr bwMode="auto">
            <a:xfrm flipV="1">
              <a:off x="996050" y="211414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2" name="Oval 102"/>
            <p:cNvSpPr>
              <a:spLocks noChangeArrowheads="1"/>
            </p:cNvSpPr>
            <p:nvPr/>
          </p:nvSpPr>
          <p:spPr bwMode="auto">
            <a:xfrm flipV="1">
              <a:off x="2001082" y="2136100"/>
              <a:ext cx="36928" cy="49909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  <p:sp>
          <p:nvSpPr>
            <p:cNvPr id="63" name="Oval 103"/>
            <p:cNvSpPr>
              <a:spLocks noChangeArrowheads="1"/>
            </p:cNvSpPr>
            <p:nvPr/>
          </p:nvSpPr>
          <p:spPr bwMode="auto">
            <a:xfrm flipV="1">
              <a:off x="2594920" y="1752801"/>
              <a:ext cx="36928" cy="48910"/>
            </a:xfrm>
            <a:prstGeom prst="ellipse">
              <a:avLst/>
            </a:prstGeom>
            <a:grpFill/>
            <a:ln>
              <a:noFill/>
            </a:ln>
            <a:effectLst>
              <a:outerShdw blurRad="317500" dist="1905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zh-CN">
                <a:solidFill>
                  <a:schemeClr val="lt1"/>
                </a:solidFill>
                <a:sym typeface="宋体" panose="02010600030101010101" pitchFamily="2" charset="-122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9" advTm="6177">
        <p:zoom/>
      </p:transition>
    </mc:Choice>
    <mc:Fallback>
      <p:transition advTm="6177">
        <p:zoom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 rot="1140000">
            <a:off x="259081" y="1450658"/>
            <a:ext cx="4025741" cy="2491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  <a:p>
            <a:pPr algn="l">
              <a:lnSpc>
                <a:spcPct val="150000"/>
              </a:lnSpc>
            </a:pPr>
            <a:endParaRPr lang="zh-CN" altLang="en-US" sz="1350"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548" y="33353"/>
            <a:ext cx="389580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试用数据库目录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62" y="467854"/>
            <a:ext cx="8160444" cy="4519084"/>
          </a:xfrm>
          <a:prstGeom prst="rect">
            <a:avLst/>
          </a:prstGeom>
          <a:ln w="12700">
            <a:solidFill>
              <a:srgbClr val="C00000"/>
            </a:solidFill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内容占位符 3" descr="360截图20181028150652941.jpg"/>
          <p:cNvPicPr>
            <a:picLocks noChangeAspect="1"/>
          </p:cNvPicPr>
          <p:nvPr/>
        </p:nvPicPr>
        <p:blipFill>
          <a:blip r:embed="rId1"/>
          <a:srcRect/>
          <a:stretch>
            <a:fillRect/>
          </a:stretch>
        </p:blipFill>
        <p:spPr>
          <a:xfrm>
            <a:off x="4656524" y="537882"/>
            <a:ext cx="4072538" cy="4172430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75" y="537882"/>
            <a:ext cx="4034118" cy="4226218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445135" y="137795"/>
            <a:ext cx="1191895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考研网                                                                        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3"/>
            </p:custDataLst>
          </p:nvPr>
        </p:nvSpPr>
        <p:spPr>
          <a:xfrm>
            <a:off x="4656455" y="137795"/>
            <a:ext cx="3443605" cy="34290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新东方多媒体学习库                                                                        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257" y="668511"/>
            <a:ext cx="4141694" cy="4149317"/>
          </a:xfrm>
          <a:prstGeom prst="rect">
            <a:avLst/>
          </a:prstGeom>
          <a:ln>
            <a:solidFill>
              <a:srgbClr val="C00000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156" y="668511"/>
            <a:ext cx="4210851" cy="4149317"/>
          </a:xfrm>
          <a:prstGeom prst="rect">
            <a:avLst/>
          </a:prstGeom>
          <a:ln>
            <a:solidFill>
              <a:srgbClr val="C00000"/>
            </a:solidFill>
          </a:ln>
        </p:spPr>
      </p:pic>
      <p:sp>
        <p:nvSpPr>
          <p:cNvPr id="6" name="文本框 5"/>
          <p:cNvSpPr txBox="1"/>
          <p:nvPr/>
        </p:nvSpPr>
        <p:spPr>
          <a:xfrm>
            <a:off x="845185" y="137795"/>
            <a:ext cx="2787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大雅相似度查重网                                         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  <p:sp>
        <p:nvSpPr>
          <p:cNvPr id="4" name="文本框 3"/>
          <p:cNvSpPr txBox="1"/>
          <p:nvPr>
            <p:custDataLst>
              <p:tags r:id="rId3"/>
            </p:custDataLst>
          </p:nvPr>
        </p:nvSpPr>
        <p:spPr>
          <a:xfrm>
            <a:off x="4954270" y="211455"/>
            <a:ext cx="278701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dirty="0" smtClean="0">
                <a:latin typeface="Adobe 黑体 Std R" panose="020B0400000000000000" pitchFamily="34" charset="-122"/>
                <a:ea typeface="Adobe 黑体 Std R" panose="020B0400000000000000" pitchFamily="34" charset="-122"/>
              </a:rPr>
              <a:t>维普中文期刊服务平台                                         </a:t>
            </a:r>
            <a:endParaRPr lang="zh-CN" altLang="en-US" sz="2000" dirty="0">
              <a:latin typeface="Adobe 黑体 Std R" panose="020B0400000000000000" pitchFamily="34" charset="-122"/>
              <a:ea typeface="Adobe 黑体 Std R" panose="020B0400000000000000" pitchFamily="34" charset="-122"/>
            </a:endParaRPr>
          </a:p>
        </p:txBody>
      </p:sp>
    </p:spTree>
  </p:cSld>
  <p:clrMapOvr>
    <a:masterClrMapping/>
  </p:clrMapOvr>
</p:sld>
</file>

<file path=ppt/tags/tag1.xml><?xml version="1.0" encoding="utf-8"?>
<p:tagLst xmlns:p="http://schemas.openxmlformats.org/presentationml/2006/main">
  <p:tag name="KSO_WM_TEMPLATE_CATEGORY" val="custom"/>
  <p:tag name="KSO_WM_TEMPLATE_INDEX" val="160124"/>
</p:tagLst>
</file>

<file path=ppt/tags/tag2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332_2*i*0"/>
  <p:tag name="KSO_WM_TEMPLATE_CATEGORY" val="custom"/>
  <p:tag name="KSO_WM_TEMPLATE_INDEX" val="160332"/>
  <p:tag name="KSO_WM_UNIT_INDEX" val="0"/>
</p:tagLst>
</file>

<file path=ppt/tags/tag3.xml><?xml version="1.0" encoding="utf-8"?>
<p:tagLst xmlns:p="http://schemas.openxmlformats.org/presentationml/2006/main">
  <p:tag name="KSO_WM_TAG_VERSION" val="1.0"/>
  <p:tag name="KSO_WM_BEAUTIFY_FLAG" val="#wm#"/>
  <p:tag name="KSO_WM_UNIT_TYPE" val="i"/>
  <p:tag name="KSO_WM_UNIT_ID" val="custom160332_2*i*1"/>
  <p:tag name="KSO_WM_TEMPLATE_CATEGORY" val="custom"/>
  <p:tag name="KSO_WM_TEMPLATE_INDEX" val="160332"/>
  <p:tag name="KSO_WM_UNIT_INDEX" val="1"/>
</p:tagLst>
</file>

<file path=ppt/tags/tag4.xml><?xml version="1.0" encoding="utf-8"?>
<p:tagLst xmlns:p="http://schemas.openxmlformats.org/presentationml/2006/main">
  <p:tag name="KSO_WM_TAG_VERSION" val="1.0"/>
  <p:tag name="KSO_WM_BEAUTIFY_FLAG" val="#wm#"/>
  <p:tag name="KSO_WM_TEMPLATE_CATEGORY" val="custom"/>
  <p:tag name="KSO_WM_TEMPLATE_INDEX" val="160564"/>
  <p:tag name="MH" val="20150923145735"/>
  <p:tag name="MH_LIBRARY" val="GRAPHIC"/>
  <p:tag name="MH_TYPE" val="PageTitle"/>
  <p:tag name="MH_ORDER" val="PageTitle"/>
  <p:tag name="KSO_WM_UNIT_TYPE" val="a"/>
  <p:tag name="KSO_WM_UNIT_INDEX" val="1"/>
  <p:tag name="KSO_WM_UNIT_ID" val="custom160564_14*a*1"/>
  <p:tag name="KSO_WM_UNIT_CLEAR" val="1"/>
  <p:tag name="KSO_WM_UNIT_LAYERLEVEL" val="1"/>
  <p:tag name="KSO_WM_UNIT_VALUE" val="25"/>
  <p:tag name="KSO_WM_UNIT_ISCONTENTSTITLE" val="0"/>
  <p:tag name="KSO_WM_UNIT_HIGHLIGHT" val="0"/>
  <p:tag name="KSO_WM_UNIT_COMPATIBLE" val="0"/>
  <p:tag name="KSO_WM_UNIT_PRESET_TEXT_INDEX" val="3"/>
  <p:tag name="KSO_WM_UNIT_PRESET_TEXT_LEN" val="17"/>
</p:tagLst>
</file>

<file path=ppt/tags/tag5.xml><?xml version="1.0" encoding="utf-8"?>
<p:tagLst xmlns:p="http://schemas.openxmlformats.org/presentationml/2006/main">
  <p:tag name="MH_TYPE" val="#NeiR#"/>
  <p:tag name="MH_NUMBER" val="4"/>
  <p:tag name="MH_CATEGORY" val="#BingLLB#"/>
  <p:tag name="MH_LAYOUT" val="SubTitle"/>
  <p:tag name="MH" val="20150923145735"/>
  <p:tag name="MH_LIBRARY" val="GRAPHIC"/>
  <p:tag name="KSO_WM_TEMPLATE_CATEGORY" val="custom"/>
  <p:tag name="KSO_WM_TEMPLATE_INDEX" val="160564"/>
  <p:tag name="KSO_WM_TAG_VERSION" val="1.0"/>
  <p:tag name="KSO_WM_SLIDE_ID" val="custom160564_14"/>
  <p:tag name="KSO_WM_SLIDE_INDEX" val="14"/>
  <p:tag name="KSO_WM_SLIDE_ITEM_CNT" val="2"/>
  <p:tag name="KSO_WM_SLIDE_LAYOUT" val="a_l"/>
  <p:tag name="KSO_WM_SLIDE_LAYOUT_CNT" val="1_1"/>
  <p:tag name="KSO_WM_SLIDE_TYPE" val="text"/>
  <p:tag name="KSO_WM_BEAUTIFY_FLAG" val="#wm#"/>
  <p:tag name="KSO_WM_SLIDE_POSITION" val="128*207"/>
  <p:tag name="KSO_WM_SLIDE_SIZE" val="704*210"/>
  <p:tag name="KSO_WM_DIAGRAM_GROUP_CODE" val="l1-2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ISPRING_PRESENTATION_TITLE" val="www.33ppt.com"/>
  <p:tag name="KSO_WPP_MARK_KEY" val="7b22f8cb-7440-4e89-abbd-4cef8c2a74fc"/>
  <p:tag name="COMMONDATA" val="eyJoZGlkIjoiZTE1MmRiY2UyMmQwYTQwNTY3NGQwM2ExZWE5OGFmYWYifQ=="/>
</p:tagLst>
</file>

<file path=ppt/theme/theme1.xml><?xml version="1.0" encoding="utf-8"?>
<a:theme xmlns:a="http://schemas.openxmlformats.org/drawingml/2006/main" name="www.33ppt.com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4809</Words>
  <Application>WPS 演示</Application>
  <PresentationFormat>全屏显示(16:9)</PresentationFormat>
  <Paragraphs>525</Paragraphs>
  <Slides>100</Slides>
  <Notes>29</Notes>
  <HiddenSlides>0</HiddenSlides>
  <MMClips>0</MMClips>
  <ScaleCrop>false</ScaleCrop>
  <HeadingPairs>
    <vt:vector size="6" baseType="variant">
      <vt:variant>
        <vt:lpstr>已用的字体</vt:lpstr>
      </vt:variant>
      <vt:variant>
        <vt:i4>30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100</vt:i4>
      </vt:variant>
    </vt:vector>
  </HeadingPairs>
  <TitlesOfParts>
    <vt:vector size="131" baseType="lpstr">
      <vt:lpstr>Arial</vt:lpstr>
      <vt:lpstr>宋体</vt:lpstr>
      <vt:lpstr>Wingdings</vt:lpstr>
      <vt:lpstr>Lato Regular</vt:lpstr>
      <vt:lpstr>Segoe Print</vt:lpstr>
      <vt:lpstr>Lato Hairline</vt:lpstr>
      <vt:lpstr>Lato Light</vt:lpstr>
      <vt:lpstr>华文细黑</vt:lpstr>
      <vt:lpstr>微软雅黑</vt:lpstr>
      <vt:lpstr>Broadway</vt:lpstr>
      <vt:lpstr>Gabriola</vt:lpstr>
      <vt:lpstr>Impact</vt:lpstr>
      <vt:lpstr>Adobe 黑体 Std R</vt:lpstr>
      <vt:lpstr>黑体</vt:lpstr>
      <vt:lpstr>Times New Roman</vt:lpstr>
      <vt:lpstr>Calibri</vt:lpstr>
      <vt:lpstr>Arial Unicode MS</vt:lpstr>
      <vt:lpstr>Calibri Light</vt:lpstr>
      <vt:lpstr>楷体_GB2312</vt:lpstr>
      <vt:lpstr>华文新魏</vt:lpstr>
      <vt:lpstr>华文新魏</vt:lpstr>
      <vt:lpstr>方正姚体</vt:lpstr>
      <vt:lpstr>幼圆</vt:lpstr>
      <vt:lpstr>Arial Rounded MT Bold</vt:lpstr>
      <vt:lpstr>华文琥珀</vt:lpstr>
      <vt:lpstr>字魂35号-经典雅黑</vt:lpstr>
      <vt:lpstr>方正综艺简体</vt:lpstr>
      <vt:lpstr>汉鼎简特宋</vt:lpstr>
      <vt:lpstr>方正喵呜体</vt:lpstr>
      <vt:lpstr>新宋体</vt:lpstr>
      <vt:lpstr>www.33ppt.com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知网首页：http://www.cnki.net</vt:lpstr>
      <vt:lpstr>我校知网登录方式</vt:lpstr>
      <vt:lpstr>PowerPoint 演示文稿</vt:lpstr>
      <vt:lpstr>进入图书馆首页</vt:lpstr>
      <vt:lpstr>进入数据库模块</vt:lpstr>
      <vt:lpstr>打开知网首页并注册、登录</vt:lpstr>
      <vt:lpstr>注册 登录</vt:lpstr>
      <vt:lpstr>进入主页</vt:lpstr>
      <vt:lpstr> </vt:lpstr>
      <vt:lpstr>检索结果快速获取主题相关文献内容</vt:lpstr>
      <vt:lpstr>检索结果多样分组、多种排序，将结果有序化</vt:lpstr>
      <vt:lpstr>高级检索</vt:lpstr>
      <vt:lpstr>高级检索</vt:lpstr>
      <vt:lpstr>高级检索</vt:lpstr>
      <vt:lpstr>高级检索</vt:lpstr>
      <vt:lpstr>专业检索</vt:lpstr>
      <vt:lpstr>专业检索</vt:lpstr>
      <vt:lpstr>检索结果阅读</vt:lpstr>
      <vt:lpstr>检索结果阅读</vt:lpstr>
      <vt:lpstr>检索结果阅读</vt:lpstr>
      <vt:lpstr>相关联文献拓展及搜索</vt:lpstr>
      <vt:lpstr>相关联文献拓展及搜索</vt:lpstr>
      <vt:lpstr>相关联文献拓展及搜索</vt:lpstr>
      <vt:lpstr>计量可视化分析检索结果</vt:lpstr>
      <vt:lpstr>计量可视化分析检索结果</vt:lpstr>
      <vt:lpstr>计量可视化分析检索结果</vt:lpstr>
      <vt:lpstr>检索结果导出引文</vt:lpstr>
      <vt:lpstr>检索结果导出引文</vt:lpstr>
      <vt:lpstr>PowerPoint 演示文稿</vt:lpstr>
      <vt:lpstr>下载浏览器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主页</vt:lpstr>
      <vt:lpstr>分类：图书目录的查询，这是读秀服务的主要内容。</vt:lpstr>
      <vt:lpstr>图书查寻</vt:lpstr>
      <vt:lpstr>图书</vt:lpstr>
      <vt:lpstr>部分阅读       目录页、版权页、前言页、部分正文</vt:lpstr>
      <vt:lpstr>本馆馆藏纸书</vt:lpstr>
      <vt:lpstr>图书馆文献传递</vt:lpstr>
      <vt:lpstr>图书馆文献传递</vt:lpstr>
      <vt:lpstr>图书馆文献传递示例：</vt:lpstr>
      <vt:lpstr>图书馆文献传递示例：</vt:lpstr>
      <vt:lpstr>图书馆文献传递示例:          转成文本格式</vt:lpstr>
      <vt:lpstr>高级搜索</vt:lpstr>
      <vt:lpstr>高级搜索</vt:lpstr>
      <vt:lpstr>专业搜索</vt:lpstr>
      <vt:lpstr>专业搜索</vt:lpstr>
      <vt:lpstr>专业搜索</vt:lpstr>
      <vt:lpstr>PowerPoint 演示文稿</vt:lpstr>
      <vt:lpstr>PowerPoint 演示文稿</vt:lpstr>
      <vt:lpstr>PowerPoint 演示文稿</vt:lpstr>
      <vt:lpstr>校外登录，假期登录</vt:lpstr>
      <vt:lpstr>PowerPoint 演示文稿</vt:lpstr>
      <vt:lpstr>假期登录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数据库首页及功能详细介绍</vt:lpstr>
      <vt:lpstr>PowerPoint 演示文稿</vt:lpstr>
      <vt:lpstr>博看APP-掌上图书馆</vt:lpstr>
      <vt:lpstr>PowerPoint 演示文稿</vt:lpstr>
      <vt:lpstr>“新时代中国特色社会主义思政微课数据库”以爱党、爱国、爱社会主义、爱人民为主线，以政治认同、家国情怀、道德修养、法治意识、文化素养为重点，遵循大学生认知规律设计课程内容，提供了权威的、系统性的思政微课以及课程教案和讲稿，既是高校思政教师的教学参考资源库，也是高校学生学习思政课程的自主学习平台。“思政微课”现已形成以习近平新时代中国特色社会主义思想为核心，包含马列主义毛泽东思想、中国特色社会主义理论体系、党史国史国情教育、思想道德修养与法律、国防与外交、政策形势教育等10大专辑的大型思政微课视频数据库。</vt:lpstr>
      <vt:lpstr>PowerPoint 演示文稿</vt:lpstr>
      <vt:lpstr>PowerPoint 演示文稿</vt:lpstr>
      <vt:lpstr>翼狐设计学习库介绍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www.33ppt.com</Company>
  <LinksUpToDate>false</LinksUpToDate>
  <SharedDoc>false</SharedDoc>
  <HyperlinksChanged>false</HyperlinksChanged>
  <AppVersion>14.0000</AppVersion>
  <Manager>www.33ppt.com</Manager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www.33ppt.com</dc:title>
  <dc:creator>www.33ppt.com</dc:creator>
  <cp:keywords>www.33ppt.com</cp:keywords>
  <dc:description>www.33ppt.com</dc:description>
  <dc:subject>www.33ppt.com</dc:subject>
  <cp:category>www.33ppt.com</cp:category>
  <cp:lastModifiedBy>大侠</cp:lastModifiedBy>
  <cp:revision>102</cp:revision>
  <dcterms:created xsi:type="dcterms:W3CDTF">2017-07-25T02:42:00Z</dcterms:created>
  <dcterms:modified xsi:type="dcterms:W3CDTF">2023-08-20T07:02:49Z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84928127B43348D38DCAE57B615E1DCB_12</vt:lpwstr>
  </property>
</Properties>
</file>