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59" r:id="rId7"/>
    <p:sldId id="274" r:id="rId8"/>
    <p:sldId id="278" r:id="rId9"/>
    <p:sldId id="279" r:id="rId10"/>
    <p:sldId id="280" r:id="rId11"/>
    <p:sldId id="281" r:id="rId12"/>
    <p:sldId id="282" r:id="rId13"/>
    <p:sldId id="264" r:id="rId14"/>
    <p:sldId id="260" r:id="rId15"/>
    <p:sldId id="265" r:id="rId16"/>
    <p:sldId id="261" r:id="rId17"/>
    <p:sldId id="262" r:id="rId18"/>
    <p:sldId id="263" r:id="rId19"/>
    <p:sldId id="266" r:id="rId20"/>
    <p:sldId id="267" r:id="rId21"/>
    <p:sldId id="268" r:id="rId22"/>
    <p:sldId id="269" r:id="rId23"/>
    <p:sldId id="270" r:id="rId24"/>
    <p:sldId id="271" r:id="rId25"/>
    <p:sldId id="272" r:id="rId26"/>
    <p:sldId id="284" r:id="rId27"/>
    <p:sldId id="285" r:id="rId28"/>
    <p:sldId id="283" r:id="rId29"/>
    <p:sldId id="28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http://meihua.docer.com/</a:t>
            </a:r>
            <a:endParaRPr lang="en-US" altLang="zh-CN"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09A8D8F-50A0-42D6-BB6A-6D82830B5E75}" type="slidenum">
              <a:rPr lang="zh-CN" altLang="en-US" smtClean="0">
                <a:latin typeface="Calibri" panose="020F0502020204030204" charset="0"/>
              </a:rPr>
            </a:fld>
            <a:endParaRPr lang="zh-CN" altLang="en-US" smtClean="0">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http://meihua.docer.com/</a:t>
            </a:r>
            <a:endParaRPr lang="en-US" altLang="zh-CN"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09A8D8F-50A0-42D6-BB6A-6D82830B5E75}" type="slidenum">
              <a:rPr lang="zh-CN" altLang="en-US" smtClean="0">
                <a:latin typeface="Calibri" panose="020F0502020204030204" charset="0"/>
              </a:rPr>
            </a:fld>
            <a:endParaRPr lang="zh-CN" altLang="en-US" smtClean="0">
              <a:latin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幻灯片图像占位符 1"/>
          <p:cNvSpPr>
            <a:spLocks noGrp="1" noRot="1" noChangeAspect="1" noTextEdit="1"/>
          </p:cNvSpPr>
          <p:nvPr>
            <p:ph type="sldImg"/>
          </p:nvPr>
        </p:nvSpPr>
        <p:spPr>
          <a:ln>
            <a:solidFill>
              <a:srgbClr val="000000">
                <a:alpha val="100000"/>
              </a:srgbClr>
            </a:solidFill>
            <a:miter lim="800000"/>
          </a:ln>
        </p:spPr>
      </p:sp>
      <p:sp>
        <p:nvSpPr>
          <p:cNvPr id="111619" name="备注占位符 2"/>
          <p:cNvSpPr>
            <a:spLocks noGrp="1"/>
          </p:cNvSpPr>
          <p:nvPr>
            <p:ph type="body" idx="1"/>
          </p:nvPr>
        </p:nvSpPr>
        <p:spPr>
          <a:noFill/>
          <a:ln>
            <a:noFill/>
          </a:ln>
        </p:spPr>
        <p:txBody>
          <a:bodyPr wrap="square" lIns="91440" tIns="45720" rIns="91440" bIns="45720" anchor="t"/>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http://meihua.docer.com/</a:t>
            </a:r>
            <a:endParaRPr lang="en-US" altLang="zh-CN"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09A8D8F-50A0-42D6-BB6A-6D82830B5E75}" type="slidenum">
              <a:rPr lang="zh-CN" altLang="en-US" smtClean="0">
                <a:latin typeface="Calibri" panose="020F0502020204030204" charset="0"/>
              </a:rPr>
            </a:fld>
            <a:endParaRPr lang="zh-CN" altLang="en-US" smtClean="0">
              <a:latin typeface="Calibri" panose="020F05020202040302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http://meihua.docer.com/</a:t>
            </a:r>
            <a:endParaRPr lang="en-US" altLang="zh-CN"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09A8D8F-50A0-42D6-BB6A-6D82830B5E75}" type="slidenum">
              <a:rPr lang="zh-CN" altLang="en-US" smtClean="0">
                <a:latin typeface="Calibri" panose="020F0502020204030204" charset="0"/>
              </a:rPr>
            </a:fld>
            <a:endParaRPr lang="zh-CN" altLang="en-US" smtClean="0">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microsoft.com/office/2007/relationships/hdphoto" Target="../media/hdphoto1.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notesSlide" Target="../notesSlides/notesSlide4.xml"/><Relationship Id="rId15" Type="http://schemas.openxmlformats.org/officeDocument/2006/relationships/slideLayout" Target="../slideLayouts/slideLayout7.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microsoft.com/office/2007/relationships/hdphoto" Target="../media/hdphoto2.wdp"/><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7" Type="http://schemas.openxmlformats.org/officeDocument/2006/relationships/notesSlide" Target="../notesSlides/notesSlide5.xml"/><Relationship Id="rId16" Type="http://schemas.openxmlformats.org/officeDocument/2006/relationships/slideLayout" Target="../slideLayouts/slideLayout7.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microsoft.com/office/2007/relationships/hdphoto" Target="../media/hdphoto2.wdp"/><Relationship Id="rId10" Type="http://schemas.openxmlformats.org/officeDocument/2006/relationships/image" Target="../media/image3.png"/><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1.xml"/><Relationship Id="rId17" Type="http://schemas.openxmlformats.org/officeDocument/2006/relationships/slideLayout" Target="../slideLayouts/slideLayout7.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microsoft.com/office/2007/relationships/hdphoto" Target="../media/hdphoto2.wdp"/><Relationship Id="rId11" Type="http://schemas.openxmlformats.org/officeDocument/2006/relationships/image" Target="../media/image3.png"/><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8" Type="http://schemas.openxmlformats.org/officeDocument/2006/relationships/notesSlide" Target="../notesSlides/notesSlide2.xml"/><Relationship Id="rId17" Type="http://schemas.openxmlformats.org/officeDocument/2006/relationships/slideLayout" Target="../slideLayouts/slideLayout7.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microsoft.com/office/2007/relationships/hdphoto" Target="../media/hdphoto2.wdp"/><Relationship Id="rId11" Type="http://schemas.openxmlformats.org/officeDocument/2006/relationships/image" Target="../media/image3.png"/><Relationship Id="rId10" Type="http://schemas.openxmlformats.org/officeDocument/2006/relationships/tags" Target="../tags/tag2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9226"/>
          <a:stretch>
            <a:fillRect/>
          </a:stretch>
        </p:blipFill>
        <p:spPr>
          <a:xfrm>
            <a:off x="0" y="-58994"/>
            <a:ext cx="12192000" cy="6916994"/>
          </a:xfrm>
          <a:prstGeom prst="rect">
            <a:avLst/>
          </a:prstGeom>
        </p:spPr>
      </p:pic>
      <p:sp>
        <p:nvSpPr>
          <p:cNvPr id="8" name="矩形 7"/>
          <p:cNvSpPr/>
          <p:nvPr/>
        </p:nvSpPr>
        <p:spPr>
          <a:xfrm>
            <a:off x="635" y="2005110"/>
            <a:ext cx="12192000" cy="278878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010025" y="3993515"/>
            <a:ext cx="6732270" cy="579120"/>
          </a:xfrm>
          <a:prstGeom prst="rect">
            <a:avLst/>
          </a:prstGeom>
          <a:noFill/>
        </p:spPr>
        <p:txBody>
          <a:bodyPr wrap="square" rtlCol="0">
            <a:spAutoFit/>
          </a:bodyPr>
          <a:lstStyle/>
          <a:p>
            <a:r>
              <a:rPr lang="zh-CN" altLang="en-US" sz="3200" dirty="0">
                <a:solidFill>
                  <a:srgbClr val="00B0F0"/>
                </a:solidFill>
                <a:latin typeface="+mj-ea"/>
                <a:ea typeface="+mj-ea"/>
              </a:rPr>
              <a:t>图书馆学习支持中心   刘禹彤</a:t>
            </a:r>
            <a:endParaRPr lang="zh-CN" altLang="en-US" sz="3200" dirty="0">
              <a:solidFill>
                <a:srgbClr val="00B0F0"/>
              </a:solidFill>
              <a:latin typeface="+mj-ea"/>
              <a:ea typeface="+mj-ea"/>
            </a:endParaRPr>
          </a:p>
        </p:txBody>
      </p:sp>
      <p:grpSp>
        <p:nvGrpSpPr>
          <p:cNvPr id="5" name="组合 4"/>
          <p:cNvGrpSpPr/>
          <p:nvPr/>
        </p:nvGrpSpPr>
        <p:grpSpPr>
          <a:xfrm>
            <a:off x="3428092" y="3658753"/>
            <a:ext cx="5335815" cy="45719"/>
            <a:chOff x="3428092" y="3658753"/>
            <a:chExt cx="5335815" cy="45719"/>
          </a:xfrm>
        </p:grpSpPr>
        <p:sp>
          <p:nvSpPr>
            <p:cNvPr id="15" name="矩形 14"/>
            <p:cNvSpPr/>
            <p:nvPr/>
          </p:nvSpPr>
          <p:spPr>
            <a:xfrm>
              <a:off x="3428092" y="3658753"/>
              <a:ext cx="969485" cy="45719"/>
            </a:xfrm>
            <a:prstGeom prst="rect">
              <a:avLst/>
            </a:prstGeom>
            <a:solidFill>
              <a:srgbClr val="02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19675" y="3658753"/>
              <a:ext cx="969485" cy="45719"/>
            </a:xfrm>
            <a:prstGeom prst="rect">
              <a:avLst/>
            </a:prstGeom>
            <a:solidFill>
              <a:srgbClr val="47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611258" y="3658753"/>
              <a:ext cx="969485" cy="45719"/>
            </a:xfrm>
            <a:prstGeom prst="rect">
              <a:avLst/>
            </a:prstGeom>
            <a:solidFill>
              <a:srgbClr val="E18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702840" y="3658753"/>
              <a:ext cx="969485" cy="45719"/>
            </a:xfrm>
            <a:prstGeom prst="rect">
              <a:avLst/>
            </a:prstGeom>
            <a:solidFill>
              <a:srgbClr val="43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794422" y="3658753"/>
              <a:ext cx="969485" cy="45719"/>
            </a:xfrm>
            <a:prstGeom prst="rect">
              <a:avLst/>
            </a:prstGeom>
            <a:solidFill>
              <a:srgbClr val="EA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任意多边形 23"/>
          <p:cNvSpPr/>
          <p:nvPr/>
        </p:nvSpPr>
        <p:spPr>
          <a:xfrm>
            <a:off x="1341120" y="-58994"/>
            <a:ext cx="1310640" cy="1493520"/>
          </a:xfrm>
          <a:custGeom>
            <a:avLst/>
            <a:gdLst>
              <a:gd name="connsiteX0" fmla="*/ 0 w 1310640"/>
              <a:gd name="connsiteY0" fmla="*/ 0 h 1493520"/>
              <a:gd name="connsiteX1" fmla="*/ 1310640 w 1310640"/>
              <a:gd name="connsiteY1" fmla="*/ 0 h 1493520"/>
              <a:gd name="connsiteX2" fmla="*/ 1310640 w 1310640"/>
              <a:gd name="connsiteY2" fmla="*/ 1493520 h 1493520"/>
              <a:gd name="connsiteX3" fmla="*/ 749454 w 1310640"/>
              <a:gd name="connsiteY3" fmla="*/ 1493520 h 1493520"/>
              <a:gd name="connsiteX4" fmla="*/ 655320 w 1310640"/>
              <a:gd name="connsiteY4" fmla="*/ 923280 h 1493520"/>
              <a:gd name="connsiteX5" fmla="*/ 561186 w 1310640"/>
              <a:gd name="connsiteY5" fmla="*/ 1493520 h 1493520"/>
              <a:gd name="connsiteX6" fmla="*/ 0 w 1310640"/>
              <a:gd name="connsiteY6" fmla="*/ 149352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640" h="1493520">
                <a:moveTo>
                  <a:pt x="0" y="0"/>
                </a:moveTo>
                <a:lnTo>
                  <a:pt x="1310640" y="0"/>
                </a:lnTo>
                <a:lnTo>
                  <a:pt x="1310640" y="1493520"/>
                </a:lnTo>
                <a:lnTo>
                  <a:pt x="749454" y="1493520"/>
                </a:lnTo>
                <a:lnTo>
                  <a:pt x="655320" y="923280"/>
                </a:lnTo>
                <a:lnTo>
                  <a:pt x="561186" y="1493520"/>
                </a:lnTo>
                <a:lnTo>
                  <a:pt x="0" y="1493520"/>
                </a:lnTo>
                <a:close/>
              </a:path>
            </a:pathLst>
          </a:custGeom>
          <a:solidFill>
            <a:srgbClr val="E18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0" y="-59055"/>
            <a:ext cx="1676400" cy="1492885"/>
          </a:xfrm>
          <a:prstGeom prst="rect">
            <a:avLst/>
          </a:prstGeom>
        </p:spPr>
      </p:pic>
      <p:sp>
        <p:nvSpPr>
          <p:cNvPr id="376836" name="矩形 376835"/>
          <p:cNvSpPr/>
          <p:nvPr/>
        </p:nvSpPr>
        <p:spPr>
          <a:xfrm>
            <a:off x="2063433" y="2542223"/>
            <a:ext cx="8064500" cy="1006475"/>
          </a:xfrm>
          <a:prstGeom prst="rect">
            <a:avLst/>
          </a:prstGeom>
          <a:noFill/>
          <a:ln w="9525">
            <a:noFill/>
          </a:ln>
        </p:spPr>
        <p:txBody>
          <a:bodyPr>
            <a:spAutoFit/>
          </a:bodyPr>
          <a:p>
            <a:pPr lvl="0" algn="ctr" defTabSz="914400" eaLnBrk="1" hangingPunct="1"/>
            <a:r>
              <a:rPr lang="zh-CN" altLang="en-US" sz="6000" b="1" dirty="0">
                <a:solidFill>
                  <a:schemeClr val="accent6">
                    <a:lumMod val="75000"/>
                  </a:schemeClr>
                </a:solidFill>
                <a:latin typeface="Calibri" panose="020F0502020204030204" charset="0"/>
                <a:ea typeface="宋体" panose="02010600030101010101" pitchFamily="2" charset="-122"/>
              </a:rPr>
              <a:t>百链学术搜索使用指南</a:t>
            </a:r>
            <a:endParaRPr lang="zh-CN" altLang="en-US" sz="6000" b="1" dirty="0">
              <a:solidFill>
                <a:schemeClr val="accent6">
                  <a:lumMod val="75000"/>
                </a:schemeClr>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325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2" grpId="0"/>
      <p:bldP spid="2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AutoShape 33"/>
          <p:cNvSpPr/>
          <p:nvPr/>
        </p:nvSpPr>
        <p:spPr>
          <a:xfrm>
            <a:off x="2495550" y="1781175"/>
            <a:ext cx="7216775" cy="3663950"/>
          </a:xfrm>
          <a:prstGeom prst="roundRect">
            <a:avLst>
              <a:gd name="adj" fmla="val 7986"/>
            </a:avLst>
          </a:prstGeom>
          <a:gradFill rotWithShape="1">
            <a:gsLst>
              <a:gs pos="0">
                <a:schemeClr val="bg1"/>
              </a:gs>
              <a:gs pos="100000">
                <a:srgbClr val="D8D8D8"/>
              </a:gs>
            </a:gsLst>
            <a:lin ang="0" scaled="1"/>
            <a:tileRect/>
          </a:gradFill>
          <a:ln w="9525" cap="flat" cmpd="sng">
            <a:solidFill>
              <a:srgbClr val="B2B2B2"/>
            </a:solidFill>
            <a:prstDash val="solid"/>
            <a:headEnd type="none" w="med" len="med"/>
            <a:tailEnd type="none" w="med" len="med"/>
          </a:ln>
        </p:spPr>
        <p:txBody>
          <a:bodyPr wrap="none" anchor="ctr"/>
          <a:p>
            <a:pPr lvl="0" eaLnBrk="1" hangingPunct="1"/>
            <a:endParaRPr lang="zh-CN" altLang="zh-CN" dirty="0">
              <a:solidFill>
                <a:srgbClr val="000000"/>
              </a:solidFill>
              <a:latin typeface="微软雅黑" panose="020B0503020204020204" pitchFamily="34" charset="-122"/>
              <a:ea typeface="微软雅黑" panose="020B0503020204020204" pitchFamily="34" charset="-122"/>
            </a:endParaRPr>
          </a:p>
        </p:txBody>
      </p:sp>
      <p:pic>
        <p:nvPicPr>
          <p:cNvPr id="40963" name="Picture 57"/>
          <p:cNvPicPr>
            <a:picLocks noChangeAspect="1"/>
          </p:cNvPicPr>
          <p:nvPr/>
        </p:nvPicPr>
        <p:blipFill>
          <a:blip r:embed="rId1">
            <a:lum bright="23999"/>
          </a:blip>
          <a:srcRect t="50450" r="-420"/>
          <a:stretch>
            <a:fillRect/>
          </a:stretch>
        </p:blipFill>
        <p:spPr>
          <a:xfrm>
            <a:off x="2379663" y="3633788"/>
            <a:ext cx="7045325" cy="174625"/>
          </a:xfrm>
          <a:prstGeom prst="rect">
            <a:avLst/>
          </a:prstGeom>
          <a:noFill/>
          <a:ln w="9525">
            <a:noFill/>
          </a:ln>
        </p:spPr>
      </p:pic>
      <p:sp>
        <p:nvSpPr>
          <p:cNvPr id="2" name="矩形 1"/>
          <p:cNvSpPr/>
          <p:nvPr/>
        </p:nvSpPr>
        <p:spPr>
          <a:xfrm>
            <a:off x="2063750" y="87313"/>
            <a:ext cx="3519488" cy="48323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595959"/>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百链服务内容（三）</a:t>
            </a:r>
            <a:endParaRPr kumimoji="0" lang="de-DE" altLang="zh-CN" sz="2400" b="0" i="0" u="none" strike="noStrike" kern="1200" cap="none" spc="0" normalizeH="0" baseline="0" noProof="0" dirty="0">
              <a:ln>
                <a:noFill/>
              </a:ln>
              <a:solidFill>
                <a:srgbClr val="595959"/>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3614738" y="1997075"/>
            <a:ext cx="3937000" cy="75755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云图书馆服务</a:t>
            </a: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endParaRPr kumimoji="0" lang="zh-CN"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0967" name="矩形 6"/>
          <p:cNvSpPr/>
          <p:nvPr/>
        </p:nvSpPr>
        <p:spPr>
          <a:xfrm>
            <a:off x="3675063" y="4005263"/>
            <a:ext cx="4724400" cy="959485"/>
          </a:xfrm>
          <a:prstGeom prst="rect">
            <a:avLst/>
          </a:prstGeom>
          <a:noFill/>
          <a:ln w="9525">
            <a:noFill/>
          </a:ln>
        </p:spPr>
        <p:txBody>
          <a:bodyPr>
            <a:spAutoFit/>
          </a:bodyPr>
          <a:p>
            <a:pPr lvl="0" eaLnBrk="1" hangingPunct="1"/>
            <a:r>
              <a:rPr lang="en-US" altLang="zh-CN" sz="140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利用百链建设的区域图书馆已经多达</a:t>
            </a:r>
            <a:r>
              <a:rPr lang="en-US" altLang="zh-CN" sz="1400">
                <a:solidFill>
                  <a:srgbClr val="000000"/>
                </a:solidFill>
                <a:latin typeface="微软雅黑" panose="020B0503020204020204" pitchFamily="34" charset="-122"/>
                <a:ea typeface="微软雅黑" panose="020B0503020204020204" pitchFamily="34" charset="-122"/>
              </a:rPr>
              <a:t>60</a:t>
            </a:r>
            <a:r>
              <a:rPr lang="zh-CN" altLang="en-US" sz="1400" dirty="0">
                <a:solidFill>
                  <a:srgbClr val="000000"/>
                </a:solidFill>
                <a:latin typeface="微软雅黑" panose="020B0503020204020204" pitchFamily="34" charset="-122"/>
                <a:ea typeface="微软雅黑" panose="020B0503020204020204" pitchFamily="34" charset="-122"/>
              </a:rPr>
              <a:t>多个， 涉及图书馆</a:t>
            </a:r>
            <a:r>
              <a:rPr lang="en-US" altLang="zh-CN" sz="1400">
                <a:solidFill>
                  <a:srgbClr val="000000"/>
                </a:solidFill>
                <a:latin typeface="微软雅黑" panose="020B0503020204020204" pitchFamily="34" charset="-122"/>
                <a:ea typeface="微软雅黑" panose="020B0503020204020204" pitchFamily="34" charset="-122"/>
              </a:rPr>
              <a:t>600</a:t>
            </a:r>
            <a:r>
              <a:rPr lang="zh-CN" altLang="en-US" sz="1400" dirty="0">
                <a:solidFill>
                  <a:srgbClr val="000000"/>
                </a:solidFill>
                <a:latin typeface="微软雅黑" panose="020B0503020204020204" pitchFamily="34" charset="-122"/>
                <a:ea typeface="微软雅黑" panose="020B0503020204020204" pitchFamily="34" charset="-122"/>
              </a:rPr>
              <a:t>多家</a:t>
            </a:r>
            <a:endParaRPr lang="en-US" altLang="zh-CN" sz="1400">
              <a:solidFill>
                <a:srgbClr val="000000"/>
              </a:solidFill>
              <a:latin typeface="微软雅黑" panose="020B0503020204020204" pitchFamily="34" charset="-122"/>
              <a:ea typeface="微软雅黑" panose="020B0503020204020204" pitchFamily="34" charset="-122"/>
            </a:endParaRPr>
          </a:p>
          <a:p>
            <a:pPr lvl="0" eaLnBrk="1" hangingPunct="1"/>
            <a:r>
              <a:rPr lang="en-US" altLang="zh-CN" sz="140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涉及</a:t>
            </a:r>
            <a:r>
              <a:rPr lang="en-US" altLang="zh-CN" sz="1400">
                <a:solidFill>
                  <a:srgbClr val="000000"/>
                </a:solidFill>
                <a:latin typeface="微软雅黑" panose="020B0503020204020204" pitchFamily="34" charset="-122"/>
                <a:ea typeface="微软雅黑" panose="020B0503020204020204" pitchFamily="34" charset="-122"/>
              </a:rPr>
              <a:t>264</a:t>
            </a:r>
            <a:r>
              <a:rPr lang="zh-CN" altLang="en-US" sz="1400" dirty="0">
                <a:solidFill>
                  <a:srgbClr val="000000"/>
                </a:solidFill>
                <a:latin typeface="微软雅黑" panose="020B0503020204020204" pitchFamily="34" charset="-122"/>
                <a:ea typeface="微软雅黑" panose="020B0503020204020204" pitchFamily="34" charset="-122"/>
              </a:rPr>
              <a:t>个数据库，中文文献满足率达到</a:t>
            </a:r>
            <a:r>
              <a:rPr lang="en-US" altLang="zh-CN" sz="1400">
                <a:solidFill>
                  <a:srgbClr val="000000"/>
                </a:solidFill>
                <a:latin typeface="微软雅黑" panose="020B0503020204020204" pitchFamily="34" charset="-122"/>
                <a:ea typeface="微软雅黑" panose="020B0503020204020204" pitchFamily="34" charset="-122"/>
              </a:rPr>
              <a:t>96%</a:t>
            </a:r>
            <a:r>
              <a:rPr lang="zh-CN" altLang="en-US" sz="1400" dirty="0">
                <a:solidFill>
                  <a:srgbClr val="000000"/>
                </a:solidFill>
                <a:latin typeface="微软雅黑" panose="020B0503020204020204" pitchFamily="34" charset="-122"/>
                <a:ea typeface="微软雅黑" panose="020B0503020204020204" pitchFamily="34" charset="-122"/>
              </a:rPr>
              <a:t>，外文文献满足率达到</a:t>
            </a:r>
            <a:r>
              <a:rPr lang="en-US" altLang="zh-CN" sz="1400">
                <a:solidFill>
                  <a:srgbClr val="000000"/>
                </a:solidFill>
                <a:latin typeface="微软雅黑" panose="020B0503020204020204" pitchFamily="34" charset="-122"/>
                <a:ea typeface="微软雅黑" panose="020B0503020204020204" pitchFamily="34" charset="-122"/>
              </a:rPr>
              <a:t>85%</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40968" name="矩形 7"/>
          <p:cNvSpPr/>
          <p:nvPr/>
        </p:nvSpPr>
        <p:spPr>
          <a:xfrm>
            <a:off x="3638550" y="2855913"/>
            <a:ext cx="4760913" cy="596265"/>
          </a:xfrm>
          <a:prstGeom prst="rect">
            <a:avLst/>
          </a:prstGeom>
          <a:noFill/>
          <a:ln w="9525">
            <a:noFill/>
          </a:ln>
        </p:spPr>
        <p:txBody>
          <a:bodyPr>
            <a:spAutoFit/>
          </a:bodyPr>
          <a:p>
            <a:pPr lvl="0" eaLnBrk="1" hangingPunct="1"/>
            <a:r>
              <a:rPr lang="zh-CN" altLang="en-US" sz="1600" dirty="0">
                <a:solidFill>
                  <a:srgbClr val="000000"/>
                </a:solidFill>
                <a:latin typeface="微软雅黑" panose="020B0503020204020204" pitchFamily="34" charset="-122"/>
                <a:ea typeface="微软雅黑" panose="020B0503020204020204" pitchFamily="34" charset="-122"/>
              </a:rPr>
              <a:t> </a:t>
            </a:r>
            <a:r>
              <a:rPr lang="en-US" altLang="zh-CN" sz="160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本馆没有的文献可以利用各种区域图书馆的云服务在百链上获得解决        </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nvGrpSpPr>
          <p:cNvPr id="5" name="组合 14"/>
          <p:cNvGrpSpPr/>
          <p:nvPr/>
        </p:nvGrpSpPr>
        <p:grpSpPr>
          <a:xfrm>
            <a:off x="7597775" y="260350"/>
            <a:ext cx="2082800" cy="2019300"/>
            <a:chOff x="6274430" y="-71679"/>
            <a:chExt cx="2081808" cy="2019616"/>
          </a:xfrm>
        </p:grpSpPr>
        <p:sp>
          <p:nvSpPr>
            <p:cNvPr id="28" name="12-takket stjerne 163"/>
            <p:cNvSpPr/>
            <p:nvPr/>
          </p:nvSpPr>
          <p:spPr bwMode="auto">
            <a:xfrm>
              <a:off x="6274430" y="-71679"/>
              <a:ext cx="2081808" cy="2019616"/>
            </a:xfrm>
            <a:prstGeom prst="star12">
              <a:avLst>
                <a:gd name="adj" fmla="val 39635"/>
              </a:avLst>
            </a:prstGeom>
            <a:gradFill flip="none" rotWithShape="1">
              <a:gsLst>
                <a:gs pos="31000">
                  <a:srgbClr val="FFFF00"/>
                </a:gs>
                <a:gs pos="70000">
                  <a:srgbClr val="FFC000"/>
                </a:gs>
                <a:gs pos="100000">
                  <a:srgbClr val="FFC000"/>
                </a:gs>
              </a:gsLst>
              <a:path path="circle">
                <a:fillToRect l="50000" t="50000" r="50000" b="50000"/>
              </a:path>
              <a:tileRect/>
            </a:gra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charset="0"/>
                <a:ea typeface="MS PGothic" panose="020B0600070205080204" pitchFamily="34" charset="-128"/>
                <a:cs typeface="+mn-cs"/>
              </a:endParaRPr>
            </a:p>
          </p:txBody>
        </p:sp>
        <p:sp>
          <p:nvSpPr>
            <p:cNvPr id="90125" name="矩形 9"/>
            <p:cNvSpPr/>
            <p:nvPr/>
          </p:nvSpPr>
          <p:spPr>
            <a:xfrm>
              <a:off x="6428636" y="589167"/>
              <a:ext cx="1836087" cy="933596"/>
            </a:xfrm>
            <a:prstGeom prst="rect">
              <a:avLst/>
            </a:prstGeom>
            <a:noFill/>
            <a:ln w="9525">
              <a:noFill/>
            </a:ln>
          </p:spPr>
          <p:txBody>
            <a:bodyPr>
              <a:spAutoFit/>
            </a:bodyPr>
            <a:p>
              <a:pPr lvl="0" algn="ctr" eaLnBrk="1" hangingPunct="1"/>
              <a:r>
                <a:rPr lang="zh-CN" altLang="en-US" dirty="0">
                  <a:solidFill>
                    <a:srgbClr val="000000"/>
                  </a:solidFill>
                  <a:latin typeface="微软雅黑" panose="020B0503020204020204" pitchFamily="34" charset="-122"/>
                  <a:ea typeface="微软雅黑" panose="020B0503020204020204" pitchFamily="34" charset="-122"/>
                </a:rPr>
                <a:t>共享</a:t>
              </a:r>
              <a:r>
                <a:rPr lang="en-US" altLang="zh-CN">
                  <a:solidFill>
                    <a:srgbClr val="000000"/>
                  </a:solidFill>
                  <a:latin typeface="微软雅黑" panose="020B0503020204020204" pitchFamily="34" charset="-122"/>
                  <a:ea typeface="微软雅黑" panose="020B0503020204020204" pitchFamily="34" charset="-122"/>
                </a:rPr>
                <a:t>600</a:t>
              </a:r>
              <a:r>
                <a:rPr lang="zh-CN" altLang="en-US" dirty="0">
                  <a:solidFill>
                    <a:srgbClr val="000000"/>
                  </a:solidFill>
                  <a:latin typeface="微软雅黑" panose="020B0503020204020204" pitchFamily="34" charset="-122"/>
                  <a:ea typeface="微软雅黑" panose="020B0503020204020204" pitchFamily="34" charset="-122"/>
                </a:rPr>
                <a:t>多个图书馆，</a:t>
              </a:r>
              <a:r>
                <a:rPr lang="en-US" altLang="zh-CN">
                  <a:solidFill>
                    <a:srgbClr val="000000"/>
                  </a:solidFill>
                  <a:latin typeface="微软雅黑" panose="020B0503020204020204" pitchFamily="34" charset="-122"/>
                  <a:ea typeface="微软雅黑" panose="020B0503020204020204" pitchFamily="34" charset="-122"/>
                </a:rPr>
                <a:t>264</a:t>
              </a:r>
              <a:r>
                <a:rPr lang="zh-CN" altLang="en-US" dirty="0">
                  <a:solidFill>
                    <a:srgbClr val="000000"/>
                  </a:solidFill>
                  <a:latin typeface="微软雅黑" panose="020B0503020204020204" pitchFamily="34" charset="-122"/>
                  <a:ea typeface="微软雅黑" panose="020B0503020204020204" pitchFamily="34" charset="-122"/>
                </a:rPr>
                <a:t>个数据库服务</a:t>
              </a:r>
              <a:endParaRPr lang="en-US" altLang="zh-CN">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p:tgtEl>
                                          <p:spTgt spid="40962"/>
                                        </p:tgtEl>
                                        <p:attrNameLst>
                                          <p:attrName>ppt_y</p:attrName>
                                        </p:attrNameLst>
                                      </p:cBhvr>
                                      <p:tavLst>
                                        <p:tav tm="0">
                                          <p:val>
                                            <p:strVal val="#ppt_y-#ppt_h*1.125000"/>
                                          </p:val>
                                        </p:tav>
                                        <p:tav tm="100000">
                                          <p:val>
                                            <p:strVal val="#ppt_y"/>
                                          </p:val>
                                        </p:tav>
                                      </p:tavLst>
                                    </p:anim>
                                    <p:animEffect transition="in" filter="wipe(down)">
                                      <p:cBhvr>
                                        <p:cTn id="8" dur="500"/>
                                        <p:tgtEl>
                                          <p:spTgt spid="4096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0968"/>
                                        </p:tgtEl>
                                        <p:attrNameLst>
                                          <p:attrName>style.visibility</p:attrName>
                                        </p:attrNameLst>
                                      </p:cBhvr>
                                      <p:to>
                                        <p:strVal val="visible"/>
                                      </p:to>
                                    </p:set>
                                    <p:anim calcmode="lin" valueType="num">
                                      <p:cBhvr additive="base">
                                        <p:cTn id="15" dur="500"/>
                                        <p:tgtEl>
                                          <p:spTgt spid="40968"/>
                                        </p:tgtEl>
                                        <p:attrNameLst>
                                          <p:attrName>ppt_y</p:attrName>
                                        </p:attrNameLst>
                                      </p:cBhvr>
                                      <p:tavLst>
                                        <p:tav tm="0">
                                          <p:val>
                                            <p:strVal val="#ppt_y-#ppt_h*1.125000"/>
                                          </p:val>
                                        </p:tav>
                                        <p:tav tm="100000">
                                          <p:val>
                                            <p:strVal val="#ppt_y"/>
                                          </p:val>
                                        </p:tav>
                                      </p:tavLst>
                                    </p:anim>
                                    <p:animEffect transition="in" filter="wipe(down)">
                                      <p:cBhvr>
                                        <p:cTn id="16" dur="500"/>
                                        <p:tgtEl>
                                          <p:spTgt spid="40968"/>
                                        </p:tgtEl>
                                      </p:cBhvr>
                                    </p:animEffect>
                                  </p:childTnLst>
                                </p:cTn>
                              </p:par>
                              <p:par>
                                <p:cTn id="17" presetID="12" presetClass="entr" presetSubtype="1" fill="hold" nodeType="withEffect">
                                  <p:stCondLst>
                                    <p:cond delay="0"/>
                                  </p:stCondLst>
                                  <p:childTnLst>
                                    <p:set>
                                      <p:cBhvr>
                                        <p:cTn id="18" dur="1" fill="hold">
                                          <p:stCondLst>
                                            <p:cond delay="0"/>
                                          </p:stCondLst>
                                        </p:cTn>
                                        <p:tgtEl>
                                          <p:spTgt spid="40963"/>
                                        </p:tgtEl>
                                        <p:attrNameLst>
                                          <p:attrName>style.visibility</p:attrName>
                                        </p:attrNameLst>
                                      </p:cBhvr>
                                      <p:to>
                                        <p:strVal val="visible"/>
                                      </p:to>
                                    </p:set>
                                    <p:anim calcmode="lin" valueType="num">
                                      <p:cBhvr additive="base">
                                        <p:cTn id="19" dur="500"/>
                                        <p:tgtEl>
                                          <p:spTgt spid="40963"/>
                                        </p:tgtEl>
                                        <p:attrNameLst>
                                          <p:attrName>ppt_y</p:attrName>
                                        </p:attrNameLst>
                                      </p:cBhvr>
                                      <p:tavLst>
                                        <p:tav tm="0">
                                          <p:val>
                                            <p:strVal val="#ppt_y-#ppt_h*1.125000"/>
                                          </p:val>
                                        </p:tav>
                                        <p:tav tm="100000">
                                          <p:val>
                                            <p:strVal val="#ppt_y"/>
                                          </p:val>
                                        </p:tav>
                                      </p:tavLst>
                                    </p:anim>
                                    <p:animEffect transition="in" filter="wipe(down)">
                                      <p:cBhvr>
                                        <p:cTn id="20" dur="500"/>
                                        <p:tgtEl>
                                          <p:spTgt spid="40963"/>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0967"/>
                                        </p:tgtEl>
                                        <p:attrNameLst>
                                          <p:attrName>style.visibility</p:attrName>
                                        </p:attrNameLst>
                                      </p:cBhvr>
                                      <p:to>
                                        <p:strVal val="visible"/>
                                      </p:to>
                                    </p:set>
                                    <p:anim calcmode="lin" valueType="num">
                                      <p:cBhvr additive="base">
                                        <p:cTn id="23" dur="500"/>
                                        <p:tgtEl>
                                          <p:spTgt spid="40967"/>
                                        </p:tgtEl>
                                        <p:attrNameLst>
                                          <p:attrName>ppt_y</p:attrName>
                                        </p:attrNameLst>
                                      </p:cBhvr>
                                      <p:tavLst>
                                        <p:tav tm="0">
                                          <p:val>
                                            <p:strVal val="#ppt_y-#ppt_h*1.125000"/>
                                          </p:val>
                                        </p:tav>
                                        <p:tav tm="100000">
                                          <p:val>
                                            <p:strVal val="#ppt_y"/>
                                          </p:val>
                                        </p:tav>
                                      </p:tavLst>
                                    </p:anim>
                                    <p:animEffect transition="in" filter="wipe(down)">
                                      <p:cBhvr>
                                        <p:cTn id="24" dur="500"/>
                                        <p:tgtEl>
                                          <p:spTgt spid="40967"/>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000000"/>
                                          </p:val>
                                        </p:tav>
                                        <p:tav tm="100000">
                                          <p:val>
                                            <p:strVal val="#ppt_w"/>
                                          </p:val>
                                        </p:tav>
                                      </p:tavLst>
                                    </p:anim>
                                    <p:anim calcmode="lin" valueType="num">
                                      <p:cBhvr>
                                        <p:cTn id="29" dur="500" fill="hold"/>
                                        <p:tgtEl>
                                          <p:spTgt spid="5"/>
                                        </p:tgtEl>
                                        <p:attrNameLst>
                                          <p:attrName>ppt_h</p:attrName>
                                        </p:attrNameLst>
                                      </p:cBhvr>
                                      <p:tavLst>
                                        <p:tav tm="0">
                                          <p:val>
                                            <p:fltVal val="0.00000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ldLvl="0" animBg="1"/>
      <p:bldP spid="3" grpId="0"/>
      <p:bldP spid="40967" grpId="0"/>
      <p:bldP spid="409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093767" y="2676415"/>
            <a:ext cx="5459084" cy="1470220"/>
            <a:chOff x="5093767" y="2676415"/>
            <a:chExt cx="5459084" cy="1470220"/>
          </a:xfrm>
        </p:grpSpPr>
        <p:sp>
          <p:nvSpPr>
            <p:cNvPr id="52" name="Oval 65"/>
            <p:cNvSpPr>
              <a:spLocks noChangeArrowheads="1"/>
            </p:cNvSpPr>
            <p:nvPr>
              <p:custDataLst>
                <p:tags r:id="rId1"/>
              </p:custDataLst>
            </p:nvPr>
          </p:nvSpPr>
          <p:spPr bwMode="auto">
            <a:xfrm rot="16200000" flipV="1">
              <a:off x="4639308" y="3499854"/>
              <a:ext cx="1209726"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7" name="组合 6"/>
            <p:cNvGrpSpPr/>
            <p:nvPr/>
          </p:nvGrpSpPr>
          <p:grpSpPr>
            <a:xfrm>
              <a:off x="5093767" y="2676415"/>
              <a:ext cx="5459084" cy="1100501"/>
              <a:chOff x="5093767" y="2676415"/>
              <a:chExt cx="5459084" cy="1100501"/>
            </a:xfrm>
          </p:grpSpPr>
          <p:sp>
            <p:nvSpPr>
              <p:cNvPr id="34" name="矩形 33"/>
              <p:cNvSpPr/>
              <p:nvPr>
                <p:custDataLst>
                  <p:tags r:id="rId2"/>
                </p:custDataLst>
              </p:nvPr>
            </p:nvSpPr>
            <p:spPr>
              <a:xfrm>
                <a:off x="5265229" y="3232522"/>
                <a:ext cx="5287622"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36" name="矩形 3"/>
              <p:cNvSpPr/>
              <p:nvPr>
                <p:custDataLst>
                  <p:tags r:id="rId3"/>
                </p:custDataLst>
              </p:nvPr>
            </p:nvSpPr>
            <p:spPr>
              <a:xfrm rot="20830111">
                <a:off x="5093767" y="2676415"/>
                <a:ext cx="5425319" cy="529255"/>
              </a:xfrm>
              <a:custGeom>
                <a:avLst/>
                <a:gdLst/>
                <a:ahLst/>
                <a:cxnLst/>
                <a:rect l="l" t="t" r="r" b="b"/>
                <a:pathLst>
                  <a:path w="5887046" h="720080">
                    <a:moveTo>
                      <a:pt x="5887046" y="0"/>
                    </a:moveTo>
                    <a:lnTo>
                      <a:pt x="5723032" y="720080"/>
                    </a:lnTo>
                    <a:lnTo>
                      <a:pt x="0" y="720080"/>
                    </a:lnTo>
                    <a:lnTo>
                      <a:pt x="164014" y="0"/>
                    </a:lnTo>
                    <a:close/>
                  </a:path>
                </a:pathLst>
              </a:custGeom>
              <a:solidFill>
                <a:srgbClr val="463857"/>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rPr>
                  <a:t>登陆方式</a:t>
                </a:r>
                <a:endParaRPr lang="zh-CN" altLang="en-US" sz="2000" kern="0" dirty="0">
                  <a:solidFill>
                    <a:srgbClr val="FFFFFF"/>
                  </a:solidFill>
                </a:endParaRPr>
              </a:p>
            </p:txBody>
          </p:sp>
        </p:grpSp>
      </p:grpSp>
      <p:grpSp>
        <p:nvGrpSpPr>
          <p:cNvPr id="11" name="组合 10"/>
          <p:cNvGrpSpPr/>
          <p:nvPr/>
        </p:nvGrpSpPr>
        <p:grpSpPr>
          <a:xfrm>
            <a:off x="5093767" y="3984068"/>
            <a:ext cx="4541059" cy="1396452"/>
            <a:chOff x="5093767" y="3984068"/>
            <a:chExt cx="4541059" cy="1396452"/>
          </a:xfrm>
          <a:solidFill>
            <a:schemeClr val="bg2">
              <a:lumMod val="75000"/>
            </a:schemeClr>
          </a:solidFill>
        </p:grpSpPr>
        <p:sp>
          <p:nvSpPr>
            <p:cNvPr id="53" name="Oval 65"/>
            <p:cNvSpPr>
              <a:spLocks noChangeArrowheads="1"/>
            </p:cNvSpPr>
            <p:nvPr>
              <p:custDataLst>
                <p:tags r:id="rId4"/>
              </p:custDataLst>
            </p:nvPr>
          </p:nvSpPr>
          <p:spPr bwMode="auto">
            <a:xfrm rot="16200000" flipV="1">
              <a:off x="4643371" y="4733739"/>
              <a:ext cx="1209726" cy="83835"/>
            </a:xfrm>
            <a:prstGeom prst="ellipse">
              <a:avLst/>
            </a:prstGeom>
            <a:grp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sp>
          <p:nvSpPr>
            <p:cNvPr id="37" name="矩形 5"/>
            <p:cNvSpPr/>
            <p:nvPr>
              <p:custDataLst>
                <p:tags r:id="rId5"/>
              </p:custDataLst>
            </p:nvPr>
          </p:nvSpPr>
          <p:spPr>
            <a:xfrm rot="20830111">
              <a:off x="5093767" y="3984068"/>
              <a:ext cx="4541059" cy="529255"/>
            </a:xfrm>
            <a:custGeom>
              <a:avLst/>
              <a:gdLst/>
              <a:ahLst/>
              <a:cxnLst/>
              <a:rect l="l" t="t" r="r" b="b"/>
              <a:pathLst>
                <a:path w="4926966" h="720080">
                  <a:moveTo>
                    <a:pt x="4926966" y="0"/>
                  </a:moveTo>
                  <a:lnTo>
                    <a:pt x="4762952" y="720080"/>
                  </a:lnTo>
                  <a:lnTo>
                    <a:pt x="0" y="720080"/>
                  </a:lnTo>
                  <a:lnTo>
                    <a:pt x="164014" y="0"/>
                  </a:lnTo>
                  <a:close/>
                </a:path>
              </a:pathLst>
            </a:custGeom>
            <a:grp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rPr>
                <a:t>检索方法</a:t>
              </a:r>
              <a:endParaRPr lang="zh-CN" altLang="en-US" sz="2000" kern="0" dirty="0">
                <a:solidFill>
                  <a:srgbClr val="FFFFFF"/>
                </a:solidFill>
              </a:endParaRPr>
            </a:p>
          </p:txBody>
        </p:sp>
      </p:grpSp>
      <p:grpSp>
        <p:nvGrpSpPr>
          <p:cNvPr id="13" name="组合 12"/>
          <p:cNvGrpSpPr/>
          <p:nvPr/>
        </p:nvGrpSpPr>
        <p:grpSpPr>
          <a:xfrm>
            <a:off x="5093767" y="1392033"/>
            <a:ext cx="6283629" cy="1532674"/>
            <a:chOff x="5093767" y="1392033"/>
            <a:chExt cx="6283629" cy="1532674"/>
          </a:xfrm>
        </p:grpSpPr>
        <p:sp>
          <p:nvSpPr>
            <p:cNvPr id="27" name="Oval 65"/>
            <p:cNvSpPr>
              <a:spLocks noChangeArrowheads="1"/>
            </p:cNvSpPr>
            <p:nvPr>
              <p:custDataLst>
                <p:tags r:id="rId6"/>
              </p:custDataLst>
            </p:nvPr>
          </p:nvSpPr>
          <p:spPr bwMode="auto">
            <a:xfrm rot="16200000" flipV="1">
              <a:off x="4651703" y="2277047"/>
              <a:ext cx="1211485"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6" name="组合 5"/>
            <p:cNvGrpSpPr/>
            <p:nvPr/>
          </p:nvGrpSpPr>
          <p:grpSpPr>
            <a:xfrm>
              <a:off x="5093767" y="1392033"/>
              <a:ext cx="6283629" cy="1185968"/>
              <a:chOff x="5093767" y="1392033"/>
              <a:chExt cx="6283629" cy="1185968"/>
            </a:xfrm>
          </p:grpSpPr>
          <p:sp>
            <p:nvSpPr>
              <p:cNvPr id="28" name="矩形 27"/>
              <p:cNvSpPr/>
              <p:nvPr>
                <p:custDataLst>
                  <p:tags r:id="rId7"/>
                </p:custDataLst>
              </p:nvPr>
            </p:nvSpPr>
            <p:spPr>
              <a:xfrm>
                <a:off x="5267047" y="2033607"/>
                <a:ext cx="5231078"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25" name="矩形 3"/>
              <p:cNvSpPr/>
              <p:nvPr>
                <p:custDataLst>
                  <p:tags r:id="rId8"/>
                </p:custDataLst>
              </p:nvPr>
            </p:nvSpPr>
            <p:spPr>
              <a:xfrm rot="20830111">
                <a:off x="5093767" y="1392033"/>
                <a:ext cx="6283629" cy="543321"/>
              </a:xfrm>
              <a:custGeom>
                <a:avLst/>
                <a:gdLst>
                  <a:gd name="connsiteX0" fmla="*/ 5836155 w 5836155"/>
                  <a:gd name="connsiteY0" fmla="*/ 0 h 738688"/>
                  <a:gd name="connsiteX1" fmla="*/ 5672141 w 5836155"/>
                  <a:gd name="connsiteY1" fmla="*/ 720080 h 738688"/>
                  <a:gd name="connsiteX2" fmla="*/ 0 w 5836155"/>
                  <a:gd name="connsiteY2" fmla="*/ 738687 h 738688"/>
                  <a:gd name="connsiteX3" fmla="*/ 113123 w 5836155"/>
                  <a:gd name="connsiteY3" fmla="*/ 0 h 738688"/>
                  <a:gd name="connsiteX4" fmla="*/ 5836155 w 5836155"/>
                  <a:gd name="connsiteY4" fmla="*/ 0 h 738688"/>
                  <a:gd name="connsiteX0-1" fmla="*/ 5836155 w 5836155"/>
                  <a:gd name="connsiteY0-2" fmla="*/ 0 h 738686"/>
                  <a:gd name="connsiteX1-3" fmla="*/ 5672141 w 5836155"/>
                  <a:gd name="connsiteY1-4" fmla="*/ 720080 h 738686"/>
                  <a:gd name="connsiteX2-5" fmla="*/ 0 w 5836155"/>
                  <a:gd name="connsiteY2-6" fmla="*/ 738687 h 738686"/>
                  <a:gd name="connsiteX3-7" fmla="*/ 138757 w 5836155"/>
                  <a:gd name="connsiteY3-8" fmla="*/ 172 h 738686"/>
                  <a:gd name="connsiteX4-9" fmla="*/ 5836155 w 5836155"/>
                  <a:gd name="connsiteY4-10" fmla="*/ 0 h 7386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36155" h="738686">
                    <a:moveTo>
                      <a:pt x="5836155" y="0"/>
                    </a:moveTo>
                    <a:lnTo>
                      <a:pt x="5672141" y="720080"/>
                    </a:lnTo>
                    <a:lnTo>
                      <a:pt x="0" y="738687"/>
                    </a:lnTo>
                    <a:lnTo>
                      <a:pt x="138757" y="172"/>
                    </a:lnTo>
                    <a:lnTo>
                      <a:pt x="5836155" y="0"/>
                    </a:lnTo>
                    <a:close/>
                  </a:path>
                </a:pathLst>
              </a:custGeom>
              <a:solidFill>
                <a:schemeClr val="bg2">
                  <a:lumMod val="75000"/>
                </a:schemeClr>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rPr>
                  <a:t>百链学术搜索简介</a:t>
                </a:r>
                <a:endParaRPr lang="zh-CN" altLang="en-US" sz="2000" kern="0" dirty="0">
                  <a:solidFill>
                    <a:srgbClr val="FFFFFF"/>
                  </a:solidFill>
                </a:endParaRPr>
              </a:p>
            </p:txBody>
          </p:sp>
        </p:grpSp>
      </p:grpSp>
      <p:pic>
        <p:nvPicPr>
          <p:cNvPr id="4" name="图片 3"/>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r="50613" b="4968"/>
          <a:stretch>
            <a:fillRect/>
          </a:stretch>
        </p:blipFill>
        <p:spPr>
          <a:xfrm>
            <a:off x="988579" y="1170069"/>
            <a:ext cx="3867903" cy="496422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1" name="矩形 1"/>
          <p:cNvSpPr/>
          <p:nvPr>
            <p:custDataLst>
              <p:tags r:id="rId11"/>
            </p:custDataLst>
          </p:nvPr>
        </p:nvSpPr>
        <p:spPr>
          <a:xfrm>
            <a:off x="4145596" y="1983276"/>
            <a:ext cx="966298" cy="752340"/>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chemeClr val="bg2">
              <a:lumMod val="75000"/>
            </a:schemeClr>
          </a:solidFill>
          <a:ln w="19050" cap="flat" cmpd="sng" algn="ctr">
            <a:noFill/>
            <a:prstDash val="solid"/>
          </a:ln>
          <a:effectLst/>
        </p:spPr>
        <p:txBody>
          <a:bodyPr lIns="0" tIns="0" rIns="144000" bIns="0" anchor="ctr"/>
          <a:lstStyle/>
          <a:p>
            <a:pPr algn="ctr">
              <a:defRPr/>
            </a:pPr>
            <a:r>
              <a:rPr lang="zh-CN" altLang="en-US" sz="2000" kern="0" dirty="0">
                <a:solidFill>
                  <a:sysClr val="window" lastClr="FFFFFF"/>
                </a:solidFill>
                <a:latin typeface="+mn-ea"/>
              </a:rPr>
              <a:t>第一章</a:t>
            </a:r>
            <a:endParaRPr lang="zh-CN" altLang="en-US" sz="2000" kern="0" dirty="0">
              <a:solidFill>
                <a:sysClr val="window" lastClr="FFFFFF"/>
              </a:solidFill>
              <a:latin typeface="+mn-ea"/>
            </a:endParaRPr>
          </a:p>
        </p:txBody>
      </p:sp>
      <p:sp>
        <p:nvSpPr>
          <p:cNvPr id="35" name="矩形 1"/>
          <p:cNvSpPr/>
          <p:nvPr>
            <p:custDataLst>
              <p:tags r:id="rId12"/>
            </p:custDataLst>
          </p:nvPr>
        </p:nvSpPr>
        <p:spPr>
          <a:xfrm>
            <a:off x="4125008" y="4341154"/>
            <a:ext cx="966298" cy="751178"/>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chemeClr val="bg2">
              <a:lumMod val="75000"/>
            </a:schemeClr>
          </a:solidFill>
          <a:ln w="19050" cap="flat" cmpd="sng" algn="ctr">
            <a:noFill/>
            <a:prstDash val="solid"/>
          </a:ln>
          <a:effectLst/>
        </p:spPr>
        <p:txBody>
          <a:bodyPr lIns="0" tIns="0" rIns="144000" bIns="0" anchor="ctr"/>
          <a:lstStyle/>
          <a:p>
            <a:pPr algn="ctr">
              <a:defRPr/>
            </a:pPr>
            <a:r>
              <a:rPr lang="zh-CN" altLang="en-US" sz="2000" kern="0" dirty="0">
                <a:solidFill>
                  <a:sysClr val="window" lastClr="FFFFFF"/>
                </a:solidFill>
                <a:latin typeface="+mn-ea"/>
              </a:rPr>
              <a:t>第三章</a:t>
            </a:r>
            <a:endParaRPr lang="zh-CN" altLang="en-US" sz="2000" kern="0" dirty="0">
              <a:solidFill>
                <a:sysClr val="window" lastClr="FFFFFF"/>
              </a:solidFill>
              <a:latin typeface="+mn-ea"/>
            </a:endParaRPr>
          </a:p>
        </p:txBody>
      </p:sp>
      <p:sp>
        <p:nvSpPr>
          <p:cNvPr id="39" name="矩形 1"/>
          <p:cNvSpPr/>
          <p:nvPr>
            <p:custDataLst>
              <p:tags r:id="rId13"/>
            </p:custDataLst>
          </p:nvPr>
        </p:nvSpPr>
        <p:spPr>
          <a:xfrm>
            <a:off x="4145220" y="3165598"/>
            <a:ext cx="966298" cy="752340"/>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463857"/>
          </a:solidFill>
          <a:ln w="19050" cap="flat" cmpd="sng" algn="ctr">
            <a:noFill/>
            <a:prstDash val="solid"/>
          </a:ln>
          <a:effectLst/>
        </p:spPr>
        <p:txBody>
          <a:bodyPr lIns="0" tIns="0" rIns="144000" bIns="0" anchor="ctr"/>
          <a:lstStyle/>
          <a:p>
            <a:pPr algn="ctr">
              <a:defRPr/>
            </a:pPr>
            <a:r>
              <a:rPr lang="zh-CN" altLang="en-US" sz="2000" kern="0" dirty="0" smtClean="0">
                <a:solidFill>
                  <a:sysClr val="window" lastClr="FFFFFF"/>
                </a:solidFill>
                <a:latin typeface="+mn-ea"/>
              </a:rPr>
              <a:t>第</a:t>
            </a:r>
            <a:r>
              <a:rPr lang="zh-CN" altLang="en-US" sz="2000" kern="0" dirty="0">
                <a:solidFill>
                  <a:sysClr val="window" lastClr="FFFFFF"/>
                </a:solidFill>
                <a:latin typeface="+mn-ea"/>
              </a:rPr>
              <a:t>二</a:t>
            </a:r>
            <a:r>
              <a:rPr lang="zh-CN" altLang="en-US" sz="2000" kern="0" dirty="0" smtClean="0">
                <a:solidFill>
                  <a:sysClr val="window" lastClr="FFFFFF"/>
                </a:solidFill>
                <a:latin typeface="+mn-ea"/>
              </a:rPr>
              <a:t>章</a:t>
            </a:r>
            <a:endParaRPr lang="zh-CN" altLang="en-US" sz="2000" kern="0" dirty="0">
              <a:solidFill>
                <a:sysClr val="window" lastClr="FFFFFF"/>
              </a:solidFill>
              <a:latin typeface="+mn-ea"/>
            </a:endParaRPr>
          </a:p>
        </p:txBody>
      </p:sp>
      <p:sp>
        <p:nvSpPr>
          <p:cNvPr id="45" name="圆角矩形 44"/>
          <p:cNvSpPr/>
          <p:nvPr/>
        </p:nvSpPr>
        <p:spPr>
          <a:xfrm>
            <a:off x="11573261" y="6375939"/>
            <a:ext cx="375933" cy="375933"/>
          </a:xfrm>
          <a:prstGeom prst="roundRect">
            <a:avLst>
              <a:gd name="adj" fmla="val 9349"/>
            </a:avLst>
          </a:prstGeom>
          <a:solidFill>
            <a:srgbClr val="02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endParaRPr lang="zh-CN" altLang="en-US" sz="2400" dirty="0"/>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par>
                          <p:cTn id="16" fill="hold">
                            <p:stCondLst>
                              <p:cond delay="2750"/>
                            </p:stCondLst>
                            <p:childTnLst>
                              <p:par>
                                <p:cTn id="17" presetID="10" presetClass="entr" presetSubtype="0" fill="hold" grpId="0" nodeType="afterEffect">
                                  <p:stCondLst>
                                    <p:cond delay="25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3500"/>
                            </p:stCondLst>
                            <p:childTnLst>
                              <p:par>
                                <p:cTn id="21" presetID="22" presetClass="entr" presetSubtype="8" fill="hold"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4750"/>
                            </p:stCondLst>
                            <p:childTnLst>
                              <p:par>
                                <p:cTn id="25" presetID="10" presetClass="entr" presetSubtype="0" fill="hold" grpId="0" nodeType="afterEffect">
                                  <p:stCondLst>
                                    <p:cond delay="25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5500"/>
                            </p:stCondLst>
                            <p:childTnLst>
                              <p:par>
                                <p:cTn id="29" presetID="22" presetClass="entr" presetSubtype="8" fill="hold"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5" grpId="0" bldLvl="0" animBg="1"/>
      <p:bldP spid="3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书馆网站"/>
          <p:cNvPicPr>
            <a:picLocks noChangeAspect="1"/>
          </p:cNvPicPr>
          <p:nvPr/>
        </p:nvPicPr>
        <p:blipFill>
          <a:blip r:embed="rId1"/>
          <a:stretch>
            <a:fillRect/>
          </a:stretch>
        </p:blipFill>
        <p:spPr>
          <a:xfrm>
            <a:off x="8255" y="-28575"/>
            <a:ext cx="10756265" cy="5456555"/>
          </a:xfrm>
          <a:prstGeom prst="rect">
            <a:avLst/>
          </a:prstGeom>
        </p:spPr>
      </p:pic>
      <p:sp>
        <p:nvSpPr>
          <p:cNvPr id="3" name="矩形 2"/>
          <p:cNvSpPr/>
          <p:nvPr/>
        </p:nvSpPr>
        <p:spPr>
          <a:xfrm>
            <a:off x="3324225" y="4345940"/>
            <a:ext cx="990600" cy="23495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34315" y="5622290"/>
            <a:ext cx="10026015" cy="1191895"/>
          </a:xfrm>
          <a:prstGeom prst="rect">
            <a:avLst/>
          </a:prstGeom>
          <a:noFill/>
        </p:spPr>
        <p:txBody>
          <a:bodyPr wrap="square" rtlCol="0">
            <a:spAutoFit/>
          </a:bodyPr>
          <a:p>
            <a:r>
              <a:rPr lang="en-US" altLang="zh-CN" sz="2400">
                <a:solidFill>
                  <a:srgbClr val="7030A0"/>
                </a:solidFill>
              </a:rPr>
              <a:t>1</a:t>
            </a:r>
            <a:r>
              <a:rPr lang="zh-CN" altLang="en-US" sz="2400">
                <a:solidFill>
                  <a:srgbClr val="7030A0"/>
                </a:solidFill>
              </a:rPr>
              <a:t>、登陆学校网站，找到百链云图书馆点击进入；</a:t>
            </a:r>
            <a:endParaRPr lang="zh-CN" altLang="en-US" sz="2400">
              <a:solidFill>
                <a:srgbClr val="7030A0"/>
              </a:solidFill>
            </a:endParaRPr>
          </a:p>
          <a:p>
            <a:endParaRPr lang="zh-CN" altLang="en-US" sz="2400">
              <a:solidFill>
                <a:srgbClr val="7030A0"/>
              </a:solidFill>
            </a:endParaRPr>
          </a:p>
          <a:p>
            <a:r>
              <a:rPr lang="en-US" altLang="zh-CN" sz="2400">
                <a:solidFill>
                  <a:srgbClr val="7030A0"/>
                </a:solidFill>
              </a:rPr>
              <a:t>2</a:t>
            </a:r>
            <a:r>
              <a:rPr lang="zh-CN" altLang="en-US" sz="2400">
                <a:solidFill>
                  <a:srgbClr val="7030A0"/>
                </a:solidFill>
              </a:rPr>
              <a:t>、学校局域网内直接搜索百链云图书馆，点击进入。</a:t>
            </a:r>
            <a:endParaRPr lang="zh-CN" altLang="en-US" sz="240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093767" y="2676415"/>
            <a:ext cx="5459084" cy="1470220"/>
            <a:chOff x="5093767" y="2676415"/>
            <a:chExt cx="5459084" cy="1470220"/>
          </a:xfrm>
        </p:grpSpPr>
        <p:sp>
          <p:nvSpPr>
            <p:cNvPr id="52" name="Oval 65"/>
            <p:cNvSpPr>
              <a:spLocks noChangeArrowheads="1"/>
            </p:cNvSpPr>
            <p:nvPr>
              <p:custDataLst>
                <p:tags r:id="rId1"/>
              </p:custDataLst>
            </p:nvPr>
          </p:nvSpPr>
          <p:spPr bwMode="auto">
            <a:xfrm rot="16200000" flipV="1">
              <a:off x="4639308" y="3499854"/>
              <a:ext cx="1209726"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7" name="组合 6"/>
            <p:cNvGrpSpPr/>
            <p:nvPr/>
          </p:nvGrpSpPr>
          <p:grpSpPr>
            <a:xfrm>
              <a:off x="5093767" y="2676415"/>
              <a:ext cx="5459084" cy="1100501"/>
              <a:chOff x="5093767" y="2676415"/>
              <a:chExt cx="5459084" cy="1100501"/>
            </a:xfrm>
          </p:grpSpPr>
          <p:sp>
            <p:nvSpPr>
              <p:cNvPr id="34" name="矩形 33"/>
              <p:cNvSpPr/>
              <p:nvPr>
                <p:custDataLst>
                  <p:tags r:id="rId2"/>
                </p:custDataLst>
              </p:nvPr>
            </p:nvSpPr>
            <p:spPr>
              <a:xfrm>
                <a:off x="5265229" y="3232522"/>
                <a:ext cx="5287622"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36" name="矩形 3"/>
              <p:cNvSpPr/>
              <p:nvPr>
                <p:custDataLst>
                  <p:tags r:id="rId3"/>
                </p:custDataLst>
              </p:nvPr>
            </p:nvSpPr>
            <p:spPr>
              <a:xfrm rot="20830111">
                <a:off x="5093767" y="2676415"/>
                <a:ext cx="5425319" cy="529255"/>
              </a:xfrm>
              <a:custGeom>
                <a:avLst/>
                <a:gdLst/>
                <a:ahLst/>
                <a:cxnLst/>
                <a:rect l="l" t="t" r="r" b="b"/>
                <a:pathLst>
                  <a:path w="5887046" h="720080">
                    <a:moveTo>
                      <a:pt x="5887046" y="0"/>
                    </a:moveTo>
                    <a:lnTo>
                      <a:pt x="5723032" y="720080"/>
                    </a:lnTo>
                    <a:lnTo>
                      <a:pt x="0" y="720080"/>
                    </a:lnTo>
                    <a:lnTo>
                      <a:pt x="164014" y="0"/>
                    </a:lnTo>
                    <a:close/>
                  </a:path>
                </a:pathLst>
              </a:custGeom>
              <a:solidFill>
                <a:schemeClr val="bg2">
                  <a:lumMod val="75000"/>
                </a:schemeClr>
              </a:solidFill>
              <a:ln w="25400" cap="flat" cmpd="sng" algn="ctr">
                <a:solidFill>
                  <a:schemeClr val="bg2">
                    <a:lumMod val="75000"/>
                  </a:schemeClr>
                </a:solidFill>
                <a:prstDash val="solid"/>
              </a:ln>
              <a:effectLst/>
            </p:spPr>
            <p:txBody>
              <a:bodyPr lIns="68580" tIns="34290" rIns="68580" bIns="34290" anchor="ctr">
                <a:normAutofit/>
              </a:bodyPr>
              <a:lstStyle/>
              <a:p>
                <a:pPr algn="ctr">
                  <a:defRPr/>
                </a:pPr>
                <a:r>
                  <a:rPr lang="zh-CN" altLang="en-US" sz="2000" kern="0" dirty="0">
                    <a:solidFill>
                      <a:srgbClr val="FFFFFF"/>
                    </a:solidFill>
                  </a:rPr>
                  <a:t>登陆方式</a:t>
                </a:r>
                <a:endParaRPr lang="zh-CN" altLang="en-US" sz="2000" kern="0" dirty="0">
                  <a:solidFill>
                    <a:srgbClr val="FFFFFF"/>
                  </a:solidFill>
                </a:endParaRPr>
              </a:p>
            </p:txBody>
          </p:sp>
        </p:grpSp>
      </p:grpSp>
      <p:sp>
        <p:nvSpPr>
          <p:cNvPr id="22" name="文本框 21"/>
          <p:cNvSpPr txBox="1"/>
          <p:nvPr>
            <p:custDataLst>
              <p:tags r:id="rId4"/>
            </p:custDataLst>
          </p:nvPr>
        </p:nvSpPr>
        <p:spPr>
          <a:xfrm>
            <a:off x="746092" y="113585"/>
            <a:ext cx="2303917" cy="707886"/>
          </a:xfrm>
          <a:prstGeom prst="rect">
            <a:avLst/>
          </a:prstGeom>
          <a:noFill/>
        </p:spPr>
        <p:txBody>
          <a:bodyPr wrap="square" rtlCol="0">
            <a:spAutoFit/>
          </a:bodyPr>
          <a:lstStyle/>
          <a:p>
            <a:r>
              <a:rPr lang="zh-CN" altLang="en-US" sz="4000" dirty="0" smtClean="0">
                <a:solidFill>
                  <a:schemeClr val="bg2">
                    <a:lumMod val="25000"/>
                  </a:schemeClr>
                </a:solidFill>
                <a:latin typeface="方正正大黑简体" panose="02000000000000000000" pitchFamily="2" charset="-122"/>
                <a:ea typeface="方正正大黑简体" panose="02000000000000000000" pitchFamily="2" charset="-122"/>
              </a:rPr>
              <a:t>目录页</a:t>
            </a:r>
            <a:endParaRPr lang="zh-CN" altLang="en-US" sz="4000" dirty="0">
              <a:solidFill>
                <a:schemeClr val="bg2">
                  <a:lumMod val="25000"/>
                </a:schemeClr>
              </a:solidFill>
              <a:latin typeface="方正正大黑简体" panose="02000000000000000000" pitchFamily="2" charset="-122"/>
              <a:ea typeface="方正正大黑简体" panose="02000000000000000000" pitchFamily="2" charset="-122"/>
            </a:endParaRPr>
          </a:p>
        </p:txBody>
      </p:sp>
      <p:grpSp>
        <p:nvGrpSpPr>
          <p:cNvPr id="23" name="组合 22"/>
          <p:cNvGrpSpPr/>
          <p:nvPr/>
        </p:nvGrpSpPr>
        <p:grpSpPr>
          <a:xfrm>
            <a:off x="874713" y="774976"/>
            <a:ext cx="1337199" cy="92990"/>
            <a:chOff x="874713" y="774976"/>
            <a:chExt cx="1337199" cy="92990"/>
          </a:xfrm>
        </p:grpSpPr>
        <p:cxnSp>
          <p:nvCxnSpPr>
            <p:cNvPr id="24" name="直接连接符 23"/>
            <p:cNvCxnSpPr/>
            <p:nvPr/>
          </p:nvCxnSpPr>
          <p:spPr>
            <a:xfrm>
              <a:off x="874713" y="817375"/>
              <a:ext cx="1337199" cy="8193"/>
            </a:xfrm>
            <a:prstGeom prst="line">
              <a:avLst/>
            </a:prstGeom>
            <a:ln w="25400">
              <a:solidFill>
                <a:srgbClr val="453755"/>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74713" y="774976"/>
              <a:ext cx="402956" cy="92990"/>
            </a:xfrm>
            <a:prstGeom prst="rect">
              <a:avLst/>
            </a:prstGeom>
            <a:solidFill>
              <a:srgbClr val="029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093767" y="3984068"/>
            <a:ext cx="4541059" cy="1396452"/>
            <a:chOff x="5093767" y="3984068"/>
            <a:chExt cx="4541059" cy="1396452"/>
          </a:xfrm>
        </p:grpSpPr>
        <p:sp>
          <p:nvSpPr>
            <p:cNvPr id="53" name="Oval 65"/>
            <p:cNvSpPr>
              <a:spLocks noChangeArrowheads="1"/>
            </p:cNvSpPr>
            <p:nvPr>
              <p:custDataLst>
                <p:tags r:id="rId5"/>
              </p:custDataLst>
            </p:nvPr>
          </p:nvSpPr>
          <p:spPr bwMode="auto">
            <a:xfrm rot="16200000" flipV="1">
              <a:off x="4643371" y="4733739"/>
              <a:ext cx="1209726"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8" name="组合 7"/>
            <p:cNvGrpSpPr/>
            <p:nvPr/>
          </p:nvGrpSpPr>
          <p:grpSpPr>
            <a:xfrm>
              <a:off x="5093767" y="3984068"/>
              <a:ext cx="4541059" cy="1004682"/>
              <a:chOff x="5093767" y="3984068"/>
              <a:chExt cx="4541059" cy="1004682"/>
            </a:xfrm>
          </p:grpSpPr>
          <p:sp>
            <p:nvSpPr>
              <p:cNvPr id="30" name="矩形 29"/>
              <p:cNvSpPr/>
              <p:nvPr>
                <p:custDataLst>
                  <p:tags r:id="rId6"/>
                </p:custDataLst>
              </p:nvPr>
            </p:nvSpPr>
            <p:spPr>
              <a:xfrm>
                <a:off x="5271140" y="4444356"/>
                <a:ext cx="4268507"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37" name="矩形 5"/>
              <p:cNvSpPr/>
              <p:nvPr>
                <p:custDataLst>
                  <p:tags r:id="rId7"/>
                </p:custDataLst>
              </p:nvPr>
            </p:nvSpPr>
            <p:spPr>
              <a:xfrm rot="20830111">
                <a:off x="5093767" y="3984068"/>
                <a:ext cx="4541059" cy="529255"/>
              </a:xfrm>
              <a:custGeom>
                <a:avLst/>
                <a:gdLst/>
                <a:ahLst/>
                <a:cxnLst/>
                <a:rect l="l" t="t" r="r" b="b"/>
                <a:pathLst>
                  <a:path w="4926966" h="720080">
                    <a:moveTo>
                      <a:pt x="4926966" y="0"/>
                    </a:moveTo>
                    <a:lnTo>
                      <a:pt x="4762952" y="720080"/>
                    </a:lnTo>
                    <a:lnTo>
                      <a:pt x="0" y="720080"/>
                    </a:lnTo>
                    <a:lnTo>
                      <a:pt x="164014" y="0"/>
                    </a:lnTo>
                    <a:close/>
                  </a:path>
                </a:pathLst>
              </a:custGeom>
              <a:solidFill>
                <a:srgbClr val="E54A46"/>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rPr>
                  <a:t>检索方法</a:t>
                </a:r>
                <a:endParaRPr lang="zh-CN" altLang="en-US" sz="2000" kern="0" dirty="0">
                  <a:solidFill>
                    <a:srgbClr val="FFFFFF"/>
                  </a:solidFill>
                </a:endParaRPr>
              </a:p>
            </p:txBody>
          </p:sp>
        </p:grpSp>
      </p:grpSp>
      <p:grpSp>
        <p:nvGrpSpPr>
          <p:cNvPr id="13" name="组合 12"/>
          <p:cNvGrpSpPr/>
          <p:nvPr/>
        </p:nvGrpSpPr>
        <p:grpSpPr>
          <a:xfrm>
            <a:off x="5093767" y="1392033"/>
            <a:ext cx="6283629" cy="1532674"/>
            <a:chOff x="5093767" y="1392033"/>
            <a:chExt cx="6283629" cy="1532674"/>
          </a:xfrm>
          <a:solidFill>
            <a:schemeClr val="bg2">
              <a:lumMod val="75000"/>
            </a:schemeClr>
          </a:solidFill>
        </p:grpSpPr>
        <p:sp>
          <p:nvSpPr>
            <p:cNvPr id="27" name="Oval 65"/>
            <p:cNvSpPr>
              <a:spLocks noChangeArrowheads="1"/>
            </p:cNvSpPr>
            <p:nvPr>
              <p:custDataLst>
                <p:tags r:id="rId8"/>
              </p:custDataLst>
            </p:nvPr>
          </p:nvSpPr>
          <p:spPr bwMode="auto">
            <a:xfrm rot="16200000" flipV="1">
              <a:off x="4651703" y="2277047"/>
              <a:ext cx="1211485" cy="83835"/>
            </a:xfrm>
            <a:prstGeom prst="ellipse">
              <a:avLst/>
            </a:prstGeom>
            <a:grp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sp>
          <p:nvSpPr>
            <p:cNvPr id="25" name="矩形 3"/>
            <p:cNvSpPr/>
            <p:nvPr>
              <p:custDataLst>
                <p:tags r:id="rId9"/>
              </p:custDataLst>
            </p:nvPr>
          </p:nvSpPr>
          <p:spPr>
            <a:xfrm rot="20830111">
              <a:off x="5093767" y="1392033"/>
              <a:ext cx="6283629" cy="543321"/>
            </a:xfrm>
            <a:custGeom>
              <a:avLst/>
              <a:gdLst>
                <a:gd name="connsiteX0" fmla="*/ 5836155 w 5836155"/>
                <a:gd name="connsiteY0" fmla="*/ 0 h 738688"/>
                <a:gd name="connsiteX1" fmla="*/ 5672141 w 5836155"/>
                <a:gd name="connsiteY1" fmla="*/ 720080 h 738688"/>
                <a:gd name="connsiteX2" fmla="*/ 0 w 5836155"/>
                <a:gd name="connsiteY2" fmla="*/ 738687 h 738688"/>
                <a:gd name="connsiteX3" fmla="*/ 113123 w 5836155"/>
                <a:gd name="connsiteY3" fmla="*/ 0 h 738688"/>
                <a:gd name="connsiteX4" fmla="*/ 5836155 w 5836155"/>
                <a:gd name="connsiteY4" fmla="*/ 0 h 738688"/>
                <a:gd name="connsiteX0-1" fmla="*/ 5836155 w 5836155"/>
                <a:gd name="connsiteY0-2" fmla="*/ 0 h 738686"/>
                <a:gd name="connsiteX1-3" fmla="*/ 5672141 w 5836155"/>
                <a:gd name="connsiteY1-4" fmla="*/ 720080 h 738686"/>
                <a:gd name="connsiteX2-5" fmla="*/ 0 w 5836155"/>
                <a:gd name="connsiteY2-6" fmla="*/ 738687 h 738686"/>
                <a:gd name="connsiteX3-7" fmla="*/ 138757 w 5836155"/>
                <a:gd name="connsiteY3-8" fmla="*/ 172 h 738686"/>
                <a:gd name="connsiteX4-9" fmla="*/ 5836155 w 5836155"/>
                <a:gd name="connsiteY4-10" fmla="*/ 0 h 7386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36155" h="738686">
                  <a:moveTo>
                    <a:pt x="5836155" y="0"/>
                  </a:moveTo>
                  <a:lnTo>
                    <a:pt x="5672141" y="720080"/>
                  </a:lnTo>
                  <a:lnTo>
                    <a:pt x="0" y="738687"/>
                  </a:lnTo>
                  <a:lnTo>
                    <a:pt x="138757" y="172"/>
                  </a:lnTo>
                  <a:lnTo>
                    <a:pt x="5836155" y="0"/>
                  </a:lnTo>
                  <a:close/>
                </a:path>
              </a:pathLst>
            </a:custGeom>
            <a:grp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rPr>
                <a:t>百链学术搜索简介</a:t>
              </a:r>
              <a:endParaRPr lang="zh-CN" altLang="en-US" sz="2000" kern="0" dirty="0">
                <a:solidFill>
                  <a:srgbClr val="FFFFFF"/>
                </a:solidFill>
              </a:endParaRPr>
            </a:p>
          </p:txBody>
        </p:sp>
      </p:grpSp>
      <p:pic>
        <p:nvPicPr>
          <p:cNvPr id="4" name="图片 3"/>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r="50613" b="4968"/>
          <a:stretch>
            <a:fillRect/>
          </a:stretch>
        </p:blipFill>
        <p:spPr>
          <a:xfrm>
            <a:off x="988579" y="1170069"/>
            <a:ext cx="3867903" cy="496422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1" name="矩形 1"/>
          <p:cNvSpPr/>
          <p:nvPr>
            <p:custDataLst>
              <p:tags r:id="rId12"/>
            </p:custDataLst>
          </p:nvPr>
        </p:nvSpPr>
        <p:spPr>
          <a:xfrm>
            <a:off x="4145596" y="1983276"/>
            <a:ext cx="966298" cy="752340"/>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chemeClr val="bg2">
              <a:lumMod val="75000"/>
            </a:schemeClr>
          </a:solidFill>
          <a:ln w="19050" cap="flat" cmpd="sng" algn="ctr">
            <a:noFill/>
            <a:prstDash val="solid"/>
          </a:ln>
          <a:effectLst/>
        </p:spPr>
        <p:txBody>
          <a:bodyPr lIns="0" tIns="0" rIns="144000" bIns="0" anchor="ctr"/>
          <a:lstStyle/>
          <a:p>
            <a:pPr algn="ctr">
              <a:defRPr/>
            </a:pPr>
            <a:r>
              <a:rPr lang="zh-CN" altLang="en-US" sz="2000" kern="0" dirty="0">
                <a:solidFill>
                  <a:sysClr val="window" lastClr="FFFFFF"/>
                </a:solidFill>
                <a:latin typeface="+mn-ea"/>
              </a:rPr>
              <a:t>第一章</a:t>
            </a:r>
            <a:endParaRPr lang="zh-CN" altLang="en-US" sz="2000" kern="0" dirty="0">
              <a:solidFill>
                <a:sysClr val="window" lastClr="FFFFFF"/>
              </a:solidFill>
              <a:latin typeface="+mn-ea"/>
            </a:endParaRPr>
          </a:p>
        </p:txBody>
      </p:sp>
      <p:sp>
        <p:nvSpPr>
          <p:cNvPr id="35" name="矩形 1"/>
          <p:cNvSpPr/>
          <p:nvPr>
            <p:custDataLst>
              <p:tags r:id="rId13"/>
            </p:custDataLst>
          </p:nvPr>
        </p:nvSpPr>
        <p:spPr>
          <a:xfrm>
            <a:off x="4125008" y="4341154"/>
            <a:ext cx="966298" cy="751178"/>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E54A46"/>
          </a:solidFill>
          <a:ln w="19050" cap="flat" cmpd="sng" algn="ctr">
            <a:noFill/>
            <a:prstDash val="solid"/>
          </a:ln>
          <a:effectLst/>
        </p:spPr>
        <p:txBody>
          <a:bodyPr lIns="0" tIns="0" rIns="144000" bIns="0" anchor="ctr"/>
          <a:lstStyle/>
          <a:p>
            <a:pPr algn="ctr">
              <a:defRPr/>
            </a:pPr>
            <a:r>
              <a:rPr lang="zh-CN" altLang="en-US" sz="2000" kern="0" dirty="0">
                <a:solidFill>
                  <a:sysClr val="window" lastClr="FFFFFF"/>
                </a:solidFill>
                <a:latin typeface="+mn-ea"/>
              </a:rPr>
              <a:t>第三章</a:t>
            </a:r>
            <a:endParaRPr lang="zh-CN" altLang="en-US" sz="2000" kern="0" dirty="0">
              <a:solidFill>
                <a:sysClr val="window" lastClr="FFFFFF"/>
              </a:solidFill>
              <a:latin typeface="+mn-ea"/>
            </a:endParaRPr>
          </a:p>
        </p:txBody>
      </p:sp>
      <p:sp>
        <p:nvSpPr>
          <p:cNvPr id="39" name="矩形 1"/>
          <p:cNvSpPr/>
          <p:nvPr>
            <p:custDataLst>
              <p:tags r:id="rId14"/>
            </p:custDataLst>
          </p:nvPr>
        </p:nvSpPr>
        <p:spPr>
          <a:xfrm>
            <a:off x="4124900" y="3165598"/>
            <a:ext cx="966298" cy="752340"/>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chemeClr val="bg2">
              <a:lumMod val="75000"/>
            </a:schemeClr>
          </a:solidFill>
          <a:ln w="19050" cap="flat" cmpd="sng" algn="ctr">
            <a:noFill/>
            <a:prstDash val="solid"/>
          </a:ln>
          <a:effectLst/>
        </p:spPr>
        <p:txBody>
          <a:bodyPr lIns="0" tIns="0" rIns="144000" bIns="0" anchor="ctr"/>
          <a:lstStyle/>
          <a:p>
            <a:pPr algn="ctr">
              <a:defRPr/>
            </a:pPr>
            <a:r>
              <a:rPr lang="zh-CN" altLang="en-US" sz="2000" kern="0" dirty="0" smtClean="0">
                <a:solidFill>
                  <a:sysClr val="window" lastClr="FFFFFF"/>
                </a:solidFill>
                <a:latin typeface="+mn-ea"/>
              </a:rPr>
              <a:t>第</a:t>
            </a:r>
            <a:r>
              <a:rPr lang="zh-CN" altLang="en-US" sz="2000" kern="0" dirty="0">
                <a:solidFill>
                  <a:sysClr val="window" lastClr="FFFFFF"/>
                </a:solidFill>
                <a:latin typeface="+mn-ea"/>
              </a:rPr>
              <a:t>二</a:t>
            </a:r>
            <a:r>
              <a:rPr lang="zh-CN" altLang="en-US" sz="2000" kern="0" dirty="0" smtClean="0">
                <a:solidFill>
                  <a:sysClr val="window" lastClr="FFFFFF"/>
                </a:solidFill>
                <a:latin typeface="+mn-ea"/>
              </a:rPr>
              <a:t>章</a:t>
            </a:r>
            <a:endParaRPr lang="zh-CN" altLang="en-US" sz="2000" kern="0" dirty="0">
              <a:solidFill>
                <a:sysClr val="window" lastClr="FFFFFF"/>
              </a:solidFill>
              <a:latin typeface="+mn-ea"/>
            </a:endParaRPr>
          </a:p>
        </p:txBody>
      </p:sp>
      <p:sp>
        <p:nvSpPr>
          <p:cNvPr id="45" name="圆角矩形 44"/>
          <p:cNvSpPr/>
          <p:nvPr/>
        </p:nvSpPr>
        <p:spPr>
          <a:xfrm>
            <a:off x="11573261" y="6375939"/>
            <a:ext cx="375933" cy="375933"/>
          </a:xfrm>
          <a:prstGeom prst="roundRect">
            <a:avLst>
              <a:gd name="adj" fmla="val 9349"/>
            </a:avLst>
          </a:prstGeom>
          <a:solidFill>
            <a:srgbClr val="02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endParaRPr lang="zh-CN" altLang="en-US" sz="2400" dirty="0"/>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3" presetClass="entr" presetSubtype="5"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blinds(vertical)">
                                      <p:cBhvr>
                                        <p:cTn id="14" dur="500"/>
                                        <p:tgtEl>
                                          <p:spTgt spid="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2000"/>
                            </p:stCondLst>
                            <p:childTnLst>
                              <p:par>
                                <p:cTn id="20" presetID="22" presetClass="entr" presetSubtype="8"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par>
                          <p:cTn id="23" fill="hold">
                            <p:stCondLst>
                              <p:cond delay="3250"/>
                            </p:stCondLst>
                            <p:childTnLst>
                              <p:par>
                                <p:cTn id="24" presetID="10" presetClass="entr" presetSubtype="0" fill="hold" grpId="0" nodeType="afterEffect">
                                  <p:stCondLst>
                                    <p:cond delay="25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4000"/>
                            </p:stCondLst>
                            <p:childTnLst>
                              <p:par>
                                <p:cTn id="28" presetID="22" presetClass="entr" presetSubtype="8" fill="hold" nodeType="afterEffect">
                                  <p:stCondLst>
                                    <p:cond delay="25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5250"/>
                            </p:stCondLst>
                            <p:childTnLst>
                              <p:par>
                                <p:cTn id="32" presetID="10" presetClass="entr" presetSubtype="0" fill="hold" grpId="0" nodeType="after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6000"/>
                            </p:stCondLst>
                            <p:childTnLst>
                              <p:par>
                                <p:cTn id="36" presetID="22" presetClass="entr" presetSubtype="8"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bldLvl="0" animBg="1"/>
      <p:bldP spid="35" grpId="0" bldLvl="0" animBg="1"/>
      <p:bldP spid="3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59080" y="173355"/>
            <a:ext cx="4802505" cy="853440"/>
          </a:xfrm>
          <a:prstGeom prst="rect">
            <a:avLst/>
          </a:prstGeom>
          <a:noFill/>
        </p:spPr>
        <p:txBody>
          <a:bodyPr wrap="square" rtlCol="0">
            <a:spAutoFit/>
          </a:bodyPr>
          <a:p>
            <a:r>
              <a:rPr lang="zh-CN" altLang="en-US" sz="3200" b="1" dirty="0">
                <a:solidFill>
                  <a:schemeClr val="accent6">
                    <a:lumMod val="75000"/>
                  </a:schemeClr>
                </a:solidFill>
                <a:sym typeface="+mn-ea"/>
              </a:rPr>
              <a:t>（一）查看</a:t>
            </a:r>
            <a:r>
              <a:rPr lang="zh-CN" altLang="en-US" sz="3200" b="1" dirty="0">
                <a:solidFill>
                  <a:srgbClr val="C00000"/>
                </a:solidFill>
                <a:sym typeface="+mn-ea"/>
              </a:rPr>
              <a:t>中文</a:t>
            </a:r>
            <a:r>
              <a:rPr lang="zh-CN" altLang="en-US" sz="3200" b="1" dirty="0">
                <a:solidFill>
                  <a:schemeClr val="accent6">
                    <a:lumMod val="75000"/>
                  </a:schemeClr>
                </a:solidFill>
                <a:sym typeface="+mn-ea"/>
              </a:rPr>
              <a:t>资源</a:t>
            </a:r>
            <a:endParaRPr lang="zh-CN" altLang="en-US" sz="3200" b="1" dirty="0">
              <a:solidFill>
                <a:schemeClr val="accent6">
                  <a:lumMod val="75000"/>
                </a:schemeClr>
              </a:solidFill>
              <a:sym typeface="+mn-ea"/>
            </a:endParaRPr>
          </a:p>
          <a:p>
            <a:endParaRPr lang="zh-CN" altLang="en-US"/>
          </a:p>
        </p:txBody>
      </p:sp>
      <p:pic>
        <p:nvPicPr>
          <p:cNvPr id="4" name="图片 3" descr="光学界面"/>
          <p:cNvPicPr>
            <a:picLocks noChangeAspect="1"/>
          </p:cNvPicPr>
          <p:nvPr/>
        </p:nvPicPr>
        <p:blipFill>
          <a:blip r:embed="rId1"/>
          <a:stretch>
            <a:fillRect/>
          </a:stretch>
        </p:blipFill>
        <p:spPr>
          <a:xfrm>
            <a:off x="-523240" y="1026795"/>
            <a:ext cx="12532360" cy="5953125"/>
          </a:xfrm>
          <a:prstGeom prst="rect">
            <a:avLst/>
          </a:prstGeom>
        </p:spPr>
      </p:pic>
      <p:sp>
        <p:nvSpPr>
          <p:cNvPr id="5" name="圆角矩形标注 7"/>
          <p:cNvSpPr/>
          <p:nvPr/>
        </p:nvSpPr>
        <p:spPr>
          <a:xfrm>
            <a:off x="6505684" y="1650871"/>
            <a:ext cx="3060340" cy="1224136"/>
          </a:xfrm>
          <a:prstGeom prst="wedgeRoundRectCallout">
            <a:avLst>
              <a:gd name="adj1" fmla="val -21765"/>
              <a:gd name="adj2" fmla="val 71902"/>
              <a:gd name="adj3" fmla="val 16667"/>
            </a:avLst>
          </a:prstGeom>
          <a:ln>
            <a:noFill/>
          </a:ln>
          <a:effectLst>
            <a:outerShdw blurRad="225425" dist="50800" dir="5220000" algn="ctr">
              <a:srgbClr val="000000">
                <a:alpha val="33000"/>
              </a:srgbClr>
            </a:outerShdw>
          </a:effectLst>
          <a:scene3d>
            <a:camera prst="perspectiveFront" fov="3300000">
              <a:rot lat="21101273" lon="20650543" rev="31461"/>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lIns="91298" tIns="45649" rIns="91298" bIns="45649" anchor="ctr"/>
          <a:p>
            <a:pPr marL="0" marR="0" lvl="0" indent="0" algn="ctr" defTabSz="912495"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以检索“</a:t>
            </a:r>
            <a:r>
              <a:rPr kumimoji="0" lang="zh-CN" altLang="en-US" sz="3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光学</a:t>
            </a:r>
            <a:r>
              <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”为例</a:t>
            </a:r>
            <a:endPar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矩形 1"/>
          <p:cNvSpPr>
            <a:spLocks noChangeArrowheads="1"/>
          </p:cNvSpPr>
          <p:nvPr/>
        </p:nvSpPr>
        <p:spPr bwMode="auto">
          <a:xfrm>
            <a:off x="1835468" y="3630613"/>
            <a:ext cx="2232025" cy="511175"/>
          </a:xfrm>
          <a:prstGeom prst="wedgeRoundRectCallout">
            <a:avLst>
              <a:gd name="adj1" fmla="val 61231"/>
              <a:gd name="adj2" fmla="val -23271"/>
              <a:gd name="adj3" fmla="val 16667"/>
            </a:avLst>
          </a:prstGeom>
          <a:solidFill>
            <a:srgbClr val="FFC000"/>
          </a:solidFill>
          <a:ln w="12700">
            <a:solidFill>
              <a:schemeClr val="bg1"/>
            </a:solidFill>
          </a:ln>
          <a:effectLst>
            <a:outerShdw blurRad="50800" dist="38100" dir="2700000" algn="tl" rotWithShape="0">
              <a:prstClr val="black">
                <a:alpha val="40000"/>
              </a:prstClr>
            </a:outerShdw>
          </a:effectLst>
        </p:spPr>
        <p:txBody>
          <a:bodyPr>
            <a:spAutoFit/>
          </a:bodyPr>
          <a:p>
            <a:pPr marL="0" marR="0" lvl="0" indent="0" algn="l" defTabSz="91249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中外文的整合</a:t>
            </a:r>
            <a:endPar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光学结果"/>
          <p:cNvPicPr>
            <a:picLocks noChangeAspect="1"/>
          </p:cNvPicPr>
          <p:nvPr/>
        </p:nvPicPr>
        <p:blipFill>
          <a:blip r:embed="rId1"/>
          <a:stretch>
            <a:fillRect/>
          </a:stretch>
        </p:blipFill>
        <p:spPr>
          <a:xfrm>
            <a:off x="-92075" y="695960"/>
            <a:ext cx="13001625" cy="6690360"/>
          </a:xfrm>
          <a:prstGeom prst="rect">
            <a:avLst/>
          </a:prstGeom>
        </p:spPr>
      </p:pic>
      <p:sp>
        <p:nvSpPr>
          <p:cNvPr id="47120" name="圆角矩形标注 47119"/>
          <p:cNvSpPr/>
          <p:nvPr/>
        </p:nvSpPr>
        <p:spPr>
          <a:xfrm>
            <a:off x="2744788" y="1271588"/>
            <a:ext cx="2447925" cy="503237"/>
          </a:xfrm>
          <a:prstGeom prst="wedgeRoundRectCallout">
            <a:avLst>
              <a:gd name="adj1" fmla="val -55968"/>
              <a:gd name="adj2" fmla="val 100157"/>
              <a:gd name="adj3" fmla="val 16667"/>
            </a:avLst>
          </a:prstGeom>
          <a:solidFill>
            <a:schemeClr val="accent1"/>
          </a:solidFill>
          <a:ln w="9525" cap="flat" cmpd="sng">
            <a:solidFill>
              <a:schemeClr val="tx1"/>
            </a:solidFill>
            <a:prstDash val="solid"/>
            <a:miter/>
            <a:headEnd type="none" w="med" len="med"/>
            <a:tailEnd type="none" w="med" len="med"/>
          </a:ln>
        </p:spPr>
        <p:txBody>
          <a:bodyPr/>
          <a:p>
            <a:pPr lvl="0" algn="ctr" defTabSz="914400" eaLnBrk="1" hangingPunct="1"/>
            <a:r>
              <a:rPr lang="zh-CN" altLang="en-US" sz="2400" b="1" dirty="0">
                <a:latin typeface="Calibri" panose="020F0502020204030204" charset="0"/>
                <a:ea typeface="宋体" panose="02010600030101010101" pitchFamily="2" charset="-122"/>
              </a:rPr>
              <a:t>以“</a:t>
            </a:r>
            <a:r>
              <a:rPr lang="zh-CN" altLang="en-US" sz="2400" b="1" dirty="0">
                <a:solidFill>
                  <a:srgbClr val="C00000"/>
                </a:solidFill>
                <a:latin typeface="Calibri" panose="020F0502020204030204" charset="0"/>
                <a:ea typeface="宋体" panose="02010600030101010101" pitchFamily="2" charset="-122"/>
              </a:rPr>
              <a:t>图书</a:t>
            </a:r>
            <a:r>
              <a:rPr lang="zh-CN" altLang="en-US" sz="2400" b="1" dirty="0">
                <a:latin typeface="Calibri" panose="020F0502020204030204" charset="0"/>
                <a:ea typeface="宋体" panose="02010600030101010101" pitchFamily="2" charset="-122"/>
              </a:rPr>
              <a:t>”为例</a:t>
            </a:r>
            <a:endParaRPr lang="zh-CN" altLang="en-US" sz="2400" b="1" dirty="0">
              <a:latin typeface="Calibri" panose="020F0502020204030204" charset="0"/>
              <a:ea typeface="宋体" panose="02010600030101010101" pitchFamily="2" charset="-122"/>
            </a:endParaRPr>
          </a:p>
        </p:txBody>
      </p:sp>
      <p:sp>
        <p:nvSpPr>
          <p:cNvPr id="47122" name="圆角矩形标注 47121"/>
          <p:cNvSpPr/>
          <p:nvPr/>
        </p:nvSpPr>
        <p:spPr>
          <a:xfrm>
            <a:off x="1376363" y="4732655"/>
            <a:ext cx="3816350" cy="792163"/>
          </a:xfrm>
          <a:prstGeom prst="wedgeRoundRectCallout">
            <a:avLst>
              <a:gd name="adj1" fmla="val -54199"/>
              <a:gd name="adj2" fmla="val -88676"/>
              <a:gd name="adj3" fmla="val 16667"/>
            </a:avLst>
          </a:prstGeom>
          <a:solidFill>
            <a:schemeClr val="accent1"/>
          </a:solidFill>
          <a:ln w="9525" cap="flat" cmpd="sng">
            <a:solidFill>
              <a:schemeClr val="tx1"/>
            </a:solidFill>
            <a:prstDash val="solid"/>
            <a:miter/>
            <a:headEnd type="none" w="med" len="med"/>
            <a:tailEnd type="none" w="med" len="med"/>
          </a:ln>
        </p:spPr>
        <p:txBody>
          <a:bodyPr/>
          <a:p>
            <a:pPr lvl="0" algn="ctr" defTabSz="914400" eaLnBrk="1" hangingPunct="1"/>
            <a:r>
              <a:rPr lang="zh-CN" altLang="en-US" sz="2400" b="1" dirty="0">
                <a:latin typeface="Calibri" panose="020F0502020204030204" charset="0"/>
                <a:ea typeface="宋体" panose="02010600030101010101" pitchFamily="2" charset="-122"/>
              </a:rPr>
              <a:t>满足检索条件的不同类型的文献量</a:t>
            </a:r>
            <a:endParaRPr lang="zh-CN" altLang="en-US" sz="2400" b="1" dirty="0">
              <a:latin typeface="Calibri" panose="020F0502020204030204" charset="0"/>
              <a:ea typeface="宋体" panose="02010600030101010101" pitchFamily="2" charset="-122"/>
            </a:endParaRPr>
          </a:p>
        </p:txBody>
      </p:sp>
      <p:sp>
        <p:nvSpPr>
          <p:cNvPr id="4" name="矩形 3"/>
          <p:cNvSpPr/>
          <p:nvPr/>
        </p:nvSpPr>
        <p:spPr>
          <a:xfrm>
            <a:off x="-92075" y="2731135"/>
            <a:ext cx="1242695" cy="262001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00355" y="116840"/>
            <a:ext cx="6146165" cy="579120"/>
          </a:xfrm>
          <a:prstGeom prst="rect">
            <a:avLst/>
          </a:prstGeom>
          <a:noFill/>
        </p:spPr>
        <p:txBody>
          <a:bodyPr wrap="square" rtlCol="0">
            <a:spAutoFit/>
          </a:bodyPr>
          <a:p>
            <a:r>
              <a:rPr lang="zh-CN" altLang="en-US" sz="3200" b="1"/>
              <a:t>图书查询</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20"/>
                                        </p:tgtEl>
                                        <p:attrNameLst>
                                          <p:attrName>style.visibility</p:attrName>
                                        </p:attrNameLst>
                                      </p:cBhvr>
                                      <p:to>
                                        <p:strVal val="visible"/>
                                      </p:to>
                                    </p:set>
                                    <p:animEffect transition="in" filter="wipe(left)">
                                      <p:cBhvr>
                                        <p:cTn id="7" dur="500"/>
                                        <p:tgtEl>
                                          <p:spTgt spid="4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光学图书"/>
          <p:cNvPicPr>
            <a:picLocks noChangeAspect="1"/>
          </p:cNvPicPr>
          <p:nvPr/>
        </p:nvPicPr>
        <p:blipFill>
          <a:blip r:embed="rId1"/>
          <a:stretch>
            <a:fillRect/>
          </a:stretch>
        </p:blipFill>
        <p:spPr>
          <a:xfrm>
            <a:off x="59055" y="81280"/>
            <a:ext cx="12574905" cy="5808980"/>
          </a:xfrm>
          <a:prstGeom prst="rect">
            <a:avLst/>
          </a:prstGeom>
        </p:spPr>
      </p:pic>
      <p:sp>
        <p:nvSpPr>
          <p:cNvPr id="3" name="文本框 2"/>
          <p:cNvSpPr txBox="1"/>
          <p:nvPr/>
        </p:nvSpPr>
        <p:spPr>
          <a:xfrm>
            <a:off x="384810" y="6074410"/>
            <a:ext cx="7910195" cy="579120"/>
          </a:xfrm>
          <a:prstGeom prst="rect">
            <a:avLst/>
          </a:prstGeom>
          <a:noFill/>
        </p:spPr>
        <p:txBody>
          <a:bodyPr wrap="square" rtlCol="0">
            <a:spAutoFit/>
          </a:bodyPr>
          <a:p>
            <a:r>
              <a:rPr lang="zh-CN" altLang="en-US" sz="3200">
                <a:solidFill>
                  <a:srgbClr val="C00000"/>
                </a:solidFill>
              </a:rPr>
              <a:t>在图书中查找光学可看到本馆信息</a:t>
            </a:r>
            <a:endParaRPr lang="zh-CN" altLang="en-US" sz="3200">
              <a:solidFill>
                <a:srgbClr val="C00000"/>
              </a:solidFill>
            </a:endParaRPr>
          </a:p>
        </p:txBody>
      </p:sp>
      <p:sp>
        <p:nvSpPr>
          <p:cNvPr id="4" name="矩形 3"/>
          <p:cNvSpPr/>
          <p:nvPr/>
        </p:nvSpPr>
        <p:spPr>
          <a:xfrm>
            <a:off x="15875" y="1866900"/>
            <a:ext cx="1763395" cy="82296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137" name="Rounded Rectangular Callout 17"/>
          <p:cNvSpPr/>
          <p:nvPr/>
        </p:nvSpPr>
        <p:spPr>
          <a:xfrm rot="-10800000" flipV="1">
            <a:off x="1999298" y="2992120"/>
            <a:ext cx="3240087" cy="873125"/>
          </a:xfrm>
          <a:prstGeom prst="wedgeRoundRectCallout">
            <a:avLst>
              <a:gd name="adj1" fmla="val 58032"/>
              <a:gd name="adj2" fmla="val -88366"/>
              <a:gd name="adj3" fmla="val 16667"/>
            </a:avLst>
          </a:prstGeom>
          <a:gradFill rotWithShape="0">
            <a:gsLst>
              <a:gs pos="0">
                <a:srgbClr val="C0504D"/>
              </a:gs>
              <a:gs pos="50000">
                <a:srgbClr val="6C2D2B"/>
              </a:gs>
              <a:gs pos="100000">
                <a:srgbClr val="C0504D"/>
              </a:gs>
            </a:gsLst>
            <a:lin ang="18900000" scaled="1"/>
            <a:tileRect/>
          </a:gradFill>
          <a:ln w="12700" cap="flat" cmpd="sng">
            <a:solidFill>
              <a:srgbClr val="800000"/>
            </a:solidFill>
            <a:prstDash val="solid"/>
            <a:miter/>
            <a:headEnd type="none" w="med" len="med"/>
            <a:tailEnd type="none" w="med" len="med"/>
          </a:ln>
        </p:spPr>
        <p:txBody>
          <a:bodyPr wrap="none" lIns="91436" tIns="45718" rIns="91436" bIns="45718" anchor="ctr"/>
          <a:p>
            <a:pPr lvl="0" algn="ctr" defTabSz="913130" eaLnBrk="1" hangingPunct="1"/>
            <a:r>
              <a:rPr lang="zh-CN" altLang="en-US" sz="2000" b="1" dirty="0">
                <a:solidFill>
                  <a:schemeClr val="bg1"/>
                </a:solidFill>
                <a:latin typeface="Calibri" panose="020F0502020204030204" charset="0"/>
                <a:ea typeface="宋体" panose="02010600030101010101" pitchFamily="2" charset="-122"/>
              </a:rPr>
              <a:t>点击进入本馆</a:t>
            </a:r>
            <a:endParaRPr lang="zh-CN" altLang="en-US" sz="2000" b="1" dirty="0">
              <a:solidFill>
                <a:schemeClr val="bg1"/>
              </a:solidFill>
              <a:latin typeface="Calibri" panose="020F0502020204030204" charset="0"/>
              <a:ea typeface="宋体" panose="02010600030101010101" pitchFamily="2" charset="-122"/>
            </a:endParaRPr>
          </a:p>
          <a:p>
            <a:pPr lvl="0" algn="ctr" defTabSz="913130" eaLnBrk="1" hangingPunct="1"/>
            <a:r>
              <a:rPr lang="zh-CN" altLang="en-US" sz="2000" b="1" dirty="0">
                <a:solidFill>
                  <a:schemeClr val="bg1"/>
                </a:solidFill>
                <a:latin typeface="Calibri" panose="020F0502020204030204" charset="0"/>
                <a:ea typeface="宋体" panose="02010600030101010101" pitchFamily="2" charset="-122"/>
              </a:rPr>
              <a:t>显示馆藏信息</a:t>
            </a:r>
            <a:endParaRPr lang="zh-CN" altLang="en-US" sz="2000" b="1" dirty="0">
              <a:solidFill>
                <a:schemeClr val="bg1"/>
              </a:solidFill>
              <a:latin typeface="Calibri" panose="020F0502020204030204" charset="0"/>
              <a:ea typeface="宋体" panose="02010600030101010101" pitchFamily="2" charset="-122"/>
            </a:endParaRPr>
          </a:p>
        </p:txBody>
      </p:sp>
      <p:sp>
        <p:nvSpPr>
          <p:cNvPr id="363526" name="Rounded Rectangular Callout 17"/>
          <p:cNvSpPr/>
          <p:nvPr/>
        </p:nvSpPr>
        <p:spPr>
          <a:xfrm rot="-10800000" flipV="1">
            <a:off x="187008" y="4314825"/>
            <a:ext cx="8305800" cy="457200"/>
          </a:xfrm>
          <a:prstGeom prst="wedgeRoundRectCallout">
            <a:avLst>
              <a:gd name="adj1" fmla="val 12782"/>
              <a:gd name="adj2" fmla="val 115972"/>
              <a:gd name="adj3" fmla="val 16667"/>
            </a:avLst>
          </a:prstGeom>
          <a:gradFill rotWithShape="0">
            <a:gsLst>
              <a:gs pos="0">
                <a:schemeClr val="accent2"/>
              </a:gs>
              <a:gs pos="50000">
                <a:srgbClr val="6C2D2B"/>
              </a:gs>
              <a:gs pos="100000">
                <a:schemeClr val="accent2"/>
              </a:gs>
            </a:gsLst>
            <a:lin ang="18900000" scaled="1"/>
            <a:tileRect/>
          </a:gradFill>
          <a:ln w="12700" cap="flat" cmpd="sng">
            <a:solidFill>
              <a:schemeClr val="accent2"/>
            </a:solidFill>
            <a:prstDash val="solid"/>
            <a:miter/>
            <a:headEnd type="none" w="med" len="med"/>
            <a:tailEnd type="none" w="med" len="med"/>
          </a:ln>
        </p:spPr>
        <p:txBody>
          <a:bodyPr wrap="none" lIns="91436" tIns="45718" rIns="91436" bIns="45718" anchor="ctr"/>
          <a:p>
            <a:pPr lvl="0" algn="ctr" defTabSz="913130" eaLnBrk="1" hangingPunct="1"/>
            <a:r>
              <a:rPr lang="zh-CN" altLang="en-US" b="1" dirty="0">
                <a:solidFill>
                  <a:schemeClr val="bg1"/>
                </a:solidFill>
                <a:latin typeface="Verdana" panose="020B0604030504040204" pitchFamily="34" charset="0"/>
                <a:ea typeface="黑体" panose="02010600030101010101" charset="-122"/>
              </a:rPr>
              <a:t>馆内购买了该书的电子版全文，点击可直接进入相应收录数据库的阅读器进行阅读</a:t>
            </a:r>
            <a:endParaRPr lang="zh-CN" altLang="en-US" b="1" dirty="0">
              <a:solidFill>
                <a:schemeClr val="bg1"/>
              </a:solidFill>
              <a:latin typeface="Verdana" panose="020B0604030504040204" pitchFamily="34" charset="0"/>
              <a:ea typeface="黑体" panose="02010600030101010101" charset="-122"/>
            </a:endParaRPr>
          </a:p>
        </p:txBody>
      </p:sp>
      <p:sp>
        <p:nvSpPr>
          <p:cNvPr id="5" name="矩形 4"/>
          <p:cNvSpPr/>
          <p:nvPr/>
        </p:nvSpPr>
        <p:spPr>
          <a:xfrm>
            <a:off x="2800350" y="5057140"/>
            <a:ext cx="873125" cy="31940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dissolve">
                                      <p:cBhvr>
                                        <p:cTn id="7" dur="500"/>
                                        <p:tgtEl>
                                          <p:spTgt spid="481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3526"/>
                                        </p:tgtEl>
                                        <p:attrNameLst>
                                          <p:attrName>style.visibility</p:attrName>
                                        </p:attrNameLst>
                                      </p:cBhvr>
                                      <p:to>
                                        <p:strVal val="visible"/>
                                      </p:to>
                                    </p:set>
                                    <p:animEffect transition="in" filter="dissolve">
                                      <p:cBhvr>
                                        <p:cTn id="10" dur="500"/>
                                        <p:tgtEl>
                                          <p:spTgt spid="363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bldLvl="0" animBg="1"/>
      <p:bldP spid="3635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光学图书"/>
          <p:cNvPicPr>
            <a:picLocks noChangeAspect="1"/>
          </p:cNvPicPr>
          <p:nvPr/>
        </p:nvPicPr>
        <p:blipFill>
          <a:blip r:embed="rId1"/>
          <a:stretch>
            <a:fillRect/>
          </a:stretch>
        </p:blipFill>
        <p:spPr>
          <a:xfrm>
            <a:off x="-58420" y="-36830"/>
            <a:ext cx="12675235" cy="5855335"/>
          </a:xfrm>
          <a:prstGeom prst="rect">
            <a:avLst/>
          </a:prstGeom>
        </p:spPr>
      </p:pic>
      <p:sp>
        <p:nvSpPr>
          <p:cNvPr id="6" name="圆角矩形标注 7"/>
          <p:cNvSpPr/>
          <p:nvPr/>
        </p:nvSpPr>
        <p:spPr>
          <a:xfrm>
            <a:off x="2883039" y="941358"/>
            <a:ext cx="2232248" cy="857845"/>
          </a:xfrm>
          <a:prstGeom prst="wedgeRoundRectCallout">
            <a:avLst>
              <a:gd name="adj1" fmla="val -31367"/>
              <a:gd name="adj2" fmla="val 71902"/>
              <a:gd name="adj3" fmla="val 16667"/>
            </a:avLst>
          </a:prstGeom>
          <a:ln>
            <a:noFill/>
          </a:ln>
          <a:effectLst>
            <a:outerShdw blurRad="225425" dist="50800" dir="5220000" algn="ctr">
              <a:srgbClr val="000000">
                <a:alpha val="33000"/>
              </a:srgbClr>
            </a:outerShdw>
          </a:effectLst>
          <a:scene3d>
            <a:camera prst="perspectiveFront" fov="3300000">
              <a:rot lat="21101273" lon="20650543" rev="31461"/>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lIns="91298" tIns="45649" rIns="91298" bIns="45649" anchor="ctr"/>
          <a:p>
            <a:pPr marL="0" marR="0" lvl="0" indent="0" algn="ctr" defTabSz="912495"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点击题名</a:t>
            </a:r>
            <a:endPar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2947035" y="1999615"/>
            <a:ext cx="654685" cy="30226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光学书进入"/>
          <p:cNvPicPr>
            <a:picLocks noChangeAspect="1"/>
          </p:cNvPicPr>
          <p:nvPr/>
        </p:nvPicPr>
        <p:blipFill>
          <a:blip r:embed="rId1"/>
          <a:stretch>
            <a:fillRect/>
          </a:stretch>
        </p:blipFill>
        <p:spPr>
          <a:xfrm>
            <a:off x="-226060" y="38735"/>
            <a:ext cx="12612370" cy="6376670"/>
          </a:xfrm>
          <a:prstGeom prst="rect">
            <a:avLst/>
          </a:prstGeom>
        </p:spPr>
      </p:pic>
      <p:sp>
        <p:nvSpPr>
          <p:cNvPr id="14" name="五边形 13"/>
          <p:cNvSpPr/>
          <p:nvPr/>
        </p:nvSpPr>
        <p:spPr>
          <a:xfrm>
            <a:off x="4686320" y="383222"/>
            <a:ext cx="3888432" cy="1000125"/>
          </a:xfrm>
          <a:prstGeom prst="homePlate">
            <a:avLst/>
          </a:prstGeom>
          <a:ln>
            <a:noFill/>
          </a:ln>
          <a:effectLst>
            <a:outerShdw blurRad="225425" dist="50800" dir="5220000" algn="ctr">
              <a:srgbClr val="000000">
                <a:alpha val="33000"/>
              </a:srgbClr>
            </a:outerShdw>
          </a:effectLst>
          <a:scene3d>
            <a:camera prst="perspectiveFront" fov="3300000">
              <a:rot lat="21101273" lon="20650543" rev="31461"/>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lIns="91330" tIns="45665" rIns="91330" bIns="45665" anchor="ctr"/>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本馆没有馆藏</a:t>
            </a:r>
            <a:endParaRPr kumimoji="0" lang="zh-CN" altLang="en-US" sz="3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圆角矩形标注 7"/>
          <p:cNvSpPr/>
          <p:nvPr/>
        </p:nvSpPr>
        <p:spPr>
          <a:xfrm>
            <a:off x="6547043" y="2564462"/>
            <a:ext cx="2232248" cy="1080120"/>
          </a:xfrm>
          <a:prstGeom prst="wedgeRoundRectCallout">
            <a:avLst>
              <a:gd name="adj1" fmla="val 64640"/>
              <a:gd name="adj2" fmla="val 13609"/>
              <a:gd name="adj3" fmla="val 16667"/>
            </a:avLst>
          </a:prstGeom>
          <a:ln>
            <a:noFill/>
          </a:ln>
          <a:effectLst>
            <a:outerShdw blurRad="225425" dist="50800" dir="5220000" algn="ctr">
              <a:srgbClr val="000000">
                <a:alpha val="33000"/>
              </a:srgbClr>
            </a:outerShdw>
          </a:effectLst>
          <a:scene3d>
            <a:camera prst="perspectiveFront" fov="3300000">
              <a:rot lat="21101273" lon="20650543" rev="31461"/>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lIns="91298" tIns="45649" rIns="91298" bIns="45649" anchor="ctr"/>
          <a:p>
            <a:pPr marL="0" marR="0" lvl="0" indent="0" algn="ctr" defTabSz="912495"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申请</a:t>
            </a:r>
            <a:r>
              <a:rPr kumimoji="0" lang="zh-CN" altLang="en-US" sz="3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文献传递</a:t>
            </a:r>
            <a:endParaRPr kumimoji="0" lang="zh-CN" altLang="en-US" sz="3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9161" name="Rounded Rectangular Callout 17"/>
          <p:cNvSpPr/>
          <p:nvPr/>
        </p:nvSpPr>
        <p:spPr>
          <a:xfrm rot="-10800000" flipV="1">
            <a:off x="1728470" y="1933893"/>
            <a:ext cx="3168650" cy="1223962"/>
          </a:xfrm>
          <a:prstGeom prst="wedgeRoundRectCallout">
            <a:avLst>
              <a:gd name="adj1" fmla="val -78912"/>
              <a:gd name="adj2" fmla="val -63620"/>
              <a:gd name="adj3" fmla="val 16667"/>
            </a:avLst>
          </a:prstGeom>
          <a:gradFill rotWithShape="0">
            <a:gsLst>
              <a:gs pos="0">
                <a:schemeClr val="accent2"/>
              </a:gs>
              <a:gs pos="50000">
                <a:srgbClr val="6C2D2B"/>
              </a:gs>
              <a:gs pos="100000">
                <a:schemeClr val="accent2"/>
              </a:gs>
            </a:gsLst>
            <a:lin ang="18900000" scaled="1"/>
            <a:tileRect/>
          </a:gradFill>
          <a:ln w="12700" cap="flat" cmpd="sng">
            <a:solidFill>
              <a:schemeClr val="accent2"/>
            </a:solidFill>
            <a:prstDash val="solid"/>
            <a:miter/>
            <a:headEnd type="none" w="med" len="med"/>
            <a:tailEnd type="none" w="med" len="med"/>
          </a:ln>
        </p:spPr>
        <p:txBody>
          <a:bodyPr wrap="none" lIns="91436" tIns="45718" rIns="91436" bIns="45718" anchor="ctr"/>
          <a:p>
            <a:pPr lvl="0" algn="ctr" defTabSz="913130" eaLnBrk="1" hangingPunct="1"/>
            <a:r>
              <a:rPr lang="zh-CN" altLang="en-US" sz="2400" b="1" dirty="0">
                <a:solidFill>
                  <a:schemeClr val="bg1"/>
                </a:solidFill>
                <a:latin typeface="Calibri" panose="020F0502020204030204" charset="0"/>
                <a:ea typeface="宋体" panose="02010600030101010101" pitchFamily="2" charset="-122"/>
              </a:rPr>
              <a:t>提示：</a:t>
            </a:r>
            <a:endParaRPr lang="zh-CN" altLang="en-US" sz="2400" b="1" dirty="0">
              <a:solidFill>
                <a:schemeClr val="bg1"/>
              </a:solidFill>
              <a:latin typeface="Calibri" panose="020F0502020204030204" charset="0"/>
              <a:ea typeface="宋体" panose="02010600030101010101" pitchFamily="2" charset="-122"/>
            </a:endParaRPr>
          </a:p>
          <a:p>
            <a:pPr lvl="0" algn="ctr" defTabSz="913130" eaLnBrk="1" hangingPunct="1"/>
            <a:r>
              <a:rPr lang="zh-CN" altLang="en-US" sz="2400" b="1" dirty="0">
                <a:solidFill>
                  <a:schemeClr val="bg1"/>
                </a:solidFill>
                <a:latin typeface="Calibri" panose="020F0502020204030204" charset="0"/>
                <a:ea typeface="宋体" panose="02010600030101010101" pitchFamily="2" charset="-122"/>
              </a:rPr>
              <a:t>有“试读”二字的文献</a:t>
            </a:r>
            <a:endParaRPr lang="zh-CN" altLang="en-US" sz="2400" b="1" dirty="0">
              <a:solidFill>
                <a:schemeClr val="bg1"/>
              </a:solidFill>
              <a:latin typeface="Calibri" panose="020F0502020204030204" charset="0"/>
              <a:ea typeface="宋体" panose="02010600030101010101" pitchFamily="2" charset="-122"/>
            </a:endParaRPr>
          </a:p>
          <a:p>
            <a:pPr lvl="0" algn="ctr" defTabSz="913130" eaLnBrk="1" hangingPunct="1"/>
            <a:r>
              <a:rPr lang="zh-CN" altLang="en-US" sz="2400" b="1" dirty="0">
                <a:solidFill>
                  <a:schemeClr val="bg1"/>
                </a:solidFill>
                <a:latin typeface="Calibri" panose="020F0502020204030204" charset="0"/>
                <a:ea typeface="宋体" panose="02010600030101010101" pitchFamily="2" charset="-122"/>
              </a:rPr>
              <a:t>才能进行文献传递</a:t>
            </a:r>
            <a:endParaRPr lang="zh-CN" altLang="en-US" sz="2400" b="1" dirty="0">
              <a:solidFill>
                <a:schemeClr val="bg1"/>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000000"/>
                                          </p:val>
                                        </p:tav>
                                        <p:tav tm="100000">
                                          <p:val>
                                            <p:strVal val="#ppt_w"/>
                                          </p:val>
                                        </p:tav>
                                      </p:tavLst>
                                    </p:anim>
                                    <p:anim calcmode="lin" valueType="num">
                                      <p:cBhvr>
                                        <p:cTn id="12" dur="500" fill="hold"/>
                                        <p:tgtEl>
                                          <p:spTgt spid="5"/>
                                        </p:tgtEl>
                                        <p:attrNameLst>
                                          <p:attrName>ppt_h</p:attrName>
                                        </p:attrNameLst>
                                      </p:cBhvr>
                                      <p:tavLst>
                                        <p:tav tm="0">
                                          <p:val>
                                            <p:fltVal val="0.00000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9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申请表格"/>
          <p:cNvPicPr>
            <a:picLocks noChangeAspect="1"/>
          </p:cNvPicPr>
          <p:nvPr/>
        </p:nvPicPr>
        <p:blipFill>
          <a:blip r:embed="rId1"/>
          <a:stretch>
            <a:fillRect/>
          </a:stretch>
        </p:blipFill>
        <p:spPr>
          <a:xfrm>
            <a:off x="-108585" y="-98425"/>
            <a:ext cx="12127230" cy="5711825"/>
          </a:xfrm>
          <a:prstGeom prst="rect">
            <a:avLst/>
          </a:prstGeom>
        </p:spPr>
      </p:pic>
      <p:pic>
        <p:nvPicPr>
          <p:cNvPr id="3" name="图片 2" descr="申请表格2"/>
          <p:cNvPicPr>
            <a:picLocks noChangeAspect="1"/>
          </p:cNvPicPr>
          <p:nvPr/>
        </p:nvPicPr>
        <p:blipFill>
          <a:blip r:embed="rId2"/>
          <a:stretch>
            <a:fillRect/>
          </a:stretch>
        </p:blipFill>
        <p:spPr>
          <a:xfrm>
            <a:off x="1391920" y="3749675"/>
            <a:ext cx="8837930" cy="4428490"/>
          </a:xfrm>
          <a:prstGeom prst="rect">
            <a:avLst/>
          </a:prstGeom>
        </p:spPr>
      </p:pic>
      <p:pic>
        <p:nvPicPr>
          <p:cNvPr id="8" name="图片 7"/>
          <p:cNvPicPr>
            <a:picLocks noChangeAspect="1"/>
          </p:cNvPicPr>
          <p:nvPr/>
        </p:nvPicPr>
        <p:blipFill>
          <a:blip r:embed="rId3"/>
          <a:stretch>
            <a:fillRect/>
          </a:stretch>
        </p:blipFill>
        <p:spPr>
          <a:xfrm>
            <a:off x="95885" y="-98742"/>
            <a:ext cx="2232025" cy="1655762"/>
          </a:xfrm>
          <a:prstGeom prst="rect">
            <a:avLst/>
          </a:prstGeom>
          <a:noFill/>
          <a:ln w="9525">
            <a:noFill/>
          </a:ln>
        </p:spPr>
      </p:pic>
      <p:sp>
        <p:nvSpPr>
          <p:cNvPr id="51206" name="Rounded Rectangular Callout 17"/>
          <p:cNvSpPr/>
          <p:nvPr/>
        </p:nvSpPr>
        <p:spPr>
          <a:xfrm rot="-10800000" flipV="1">
            <a:off x="1618933" y="4816158"/>
            <a:ext cx="1828800" cy="461962"/>
          </a:xfrm>
          <a:prstGeom prst="wedgeRoundRectCallout">
            <a:avLst>
              <a:gd name="adj1" fmla="val -18407"/>
              <a:gd name="adj2" fmla="val 118727"/>
              <a:gd name="adj3" fmla="val 16667"/>
            </a:avLst>
          </a:prstGeom>
          <a:gradFill rotWithShape="0">
            <a:gsLst>
              <a:gs pos="0">
                <a:schemeClr val="accent2"/>
              </a:gs>
              <a:gs pos="50000">
                <a:srgbClr val="6C2D2B"/>
              </a:gs>
              <a:gs pos="100000">
                <a:schemeClr val="accent2"/>
              </a:gs>
            </a:gsLst>
            <a:lin ang="18900000" scaled="1"/>
            <a:tileRect/>
          </a:gradFill>
          <a:ln w="12700" cap="flat" cmpd="sng">
            <a:solidFill>
              <a:schemeClr val="accent2"/>
            </a:solidFill>
            <a:prstDash val="solid"/>
            <a:miter/>
            <a:headEnd type="none" w="med" len="med"/>
            <a:tailEnd type="none" w="med" len="med"/>
          </a:ln>
        </p:spPr>
        <p:txBody>
          <a:bodyPr wrap="none" lIns="91436" tIns="45718" rIns="91436" bIns="45718" anchor="ctr"/>
          <a:p>
            <a:pPr lvl="0" algn="ctr" defTabSz="913130" eaLnBrk="1" hangingPunct="1"/>
            <a:r>
              <a:rPr lang="zh-CN" altLang="en-US" b="1" dirty="0">
                <a:solidFill>
                  <a:schemeClr val="bg1"/>
                </a:solidFill>
                <a:latin typeface="Verdana" panose="020B0604030504040204" pitchFamily="34" charset="0"/>
                <a:ea typeface="黑体" panose="02010600030101010101" charset="-122"/>
              </a:rPr>
              <a:t>服务说明</a:t>
            </a:r>
            <a:endParaRPr lang="zh-CN" altLang="en-US" b="1" dirty="0">
              <a:solidFill>
                <a:schemeClr val="bg1"/>
              </a:solidFill>
              <a:latin typeface="Verdana" panose="020B0604030504040204" pitchFamily="34" charset="0"/>
              <a:ea typeface="黑体" panose="02010600030101010101" charset="-122"/>
            </a:endParaRPr>
          </a:p>
        </p:txBody>
      </p:sp>
      <p:sp>
        <p:nvSpPr>
          <p:cNvPr id="4" name="矩形 3"/>
          <p:cNvSpPr/>
          <p:nvPr/>
        </p:nvSpPr>
        <p:spPr>
          <a:xfrm>
            <a:off x="2459990" y="5537200"/>
            <a:ext cx="7052945" cy="1880870"/>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000000"/>
                                          </p:val>
                                        </p:tav>
                                        <p:tav tm="100000">
                                          <p:val>
                                            <p:strVal val="#ppt_w"/>
                                          </p:val>
                                        </p:tav>
                                      </p:tavLst>
                                    </p:anim>
                                    <p:anim calcmode="lin" valueType="num">
                                      <p:cBhvr>
                                        <p:cTn id="8" dur="500" fill="hold"/>
                                        <p:tgtEl>
                                          <p:spTgt spid="8"/>
                                        </p:tgtEl>
                                        <p:attrNameLst>
                                          <p:attrName>ppt_h</p:attrName>
                                        </p:attrNameLst>
                                      </p:cBhvr>
                                      <p:tavLst>
                                        <p:tav tm="0">
                                          <p:val>
                                            <p:fltVal val="0.00000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093767" y="2676415"/>
            <a:ext cx="5459084" cy="1470220"/>
            <a:chOff x="5093767" y="2676415"/>
            <a:chExt cx="5459084" cy="1470220"/>
          </a:xfrm>
        </p:grpSpPr>
        <p:sp>
          <p:nvSpPr>
            <p:cNvPr id="52" name="Oval 65"/>
            <p:cNvSpPr>
              <a:spLocks noChangeArrowheads="1"/>
            </p:cNvSpPr>
            <p:nvPr>
              <p:custDataLst>
                <p:tags r:id="rId1"/>
              </p:custDataLst>
            </p:nvPr>
          </p:nvSpPr>
          <p:spPr bwMode="auto">
            <a:xfrm rot="16200000" flipV="1">
              <a:off x="4639308" y="3499854"/>
              <a:ext cx="1209726"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7" name="组合 6"/>
            <p:cNvGrpSpPr/>
            <p:nvPr/>
          </p:nvGrpSpPr>
          <p:grpSpPr>
            <a:xfrm>
              <a:off x="5093767" y="2676415"/>
              <a:ext cx="5459084" cy="1100501"/>
              <a:chOff x="5093767" y="2676415"/>
              <a:chExt cx="5459084" cy="1100501"/>
            </a:xfrm>
          </p:grpSpPr>
          <p:sp>
            <p:nvSpPr>
              <p:cNvPr id="34" name="矩形 33"/>
              <p:cNvSpPr/>
              <p:nvPr>
                <p:custDataLst>
                  <p:tags r:id="rId2"/>
                </p:custDataLst>
              </p:nvPr>
            </p:nvSpPr>
            <p:spPr>
              <a:xfrm>
                <a:off x="5265229" y="3232522"/>
                <a:ext cx="5287622"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36" name="矩形 3"/>
              <p:cNvSpPr/>
              <p:nvPr>
                <p:custDataLst>
                  <p:tags r:id="rId3"/>
                </p:custDataLst>
              </p:nvPr>
            </p:nvSpPr>
            <p:spPr>
              <a:xfrm rot="20830111">
                <a:off x="5093767" y="2676415"/>
                <a:ext cx="5425319" cy="529255"/>
              </a:xfrm>
              <a:custGeom>
                <a:avLst/>
                <a:gdLst/>
                <a:ahLst/>
                <a:cxnLst/>
                <a:rect l="l" t="t" r="r" b="b"/>
                <a:pathLst>
                  <a:path w="5887046" h="720080">
                    <a:moveTo>
                      <a:pt x="5887046" y="0"/>
                    </a:moveTo>
                    <a:lnTo>
                      <a:pt x="5723032" y="720080"/>
                    </a:lnTo>
                    <a:lnTo>
                      <a:pt x="0" y="720080"/>
                    </a:lnTo>
                    <a:lnTo>
                      <a:pt x="164014" y="0"/>
                    </a:lnTo>
                    <a:close/>
                  </a:path>
                </a:pathLst>
              </a:custGeom>
              <a:solidFill>
                <a:srgbClr val="463857"/>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rPr>
                  <a:t>登陆方式</a:t>
                </a:r>
                <a:endParaRPr lang="zh-CN" altLang="en-US" sz="2000" kern="0" dirty="0">
                  <a:solidFill>
                    <a:srgbClr val="FFFFFF"/>
                  </a:solidFill>
                </a:endParaRPr>
              </a:p>
            </p:txBody>
          </p:sp>
        </p:grpSp>
      </p:grpSp>
      <p:sp>
        <p:nvSpPr>
          <p:cNvPr id="22" name="文本框 21"/>
          <p:cNvSpPr txBox="1"/>
          <p:nvPr>
            <p:custDataLst>
              <p:tags r:id="rId4"/>
            </p:custDataLst>
          </p:nvPr>
        </p:nvSpPr>
        <p:spPr>
          <a:xfrm>
            <a:off x="746092" y="113585"/>
            <a:ext cx="2303917" cy="707886"/>
          </a:xfrm>
          <a:prstGeom prst="rect">
            <a:avLst/>
          </a:prstGeom>
          <a:noFill/>
        </p:spPr>
        <p:txBody>
          <a:bodyPr wrap="square" rtlCol="0">
            <a:spAutoFit/>
          </a:bodyPr>
          <a:lstStyle/>
          <a:p>
            <a:r>
              <a:rPr lang="zh-CN" altLang="en-US" sz="4000" dirty="0" smtClean="0">
                <a:solidFill>
                  <a:schemeClr val="bg2">
                    <a:lumMod val="25000"/>
                  </a:schemeClr>
                </a:solidFill>
                <a:latin typeface="方正正大黑简体" panose="02000000000000000000" pitchFamily="2" charset="-122"/>
                <a:ea typeface="方正正大黑简体" panose="02000000000000000000" pitchFamily="2" charset="-122"/>
              </a:rPr>
              <a:t>目录页</a:t>
            </a:r>
            <a:endParaRPr lang="zh-CN" altLang="en-US" sz="4000" dirty="0">
              <a:solidFill>
                <a:schemeClr val="bg2">
                  <a:lumMod val="25000"/>
                </a:schemeClr>
              </a:solidFill>
              <a:latin typeface="方正正大黑简体" panose="02000000000000000000" pitchFamily="2" charset="-122"/>
              <a:ea typeface="方正正大黑简体" panose="02000000000000000000" pitchFamily="2" charset="-122"/>
            </a:endParaRPr>
          </a:p>
        </p:txBody>
      </p:sp>
      <p:grpSp>
        <p:nvGrpSpPr>
          <p:cNvPr id="23" name="组合 22"/>
          <p:cNvGrpSpPr/>
          <p:nvPr/>
        </p:nvGrpSpPr>
        <p:grpSpPr>
          <a:xfrm>
            <a:off x="874713" y="774976"/>
            <a:ext cx="1337199" cy="92990"/>
            <a:chOff x="874713" y="774976"/>
            <a:chExt cx="1337199" cy="92990"/>
          </a:xfrm>
        </p:grpSpPr>
        <p:cxnSp>
          <p:nvCxnSpPr>
            <p:cNvPr id="24" name="直接连接符 23"/>
            <p:cNvCxnSpPr/>
            <p:nvPr/>
          </p:nvCxnSpPr>
          <p:spPr>
            <a:xfrm>
              <a:off x="874713" y="817375"/>
              <a:ext cx="1337199" cy="8193"/>
            </a:xfrm>
            <a:prstGeom prst="line">
              <a:avLst/>
            </a:prstGeom>
            <a:ln w="25400">
              <a:solidFill>
                <a:srgbClr val="453755"/>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74713" y="774976"/>
              <a:ext cx="402956" cy="92990"/>
            </a:xfrm>
            <a:prstGeom prst="rect">
              <a:avLst/>
            </a:prstGeom>
            <a:solidFill>
              <a:srgbClr val="029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093767" y="3984068"/>
            <a:ext cx="4541059" cy="1396452"/>
            <a:chOff x="5093767" y="3984068"/>
            <a:chExt cx="4541059" cy="1396452"/>
          </a:xfrm>
        </p:grpSpPr>
        <p:sp>
          <p:nvSpPr>
            <p:cNvPr id="53" name="Oval 65"/>
            <p:cNvSpPr>
              <a:spLocks noChangeArrowheads="1"/>
            </p:cNvSpPr>
            <p:nvPr>
              <p:custDataLst>
                <p:tags r:id="rId5"/>
              </p:custDataLst>
            </p:nvPr>
          </p:nvSpPr>
          <p:spPr bwMode="auto">
            <a:xfrm rot="16200000" flipV="1">
              <a:off x="4643371" y="4733739"/>
              <a:ext cx="1209726"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8" name="组合 7"/>
            <p:cNvGrpSpPr/>
            <p:nvPr/>
          </p:nvGrpSpPr>
          <p:grpSpPr>
            <a:xfrm>
              <a:off x="5093767" y="3984068"/>
              <a:ext cx="4541059" cy="1004682"/>
              <a:chOff x="5093767" y="3984068"/>
              <a:chExt cx="4541059" cy="1004682"/>
            </a:xfrm>
          </p:grpSpPr>
          <p:sp>
            <p:nvSpPr>
              <p:cNvPr id="30" name="矩形 29"/>
              <p:cNvSpPr/>
              <p:nvPr>
                <p:custDataLst>
                  <p:tags r:id="rId6"/>
                </p:custDataLst>
              </p:nvPr>
            </p:nvSpPr>
            <p:spPr>
              <a:xfrm>
                <a:off x="5271140" y="4444356"/>
                <a:ext cx="4268507"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37" name="矩形 5"/>
              <p:cNvSpPr/>
              <p:nvPr>
                <p:custDataLst>
                  <p:tags r:id="rId7"/>
                </p:custDataLst>
              </p:nvPr>
            </p:nvSpPr>
            <p:spPr>
              <a:xfrm rot="20830111">
                <a:off x="5093767" y="3984068"/>
                <a:ext cx="4541059" cy="529255"/>
              </a:xfrm>
              <a:custGeom>
                <a:avLst/>
                <a:gdLst/>
                <a:ahLst/>
                <a:cxnLst/>
                <a:rect l="l" t="t" r="r" b="b"/>
                <a:pathLst>
                  <a:path w="4926966" h="720080">
                    <a:moveTo>
                      <a:pt x="4926966" y="0"/>
                    </a:moveTo>
                    <a:lnTo>
                      <a:pt x="4762952" y="720080"/>
                    </a:lnTo>
                    <a:lnTo>
                      <a:pt x="0" y="720080"/>
                    </a:lnTo>
                    <a:lnTo>
                      <a:pt x="164014" y="0"/>
                    </a:lnTo>
                    <a:close/>
                  </a:path>
                </a:pathLst>
              </a:custGeom>
              <a:solidFill>
                <a:srgbClr val="E54A46"/>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rPr>
                  <a:t>检索方法</a:t>
                </a:r>
                <a:endParaRPr lang="zh-CN" altLang="en-US" sz="2000" kern="0" dirty="0">
                  <a:solidFill>
                    <a:srgbClr val="FFFFFF"/>
                  </a:solidFill>
                </a:endParaRPr>
              </a:p>
            </p:txBody>
          </p:sp>
        </p:grpSp>
      </p:grpSp>
      <p:grpSp>
        <p:nvGrpSpPr>
          <p:cNvPr id="13" name="组合 12"/>
          <p:cNvGrpSpPr/>
          <p:nvPr/>
        </p:nvGrpSpPr>
        <p:grpSpPr>
          <a:xfrm>
            <a:off x="5093767" y="1392033"/>
            <a:ext cx="6283629" cy="1532674"/>
            <a:chOff x="5093767" y="1392033"/>
            <a:chExt cx="6283629" cy="1532674"/>
          </a:xfrm>
        </p:grpSpPr>
        <p:sp>
          <p:nvSpPr>
            <p:cNvPr id="27" name="Oval 65"/>
            <p:cNvSpPr>
              <a:spLocks noChangeArrowheads="1"/>
            </p:cNvSpPr>
            <p:nvPr>
              <p:custDataLst>
                <p:tags r:id="rId8"/>
              </p:custDataLst>
            </p:nvPr>
          </p:nvSpPr>
          <p:spPr bwMode="auto">
            <a:xfrm rot="16200000" flipV="1">
              <a:off x="4651703" y="2277047"/>
              <a:ext cx="1211485"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6" name="组合 5"/>
            <p:cNvGrpSpPr/>
            <p:nvPr/>
          </p:nvGrpSpPr>
          <p:grpSpPr>
            <a:xfrm>
              <a:off x="5093767" y="1392033"/>
              <a:ext cx="6283629" cy="1185968"/>
              <a:chOff x="5093767" y="1392033"/>
              <a:chExt cx="6283629" cy="1185968"/>
            </a:xfrm>
          </p:grpSpPr>
          <p:sp>
            <p:nvSpPr>
              <p:cNvPr id="28" name="矩形 27"/>
              <p:cNvSpPr/>
              <p:nvPr>
                <p:custDataLst>
                  <p:tags r:id="rId9"/>
                </p:custDataLst>
              </p:nvPr>
            </p:nvSpPr>
            <p:spPr>
              <a:xfrm>
                <a:off x="5267047" y="2033607"/>
                <a:ext cx="5231078"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25" name="矩形 3"/>
              <p:cNvSpPr/>
              <p:nvPr>
                <p:custDataLst>
                  <p:tags r:id="rId10"/>
                </p:custDataLst>
              </p:nvPr>
            </p:nvSpPr>
            <p:spPr>
              <a:xfrm rot="20830111">
                <a:off x="5093767" y="1392033"/>
                <a:ext cx="6283629" cy="543321"/>
              </a:xfrm>
              <a:custGeom>
                <a:avLst/>
                <a:gdLst>
                  <a:gd name="connsiteX0" fmla="*/ 5836155 w 5836155"/>
                  <a:gd name="connsiteY0" fmla="*/ 0 h 738688"/>
                  <a:gd name="connsiteX1" fmla="*/ 5672141 w 5836155"/>
                  <a:gd name="connsiteY1" fmla="*/ 720080 h 738688"/>
                  <a:gd name="connsiteX2" fmla="*/ 0 w 5836155"/>
                  <a:gd name="connsiteY2" fmla="*/ 738687 h 738688"/>
                  <a:gd name="connsiteX3" fmla="*/ 113123 w 5836155"/>
                  <a:gd name="connsiteY3" fmla="*/ 0 h 738688"/>
                  <a:gd name="connsiteX4" fmla="*/ 5836155 w 5836155"/>
                  <a:gd name="connsiteY4" fmla="*/ 0 h 738688"/>
                  <a:gd name="connsiteX0-1" fmla="*/ 5836155 w 5836155"/>
                  <a:gd name="connsiteY0-2" fmla="*/ 0 h 738686"/>
                  <a:gd name="connsiteX1-3" fmla="*/ 5672141 w 5836155"/>
                  <a:gd name="connsiteY1-4" fmla="*/ 720080 h 738686"/>
                  <a:gd name="connsiteX2-5" fmla="*/ 0 w 5836155"/>
                  <a:gd name="connsiteY2-6" fmla="*/ 738687 h 738686"/>
                  <a:gd name="connsiteX3-7" fmla="*/ 138757 w 5836155"/>
                  <a:gd name="connsiteY3-8" fmla="*/ 172 h 738686"/>
                  <a:gd name="connsiteX4-9" fmla="*/ 5836155 w 5836155"/>
                  <a:gd name="connsiteY4-10" fmla="*/ 0 h 7386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36155" h="738686">
                    <a:moveTo>
                      <a:pt x="5836155" y="0"/>
                    </a:moveTo>
                    <a:lnTo>
                      <a:pt x="5672141" y="720080"/>
                    </a:lnTo>
                    <a:lnTo>
                      <a:pt x="0" y="738687"/>
                    </a:lnTo>
                    <a:lnTo>
                      <a:pt x="138757" y="172"/>
                    </a:lnTo>
                    <a:lnTo>
                      <a:pt x="5836155" y="0"/>
                    </a:lnTo>
                    <a:close/>
                  </a:path>
                </a:pathLst>
              </a:custGeom>
              <a:solidFill>
                <a:srgbClr val="029EA4"/>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rPr>
                  <a:t>百链学术搜索简介</a:t>
                </a:r>
                <a:endParaRPr lang="zh-CN" altLang="en-US" sz="2000" kern="0" dirty="0">
                  <a:solidFill>
                    <a:srgbClr val="FFFFFF"/>
                  </a:solidFill>
                </a:endParaRPr>
              </a:p>
            </p:txBody>
          </p:sp>
        </p:grpSp>
      </p:grpSp>
      <p:pic>
        <p:nvPicPr>
          <p:cNvPr id="4" name="图片 3"/>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r="50613" b="4968"/>
          <a:stretch>
            <a:fillRect/>
          </a:stretch>
        </p:blipFill>
        <p:spPr>
          <a:xfrm>
            <a:off x="988579" y="1170069"/>
            <a:ext cx="3867903" cy="496422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1" name="矩形 1"/>
          <p:cNvSpPr/>
          <p:nvPr>
            <p:custDataLst>
              <p:tags r:id="rId13"/>
            </p:custDataLst>
          </p:nvPr>
        </p:nvSpPr>
        <p:spPr>
          <a:xfrm>
            <a:off x="4145596" y="1983276"/>
            <a:ext cx="966298" cy="752340"/>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029EA4"/>
          </a:solidFill>
          <a:ln w="19050" cap="flat" cmpd="sng" algn="ctr">
            <a:noFill/>
            <a:prstDash val="solid"/>
          </a:ln>
          <a:effectLst/>
        </p:spPr>
        <p:txBody>
          <a:bodyPr lIns="0" tIns="0" rIns="144000" bIns="0" anchor="ctr"/>
          <a:lstStyle/>
          <a:p>
            <a:pPr algn="ctr">
              <a:defRPr/>
            </a:pPr>
            <a:r>
              <a:rPr lang="zh-CN" altLang="en-US" sz="2000" kern="0" dirty="0">
                <a:solidFill>
                  <a:sysClr val="window" lastClr="FFFFFF"/>
                </a:solidFill>
                <a:latin typeface="+mn-ea"/>
              </a:rPr>
              <a:t>第一章</a:t>
            </a:r>
            <a:endParaRPr lang="zh-CN" altLang="en-US" sz="2000" kern="0" dirty="0">
              <a:solidFill>
                <a:sysClr val="window" lastClr="FFFFFF"/>
              </a:solidFill>
              <a:latin typeface="+mn-ea"/>
            </a:endParaRPr>
          </a:p>
        </p:txBody>
      </p:sp>
      <p:sp>
        <p:nvSpPr>
          <p:cNvPr id="35" name="矩形 1"/>
          <p:cNvSpPr/>
          <p:nvPr>
            <p:custDataLst>
              <p:tags r:id="rId14"/>
            </p:custDataLst>
          </p:nvPr>
        </p:nvSpPr>
        <p:spPr>
          <a:xfrm>
            <a:off x="4125008" y="4341154"/>
            <a:ext cx="966298" cy="751178"/>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E54A46"/>
          </a:solidFill>
          <a:ln w="19050" cap="flat" cmpd="sng" algn="ctr">
            <a:noFill/>
            <a:prstDash val="solid"/>
          </a:ln>
          <a:effectLst/>
        </p:spPr>
        <p:txBody>
          <a:bodyPr lIns="0" tIns="0" rIns="144000" bIns="0" anchor="ctr"/>
          <a:lstStyle/>
          <a:p>
            <a:pPr algn="ctr">
              <a:defRPr/>
            </a:pPr>
            <a:r>
              <a:rPr lang="zh-CN" altLang="en-US" sz="2000" kern="0" dirty="0">
                <a:solidFill>
                  <a:sysClr val="window" lastClr="FFFFFF"/>
                </a:solidFill>
                <a:latin typeface="+mn-ea"/>
              </a:rPr>
              <a:t>第三章</a:t>
            </a:r>
            <a:endParaRPr lang="zh-CN" altLang="en-US" sz="2000" kern="0" dirty="0">
              <a:solidFill>
                <a:sysClr val="window" lastClr="FFFFFF"/>
              </a:solidFill>
              <a:latin typeface="+mn-ea"/>
            </a:endParaRPr>
          </a:p>
        </p:txBody>
      </p:sp>
      <p:sp>
        <p:nvSpPr>
          <p:cNvPr id="39" name="矩形 1"/>
          <p:cNvSpPr/>
          <p:nvPr>
            <p:custDataLst>
              <p:tags r:id="rId15"/>
            </p:custDataLst>
          </p:nvPr>
        </p:nvSpPr>
        <p:spPr>
          <a:xfrm>
            <a:off x="4145220" y="3165598"/>
            <a:ext cx="966298" cy="752340"/>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463857"/>
          </a:solidFill>
          <a:ln w="19050" cap="flat" cmpd="sng" algn="ctr">
            <a:noFill/>
            <a:prstDash val="solid"/>
          </a:ln>
          <a:effectLst/>
        </p:spPr>
        <p:txBody>
          <a:bodyPr lIns="0" tIns="0" rIns="144000" bIns="0" anchor="ctr"/>
          <a:lstStyle/>
          <a:p>
            <a:pPr algn="ctr">
              <a:defRPr/>
            </a:pPr>
            <a:r>
              <a:rPr lang="zh-CN" altLang="en-US" sz="2000" kern="0" dirty="0" smtClean="0">
                <a:solidFill>
                  <a:sysClr val="window" lastClr="FFFFFF"/>
                </a:solidFill>
                <a:latin typeface="+mn-ea"/>
              </a:rPr>
              <a:t>第</a:t>
            </a:r>
            <a:r>
              <a:rPr lang="zh-CN" altLang="en-US" sz="2000" kern="0" dirty="0">
                <a:solidFill>
                  <a:sysClr val="window" lastClr="FFFFFF"/>
                </a:solidFill>
                <a:latin typeface="+mn-ea"/>
              </a:rPr>
              <a:t>二</a:t>
            </a:r>
            <a:r>
              <a:rPr lang="zh-CN" altLang="en-US" sz="2000" kern="0" dirty="0" smtClean="0">
                <a:solidFill>
                  <a:sysClr val="window" lastClr="FFFFFF"/>
                </a:solidFill>
                <a:latin typeface="+mn-ea"/>
              </a:rPr>
              <a:t>章</a:t>
            </a:r>
            <a:endParaRPr lang="zh-CN" altLang="en-US" sz="2000" kern="0" dirty="0">
              <a:solidFill>
                <a:sysClr val="window" lastClr="FFFFFF"/>
              </a:solidFill>
              <a:latin typeface="+mn-ea"/>
            </a:endParaRPr>
          </a:p>
        </p:txBody>
      </p:sp>
      <p:sp>
        <p:nvSpPr>
          <p:cNvPr id="45" name="圆角矩形 44"/>
          <p:cNvSpPr/>
          <p:nvPr/>
        </p:nvSpPr>
        <p:spPr>
          <a:xfrm>
            <a:off x="11573261" y="6375939"/>
            <a:ext cx="375933" cy="375933"/>
          </a:xfrm>
          <a:prstGeom prst="roundRect">
            <a:avLst>
              <a:gd name="adj" fmla="val 9349"/>
            </a:avLst>
          </a:prstGeom>
          <a:solidFill>
            <a:srgbClr val="02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endParaRPr lang="zh-CN" altLang="en-US" sz="2400" dirty="0"/>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3" presetClass="entr" presetSubtype="5"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blinds(vertical)">
                                      <p:cBhvr>
                                        <p:cTn id="14" dur="500"/>
                                        <p:tgtEl>
                                          <p:spTgt spid="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2000"/>
                            </p:stCondLst>
                            <p:childTnLst>
                              <p:par>
                                <p:cTn id="20" presetID="22" presetClass="entr" presetSubtype="8"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par>
                          <p:cTn id="23" fill="hold">
                            <p:stCondLst>
                              <p:cond delay="3250"/>
                            </p:stCondLst>
                            <p:childTnLst>
                              <p:par>
                                <p:cTn id="24" presetID="10" presetClass="entr" presetSubtype="0" fill="hold" grpId="0" nodeType="afterEffect">
                                  <p:stCondLst>
                                    <p:cond delay="25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4000"/>
                            </p:stCondLst>
                            <p:childTnLst>
                              <p:par>
                                <p:cTn id="28" presetID="22" presetClass="entr" presetSubtype="8" fill="hold" nodeType="afterEffect">
                                  <p:stCondLst>
                                    <p:cond delay="25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5250"/>
                            </p:stCondLst>
                            <p:childTnLst>
                              <p:par>
                                <p:cTn id="32" presetID="10" presetClass="entr" presetSubtype="0" fill="hold" grpId="0" nodeType="after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6000"/>
                            </p:stCondLst>
                            <p:childTnLst>
                              <p:par>
                                <p:cTn id="36" presetID="22" presetClass="entr" presetSubtype="8"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bldLvl="0" animBg="1"/>
      <p:bldP spid="35" grpId="0" bldLvl="0" animBg="1"/>
      <p:bldP spid="3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70230" y="246380"/>
            <a:ext cx="10697210" cy="796290"/>
          </a:xfrm>
          <a:prstGeom prst="rect">
            <a:avLst/>
          </a:prstGeom>
          <a:noFill/>
        </p:spPr>
        <p:txBody>
          <a:bodyPr wrap="square" rtlCol="0">
            <a:spAutoFit/>
          </a:bodyPr>
          <a:p>
            <a:r>
              <a:rPr lang="zh-CN" altLang="en-US" sz="2800" b="1"/>
              <a:t>期刊查询</a:t>
            </a:r>
            <a:r>
              <a:rPr lang="zh-CN" altLang="en-US" sz="2800"/>
              <a:t>：用</a:t>
            </a:r>
            <a:r>
              <a:rPr lang="en-US" altLang="zh-CN" sz="2800"/>
              <a:t>“</a:t>
            </a:r>
            <a:r>
              <a:rPr lang="zh-CN" altLang="en-US" sz="2800">
                <a:solidFill>
                  <a:srgbClr val="C00000"/>
                </a:solidFill>
              </a:rPr>
              <a:t>光学</a:t>
            </a:r>
            <a:r>
              <a:rPr lang="en-US" altLang="zh-CN" sz="2800">
                <a:solidFill>
                  <a:schemeClr val="tx1"/>
                </a:solidFill>
              </a:rPr>
              <a:t>”</a:t>
            </a:r>
            <a:r>
              <a:rPr lang="zh-CN" altLang="en-US" sz="2800">
                <a:solidFill>
                  <a:schemeClr val="tx1"/>
                </a:solidFill>
              </a:rPr>
              <a:t>关键字在</a:t>
            </a:r>
            <a:r>
              <a:rPr lang="zh-CN" altLang="en-US" sz="2800" b="1" dirty="0">
                <a:solidFill>
                  <a:schemeClr val="tx1"/>
                </a:solidFill>
                <a:latin typeface="Arial" panose="020B0604020202020204" pitchFamily="34" charset="0"/>
                <a:ea typeface="宋体" panose="02010600030101010101" pitchFamily="2" charset="-122"/>
                <a:sym typeface="+mn-ea"/>
              </a:rPr>
              <a:t>文献类型为“</a:t>
            </a:r>
            <a:r>
              <a:rPr lang="zh-CN" altLang="en-US" sz="2800" b="1" dirty="0">
                <a:solidFill>
                  <a:srgbClr val="C00000"/>
                </a:solidFill>
                <a:latin typeface="Arial" panose="020B0604020202020204" pitchFamily="34" charset="0"/>
                <a:ea typeface="宋体" panose="02010600030101010101" pitchFamily="2" charset="-122"/>
                <a:sym typeface="+mn-ea"/>
              </a:rPr>
              <a:t>期刊</a:t>
            </a:r>
            <a:r>
              <a:rPr lang="zh-CN" altLang="en-US" sz="2800" b="1" dirty="0">
                <a:solidFill>
                  <a:schemeClr val="tx1"/>
                </a:solidFill>
                <a:latin typeface="Arial" panose="020B0604020202020204" pitchFamily="34" charset="0"/>
                <a:ea typeface="宋体" panose="02010600030101010101" pitchFamily="2" charset="-122"/>
                <a:sym typeface="+mn-ea"/>
              </a:rPr>
              <a:t>”上查找</a:t>
            </a:r>
            <a:endParaRPr lang="zh-CN" altLang="en-US" sz="2800" b="1" dirty="0">
              <a:solidFill>
                <a:schemeClr val="tx1"/>
              </a:solidFill>
              <a:latin typeface="Arial" panose="020B0604020202020204" pitchFamily="34" charset="0"/>
              <a:ea typeface="宋体" panose="02010600030101010101" pitchFamily="2" charset="-122"/>
              <a:sym typeface="+mn-ea"/>
            </a:endParaRPr>
          </a:p>
          <a:p>
            <a:endParaRPr lang="zh-CN" altLang="en-US">
              <a:solidFill>
                <a:schemeClr val="tx1"/>
              </a:solidFill>
            </a:endParaRPr>
          </a:p>
        </p:txBody>
      </p:sp>
      <p:pic>
        <p:nvPicPr>
          <p:cNvPr id="3" name="图片 2" descr="光学期刊"/>
          <p:cNvPicPr>
            <a:picLocks noChangeAspect="1"/>
          </p:cNvPicPr>
          <p:nvPr/>
        </p:nvPicPr>
        <p:blipFill>
          <a:blip r:embed="rId1"/>
          <a:stretch>
            <a:fillRect/>
          </a:stretch>
        </p:blipFill>
        <p:spPr>
          <a:xfrm>
            <a:off x="-20955" y="689610"/>
            <a:ext cx="12219305" cy="5758815"/>
          </a:xfrm>
          <a:prstGeom prst="rect">
            <a:avLst/>
          </a:prstGeom>
        </p:spPr>
      </p:pic>
      <p:sp>
        <p:nvSpPr>
          <p:cNvPr id="4" name="矩形 3"/>
          <p:cNvSpPr/>
          <p:nvPr/>
        </p:nvSpPr>
        <p:spPr>
          <a:xfrm>
            <a:off x="1590040" y="2840355"/>
            <a:ext cx="7993380" cy="94043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8648" name="文本框 368647"/>
          <p:cNvSpPr txBox="1"/>
          <p:nvPr/>
        </p:nvSpPr>
        <p:spPr>
          <a:xfrm>
            <a:off x="4547235" y="3780790"/>
            <a:ext cx="3097213" cy="457200"/>
          </a:xfrm>
          <a:prstGeom prst="rect">
            <a:avLst/>
          </a:prstGeom>
          <a:noFill/>
          <a:ln w="9525">
            <a:noFill/>
          </a:ln>
        </p:spPr>
        <p:txBody>
          <a:bodyPr>
            <a:spAutoFit/>
          </a:bodyPr>
          <a:p>
            <a:pPr lvl="0" algn="l" eaLnBrk="1" hangingPunct="1">
              <a:spcBef>
                <a:spcPct val="50000"/>
              </a:spcBef>
            </a:pPr>
            <a:r>
              <a:rPr lang="zh-CN" altLang="en-US" sz="2400" b="1" dirty="0">
                <a:solidFill>
                  <a:srgbClr val="FF0000"/>
                </a:solidFill>
                <a:latin typeface="Arial" panose="020B0604020202020204" pitchFamily="34" charset="0"/>
                <a:ea typeface="宋体" panose="02010600030101010101" pitchFamily="2" charset="-122"/>
              </a:rPr>
              <a:t>点击查看详细信息</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5" name="矩形 4"/>
          <p:cNvSpPr/>
          <p:nvPr/>
        </p:nvSpPr>
        <p:spPr>
          <a:xfrm>
            <a:off x="33020" y="2505075"/>
            <a:ext cx="1897380" cy="429895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下箭头标注 5"/>
          <p:cNvSpPr/>
          <p:nvPr/>
        </p:nvSpPr>
        <p:spPr>
          <a:xfrm>
            <a:off x="-20955" y="1228725"/>
            <a:ext cx="3425825" cy="1276350"/>
          </a:xfrm>
          <a:prstGeom prst="down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422275" y="1228725"/>
            <a:ext cx="4227830" cy="1188720"/>
          </a:xfrm>
          <a:prstGeom prst="rect">
            <a:avLst/>
          </a:prstGeom>
          <a:noFill/>
        </p:spPr>
        <p:txBody>
          <a:bodyPr wrap="square" rtlCol="0">
            <a:spAutoFit/>
          </a:bodyPr>
          <a:p>
            <a:pPr lvl="0" algn="ctr" defTabSz="913130" eaLnBrk="0" hangingPunct="0"/>
            <a:r>
              <a:rPr lang="zh-CN" altLang="en-US" b="1" dirty="0">
                <a:solidFill>
                  <a:schemeClr val="accent2"/>
                </a:solidFill>
                <a:effectLst>
                  <a:outerShdw blurRad="38100" dist="38100" dir="2700000">
                    <a:srgbClr val="000000"/>
                  </a:outerShdw>
                </a:effectLst>
                <a:latin typeface="Calibri" panose="020F0502020204030204" charset="0"/>
                <a:ea typeface="宋体" panose="02010600030101010101" pitchFamily="2" charset="-122"/>
                <a:sym typeface="+mn-ea"/>
              </a:rPr>
              <a:t>不同年代、学科及</a:t>
            </a:r>
            <a:endParaRPr lang="zh-CN" altLang="en-US" b="1" dirty="0">
              <a:solidFill>
                <a:schemeClr val="accent2"/>
              </a:solidFill>
              <a:effectLst>
                <a:outerShdw blurRad="38100" dist="38100" dir="2700000">
                  <a:srgbClr val="000000"/>
                </a:outerShdw>
              </a:effectLst>
              <a:latin typeface="Calibri" panose="020F0502020204030204" charset="0"/>
              <a:ea typeface="宋体" panose="02010600030101010101" pitchFamily="2" charset="-122"/>
              <a:sym typeface="+mn-ea"/>
            </a:endParaRPr>
          </a:p>
          <a:p>
            <a:pPr lvl="0" algn="ctr" defTabSz="913130" eaLnBrk="0" hangingPunct="0"/>
            <a:r>
              <a:rPr lang="zh-CN" altLang="en-US" b="1" dirty="0">
                <a:solidFill>
                  <a:schemeClr val="accent2"/>
                </a:solidFill>
                <a:effectLst>
                  <a:outerShdw blurRad="38100" dist="38100" dir="2700000">
                    <a:srgbClr val="000000"/>
                  </a:outerShdw>
                </a:effectLst>
                <a:latin typeface="Calibri" panose="020F0502020204030204" charset="0"/>
                <a:ea typeface="宋体" panose="02010600030101010101" pitchFamily="2" charset="-122"/>
                <a:sym typeface="+mn-ea"/>
              </a:rPr>
              <a:t>工大所购不同数据库</a:t>
            </a:r>
            <a:endParaRPr lang="zh-CN" altLang="en-US" b="1" dirty="0">
              <a:solidFill>
                <a:schemeClr val="accent2"/>
              </a:solidFill>
              <a:effectLst>
                <a:outerShdw blurRad="38100" dist="38100" dir="2700000">
                  <a:srgbClr val="000000"/>
                </a:outerShdw>
              </a:effectLst>
              <a:latin typeface="Calibri" panose="020F0502020204030204" charset="0"/>
              <a:ea typeface="宋体" panose="02010600030101010101" pitchFamily="2" charset="-122"/>
              <a:sym typeface="+mn-ea"/>
            </a:endParaRPr>
          </a:p>
          <a:p>
            <a:pPr lvl="0" algn="ctr" defTabSz="913130" eaLnBrk="0" hangingPunct="0"/>
            <a:r>
              <a:rPr lang="zh-CN" altLang="en-US" b="1" dirty="0">
                <a:solidFill>
                  <a:schemeClr val="accent2"/>
                </a:solidFill>
                <a:effectLst>
                  <a:outerShdw blurRad="38100" dist="38100" dir="2700000">
                    <a:srgbClr val="000000"/>
                  </a:outerShdw>
                </a:effectLst>
                <a:latin typeface="Calibri" panose="020F0502020204030204" charset="0"/>
                <a:ea typeface="宋体" panose="02010600030101010101" pitchFamily="2" charset="-122"/>
                <a:sym typeface="+mn-ea"/>
              </a:rPr>
              <a:t>有关检索词出现的频次</a:t>
            </a:r>
            <a:endParaRPr lang="zh-CN" altLang="en-US" b="1" dirty="0">
              <a:solidFill>
                <a:schemeClr val="accent2"/>
              </a:solidFill>
              <a:effectLst>
                <a:outerShdw blurRad="38100" dist="38100" dir="2700000">
                  <a:srgbClr val="000000"/>
                </a:outerShdw>
              </a:effectLst>
              <a:latin typeface="Calibri" panose="020F0502020204030204" charset="0"/>
              <a:ea typeface="宋体" panose="02010600030101010101" pitchFamily="2" charset="-122"/>
              <a:sym typeface="+mn-ea"/>
            </a:endParaRPr>
          </a:p>
          <a:p>
            <a:endParaRPr lang="zh-CN" altLang="en-US"/>
          </a:p>
        </p:txBody>
      </p:sp>
      <p:sp>
        <p:nvSpPr>
          <p:cNvPr id="8" name="矩形 7"/>
          <p:cNvSpPr/>
          <p:nvPr/>
        </p:nvSpPr>
        <p:spPr>
          <a:xfrm>
            <a:off x="9418955" y="2417445"/>
            <a:ext cx="2779395" cy="429577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8653" name="Rounded Rectangular Callout 17"/>
          <p:cNvSpPr/>
          <p:nvPr/>
        </p:nvSpPr>
        <p:spPr>
          <a:xfrm rot="-10800000" flipV="1">
            <a:off x="6323330" y="4237990"/>
            <a:ext cx="2667000" cy="1219200"/>
          </a:xfrm>
          <a:prstGeom prst="wedgeRoundRectCallout">
            <a:avLst>
              <a:gd name="adj1" fmla="val -89704"/>
              <a:gd name="adj2" fmla="val -50264"/>
              <a:gd name="adj3" fmla="val 16667"/>
            </a:avLst>
          </a:prstGeom>
          <a:gradFill rotWithShape="0">
            <a:gsLst>
              <a:gs pos="0">
                <a:srgbClr val="6C2D2B"/>
              </a:gs>
              <a:gs pos="50000">
                <a:schemeClr val="accent2"/>
              </a:gs>
              <a:gs pos="100000">
                <a:srgbClr val="6C2D2B"/>
              </a:gs>
            </a:gsLst>
            <a:lin ang="2700000" scaled="1"/>
            <a:tileRect/>
          </a:gradFill>
          <a:ln w="12700" cap="flat" cmpd="sng">
            <a:solidFill>
              <a:schemeClr val="accent2"/>
            </a:solidFill>
            <a:prstDash val="solid"/>
            <a:round/>
            <a:headEnd type="none" w="med" len="med"/>
            <a:tailEnd type="none" w="med" len="med"/>
          </a:ln>
        </p:spPr>
        <p:txBody>
          <a:bodyPr wrap="none" lIns="91436" tIns="45718" rIns="91436" bIns="45718" anchor="ctr"/>
          <a:p>
            <a:pPr lvl="0" algn="ctr" defTabSz="913130" eaLnBrk="0" hangingPunct="0"/>
            <a:r>
              <a:rPr lang="zh-CN" altLang="en-US" b="1" dirty="0">
                <a:solidFill>
                  <a:schemeClr val="bg1"/>
                </a:solidFill>
                <a:effectLst>
                  <a:outerShdw blurRad="38100" dist="38100" dir="2700000">
                    <a:srgbClr val="000000"/>
                  </a:outerShdw>
                </a:effectLst>
                <a:latin typeface="Calibri" panose="020F0502020204030204" charset="0"/>
                <a:ea typeface="宋体" panose="02010600030101010101" pitchFamily="2" charset="-122"/>
              </a:rPr>
              <a:t>其他类型的文献收录</a:t>
            </a:r>
            <a:endParaRPr lang="zh-CN" altLang="en-US" b="1" dirty="0">
              <a:solidFill>
                <a:schemeClr val="bg1"/>
              </a:solidFill>
              <a:effectLst>
                <a:outerShdw blurRad="38100" dist="38100" dir="2700000">
                  <a:srgbClr val="000000"/>
                </a:outerShdw>
              </a:effectLst>
              <a:latin typeface="Calibri" panose="020F0502020204030204" charset="0"/>
              <a:ea typeface="宋体" panose="02010600030101010101" pitchFamily="2" charset="-122"/>
            </a:endParaRPr>
          </a:p>
          <a:p>
            <a:pPr lvl="0" algn="ctr" defTabSz="913130" eaLnBrk="0" hangingPunct="0"/>
            <a:r>
              <a:rPr lang="zh-CN" altLang="en-US" b="1" dirty="0">
                <a:solidFill>
                  <a:schemeClr val="bg1"/>
                </a:solidFill>
                <a:effectLst>
                  <a:outerShdw blurRad="38100" dist="38100" dir="2700000">
                    <a:srgbClr val="000000"/>
                  </a:outerShdw>
                </a:effectLst>
                <a:latin typeface="Calibri" panose="020F0502020204030204" charset="0"/>
                <a:ea typeface="宋体" panose="02010600030101010101" pitchFamily="2" charset="-122"/>
              </a:rPr>
              <a:t>检索词的相关情况</a:t>
            </a:r>
            <a:endParaRPr lang="zh-CN" altLang="en-US" b="1" dirty="0">
              <a:solidFill>
                <a:schemeClr val="bg1"/>
              </a:solidFill>
              <a:effectLst>
                <a:outerShdw blurRad="38100" dist="38100" dir="2700000">
                  <a:srgbClr val="000000"/>
                </a:outerShdw>
              </a:effectLst>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5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686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8" grpId="0"/>
      <p:bldP spid="368653" grpId="0" bldLvl="0" animBg="1"/>
      <p:bldP spid="368653" grpId="1"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点击进入"/>
          <p:cNvPicPr>
            <a:picLocks noChangeAspect="1"/>
          </p:cNvPicPr>
          <p:nvPr/>
        </p:nvPicPr>
        <p:blipFill>
          <a:blip r:embed="rId1"/>
          <a:stretch>
            <a:fillRect/>
          </a:stretch>
        </p:blipFill>
        <p:spPr>
          <a:xfrm>
            <a:off x="552450" y="48895"/>
            <a:ext cx="10349230" cy="6238875"/>
          </a:xfrm>
          <a:prstGeom prst="rect">
            <a:avLst/>
          </a:prstGeom>
        </p:spPr>
      </p:pic>
      <p:sp>
        <p:nvSpPr>
          <p:cNvPr id="377863" name="圆角矩形标注 377862"/>
          <p:cNvSpPr/>
          <p:nvPr/>
        </p:nvSpPr>
        <p:spPr>
          <a:xfrm>
            <a:off x="7439343" y="3964940"/>
            <a:ext cx="2808287" cy="792163"/>
          </a:xfrm>
          <a:prstGeom prst="wedgeRoundRectCallout">
            <a:avLst>
              <a:gd name="adj1" fmla="val -137903"/>
              <a:gd name="adj2" fmla="val 50602"/>
              <a:gd name="adj3" fmla="val 16667"/>
            </a:avLst>
          </a:prstGeom>
          <a:solidFill>
            <a:schemeClr val="accent1"/>
          </a:solidFill>
          <a:ln w="9525" cap="flat" cmpd="sng">
            <a:solidFill>
              <a:schemeClr val="tx1"/>
            </a:solidFill>
            <a:prstDash val="solid"/>
            <a:miter/>
            <a:headEnd type="none" w="med" len="med"/>
            <a:tailEnd type="none" w="med" len="med"/>
          </a:ln>
        </p:spPr>
        <p:txBody>
          <a:bodyPr/>
          <a:p>
            <a:pPr lvl="0" algn="ctr" defTabSz="914400" eaLnBrk="1" hangingPunct="1"/>
            <a:r>
              <a:rPr lang="zh-CN" altLang="en-US" sz="2400" b="1" dirty="0">
                <a:latin typeface="Calibri" panose="020F0502020204030204" charset="0"/>
                <a:ea typeface="宋体" panose="02010600030101010101" pitchFamily="2" charset="-122"/>
              </a:rPr>
              <a:t>其他藏有该书的图书馆</a:t>
            </a:r>
            <a:endParaRPr lang="zh-CN" altLang="en-US" sz="2400" b="1" dirty="0">
              <a:latin typeface="Calibri" panose="020F0502020204030204" charset="0"/>
              <a:ea typeface="宋体" panose="02010600030101010101" pitchFamily="2" charset="-122"/>
            </a:endParaRPr>
          </a:p>
        </p:txBody>
      </p:sp>
      <p:sp>
        <p:nvSpPr>
          <p:cNvPr id="3" name="矩形 2"/>
          <p:cNvSpPr/>
          <p:nvPr/>
        </p:nvSpPr>
        <p:spPr>
          <a:xfrm>
            <a:off x="8630920" y="817245"/>
            <a:ext cx="1462405" cy="157861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五边形 3"/>
          <p:cNvSpPr/>
          <p:nvPr/>
        </p:nvSpPr>
        <p:spPr>
          <a:xfrm>
            <a:off x="6296660" y="1438910"/>
            <a:ext cx="1948180" cy="95694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a:t>可查看电子全文或者免费申请文献传递</a:t>
            </a:r>
            <a:endParaRPr lang="zh-CN" altLang="en-US"/>
          </a:p>
        </p:txBody>
      </p:sp>
      <p:sp>
        <p:nvSpPr>
          <p:cNvPr id="6" name="直角上箭头 5"/>
          <p:cNvSpPr/>
          <p:nvPr/>
        </p:nvSpPr>
        <p:spPr>
          <a:xfrm>
            <a:off x="9521190" y="2127250"/>
            <a:ext cx="184785" cy="1057910"/>
          </a:xfrm>
          <a:prstGeom prst="ben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413115" y="2985135"/>
            <a:ext cx="1292860" cy="365760"/>
          </a:xfrm>
          <a:prstGeom prst="rect">
            <a:avLst/>
          </a:prstGeom>
          <a:noFill/>
        </p:spPr>
        <p:txBody>
          <a:bodyPr wrap="square" rtlCol="0">
            <a:spAutoFit/>
          </a:bodyPr>
          <a:p>
            <a:r>
              <a:rPr lang="zh-CN" altLang="en-US" b="1" dirty="0">
                <a:solidFill>
                  <a:schemeClr val="tx1"/>
                </a:solidFill>
                <a:latin typeface="Verdana" panose="020B0604030504040204" pitchFamily="34" charset="0"/>
                <a:ea typeface="黑体" panose="02010600030101010101" charset="-122"/>
                <a:sym typeface="+mn-ea"/>
              </a:rPr>
              <a:t>点击申请</a:t>
            </a:r>
            <a:endParaRPr lang="zh-CN" altLang="en-US" b="1" dirty="0">
              <a:solidFill>
                <a:schemeClr val="tx1"/>
              </a:solidFill>
              <a:latin typeface="Verdana" panose="020B0604030504040204" pitchFamily="34" charset="0"/>
              <a:ea typeface="黑体" panose="02010600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77863"/>
                                        </p:tgtEl>
                                        <p:attrNameLst>
                                          <p:attrName>style.visibility</p:attrName>
                                        </p:attrNameLst>
                                      </p:cBhvr>
                                      <p:to>
                                        <p:strVal val="visible"/>
                                      </p:to>
                                    </p:set>
                                    <p:animEffect transition="in" filter="wipe(right)">
                                      <p:cBhvr>
                                        <p:cTn id="7" dur="500"/>
                                        <p:tgtEl>
                                          <p:spTgt spid="377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邮件申请"/>
          <p:cNvPicPr>
            <a:picLocks noChangeAspect="1"/>
          </p:cNvPicPr>
          <p:nvPr/>
        </p:nvPicPr>
        <p:blipFill>
          <a:blip r:embed="rId1"/>
          <a:stretch>
            <a:fillRect/>
          </a:stretch>
        </p:blipFill>
        <p:spPr>
          <a:xfrm>
            <a:off x="46355" y="11430"/>
            <a:ext cx="11670665" cy="6729095"/>
          </a:xfrm>
          <a:prstGeom prst="rect">
            <a:avLst/>
          </a:prstGeom>
        </p:spPr>
      </p:pic>
      <p:sp>
        <p:nvSpPr>
          <p:cNvPr id="370692" name="文本框 370691"/>
          <p:cNvSpPr txBox="1"/>
          <p:nvPr/>
        </p:nvSpPr>
        <p:spPr>
          <a:xfrm>
            <a:off x="2261235" y="2528888"/>
            <a:ext cx="2951163" cy="457200"/>
          </a:xfrm>
          <a:prstGeom prst="rect">
            <a:avLst/>
          </a:prstGeom>
          <a:noFill/>
          <a:ln w="9525">
            <a:noFill/>
          </a:ln>
        </p:spPr>
        <p:txBody>
          <a:bodyPr>
            <a:spAutoFit/>
          </a:bodyPr>
          <a:p>
            <a:pPr lvl="0" algn="l" eaLnBrk="1" hangingPunct="1">
              <a:spcBef>
                <a:spcPct val="50000"/>
              </a:spcBef>
            </a:pPr>
            <a:r>
              <a:rPr lang="zh-CN" altLang="en-US" sz="2400" b="1" dirty="0">
                <a:solidFill>
                  <a:srgbClr val="FF0000"/>
                </a:solidFill>
                <a:latin typeface="Arial" panose="020B0604020202020204" pitchFamily="34" charset="0"/>
                <a:ea typeface="宋体" panose="02010600030101010101" pitchFamily="2" charset="-122"/>
              </a:rPr>
              <a:t>输入邮箱地址</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3" name="左箭头标注 2"/>
          <p:cNvSpPr/>
          <p:nvPr/>
        </p:nvSpPr>
        <p:spPr>
          <a:xfrm>
            <a:off x="3458210" y="4293870"/>
            <a:ext cx="2955925" cy="772160"/>
          </a:xfrm>
          <a:prstGeom prst="leftArrowCallou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t>确认提交</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提交过后"/>
          <p:cNvPicPr>
            <a:picLocks noChangeAspect="1"/>
          </p:cNvPicPr>
          <p:nvPr/>
        </p:nvPicPr>
        <p:blipFill>
          <a:blip r:embed="rId1"/>
          <a:stretch>
            <a:fillRect/>
          </a:stretch>
        </p:blipFill>
        <p:spPr>
          <a:xfrm>
            <a:off x="-43815" y="485140"/>
            <a:ext cx="12266295" cy="53498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6410" y="179070"/>
            <a:ext cx="3072765" cy="579120"/>
          </a:xfrm>
          <a:prstGeom prst="rect">
            <a:avLst/>
          </a:prstGeom>
          <a:noFill/>
        </p:spPr>
        <p:txBody>
          <a:bodyPr wrap="square" rtlCol="0">
            <a:spAutoFit/>
          </a:bodyPr>
          <a:p>
            <a:r>
              <a:rPr lang="zh-CN" altLang="en-US" sz="3200"/>
              <a:t>外文文献搜索</a:t>
            </a:r>
            <a:endParaRPr lang="zh-CN" altLang="en-US" sz="3200"/>
          </a:p>
        </p:txBody>
      </p:sp>
      <p:pic>
        <p:nvPicPr>
          <p:cNvPr id="3" name="图片 2" descr="外文"/>
          <p:cNvPicPr>
            <a:picLocks noChangeAspect="1"/>
          </p:cNvPicPr>
          <p:nvPr/>
        </p:nvPicPr>
        <p:blipFill>
          <a:blip r:embed="rId1"/>
          <a:stretch>
            <a:fillRect/>
          </a:stretch>
        </p:blipFill>
        <p:spPr>
          <a:xfrm>
            <a:off x="142875" y="758190"/>
            <a:ext cx="12244070" cy="5826125"/>
          </a:xfrm>
          <a:prstGeom prst="rect">
            <a:avLst/>
          </a:prstGeom>
        </p:spPr>
      </p:pic>
      <p:sp>
        <p:nvSpPr>
          <p:cNvPr id="4" name="圆角矩形标注 3"/>
          <p:cNvSpPr/>
          <p:nvPr/>
        </p:nvSpPr>
        <p:spPr>
          <a:xfrm>
            <a:off x="2333625" y="657860"/>
            <a:ext cx="1511300" cy="77216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以</a:t>
            </a:r>
            <a:r>
              <a:rPr lang="en-US" altLang="zh-CN"/>
              <a:t>optics</a:t>
            </a:r>
            <a:r>
              <a:rPr lang="zh-CN" altLang="en-US"/>
              <a:t>为例</a:t>
            </a:r>
            <a:endParaRPr lang="zh-CN" altLang="en-US"/>
          </a:p>
        </p:txBody>
      </p:sp>
      <p:sp>
        <p:nvSpPr>
          <p:cNvPr id="5" name="右箭头标注 4"/>
          <p:cNvSpPr/>
          <p:nvPr/>
        </p:nvSpPr>
        <p:spPr>
          <a:xfrm>
            <a:off x="8093075" y="2790825"/>
            <a:ext cx="1511935" cy="1276985"/>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p>
            <a:pPr algn="ctr"/>
            <a:r>
              <a:rPr lang="zh-CN" altLang="en-US"/>
              <a:t>检索词相关文献情况</a:t>
            </a:r>
            <a:endParaRPr lang="zh-CN" altLang="en-US"/>
          </a:p>
        </p:txBody>
      </p:sp>
      <p:sp>
        <p:nvSpPr>
          <p:cNvPr id="6" name="矩形 5"/>
          <p:cNvSpPr/>
          <p:nvPr/>
        </p:nvSpPr>
        <p:spPr>
          <a:xfrm>
            <a:off x="9655175" y="2404110"/>
            <a:ext cx="2687320" cy="4231640"/>
          </a:xfrm>
          <a:prstGeom prst="rect">
            <a:avLst/>
          </a:prstGeom>
          <a:noFill/>
          <a:ln w="38100">
            <a:solidFill>
              <a:srgbClr val="C00000">
                <a:alpha val="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9605010" y="2387600"/>
            <a:ext cx="2737485" cy="4382770"/>
          </a:xfrm>
          <a:prstGeom prst="round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66040" y="2454275"/>
            <a:ext cx="1847850" cy="4248785"/>
          </a:xfrm>
          <a:prstGeom prst="round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形标注 9"/>
          <p:cNvSpPr/>
          <p:nvPr/>
        </p:nvSpPr>
        <p:spPr>
          <a:xfrm>
            <a:off x="1913890" y="3445510"/>
            <a:ext cx="2854325" cy="1578610"/>
          </a:xfrm>
          <a:prstGeom prst="wedgeEllipseCallou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132330" y="3914775"/>
            <a:ext cx="2418080" cy="640080"/>
          </a:xfrm>
          <a:prstGeom prst="rect">
            <a:avLst/>
          </a:prstGeom>
          <a:noFill/>
        </p:spPr>
        <p:txBody>
          <a:bodyPr wrap="square" rtlCol="0">
            <a:spAutoFit/>
          </a:bodyPr>
          <a:p>
            <a:pPr algn="ctr"/>
            <a:r>
              <a:rPr lang="zh-CN" altLang="en-US" b="1">
                <a:solidFill>
                  <a:srgbClr val="C00000"/>
                </a:solidFill>
              </a:rPr>
              <a:t>与关键词相关的学科和年代</a:t>
            </a:r>
            <a:endParaRPr lang="zh-CN" altLang="en-US" b="1">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外文页面"/>
          <p:cNvPicPr>
            <a:picLocks noChangeAspect="1"/>
          </p:cNvPicPr>
          <p:nvPr/>
        </p:nvPicPr>
        <p:blipFill>
          <a:blip r:embed="rId1"/>
          <a:stretch>
            <a:fillRect/>
          </a:stretch>
        </p:blipFill>
        <p:spPr>
          <a:xfrm>
            <a:off x="59055" y="133985"/>
            <a:ext cx="12454255" cy="6537960"/>
          </a:xfrm>
          <a:prstGeom prst="rect">
            <a:avLst/>
          </a:prstGeom>
        </p:spPr>
      </p:pic>
      <p:sp>
        <p:nvSpPr>
          <p:cNvPr id="377863" name="圆角矩形标注 377862"/>
          <p:cNvSpPr/>
          <p:nvPr/>
        </p:nvSpPr>
        <p:spPr>
          <a:xfrm>
            <a:off x="8127683" y="4334510"/>
            <a:ext cx="2808287" cy="792163"/>
          </a:xfrm>
          <a:prstGeom prst="wedgeRoundRectCallout">
            <a:avLst>
              <a:gd name="adj1" fmla="val -137903"/>
              <a:gd name="adj2" fmla="val 50602"/>
              <a:gd name="adj3" fmla="val 16667"/>
            </a:avLst>
          </a:prstGeom>
          <a:solidFill>
            <a:schemeClr val="accent1"/>
          </a:solidFill>
          <a:ln w="9525" cap="flat" cmpd="sng">
            <a:solidFill>
              <a:schemeClr val="tx1"/>
            </a:solidFill>
            <a:prstDash val="solid"/>
            <a:miter/>
            <a:headEnd type="none" w="med" len="med"/>
            <a:tailEnd type="none" w="med" len="med"/>
          </a:ln>
        </p:spPr>
        <p:txBody>
          <a:bodyPr/>
          <a:p>
            <a:pPr lvl="0" algn="ctr" defTabSz="914400" eaLnBrk="1" hangingPunct="1"/>
            <a:r>
              <a:rPr lang="zh-CN" altLang="en-US" sz="2400" b="1" dirty="0">
                <a:latin typeface="Calibri" panose="020F0502020204030204" charset="0"/>
                <a:ea typeface="宋体" panose="02010600030101010101" pitchFamily="2" charset="-122"/>
              </a:rPr>
              <a:t>其他藏有该书的图书馆</a:t>
            </a:r>
            <a:endParaRPr lang="zh-CN" altLang="en-US" sz="2400" b="1" dirty="0">
              <a:latin typeface="Calibri" panose="020F0502020204030204" charset="0"/>
              <a:ea typeface="宋体" panose="02010600030101010101" pitchFamily="2" charset="-122"/>
            </a:endParaRPr>
          </a:p>
        </p:txBody>
      </p:sp>
      <p:sp>
        <p:nvSpPr>
          <p:cNvPr id="4" name="五边形 3"/>
          <p:cNvSpPr/>
          <p:nvPr/>
        </p:nvSpPr>
        <p:spPr>
          <a:xfrm>
            <a:off x="6447790" y="1052830"/>
            <a:ext cx="2166620" cy="95694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a:t>可查看电子全文</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77863"/>
                                        </p:tgtEl>
                                        <p:attrNameLst>
                                          <p:attrName>style.visibility</p:attrName>
                                        </p:attrNameLst>
                                      </p:cBhvr>
                                      <p:to>
                                        <p:strVal val="visible"/>
                                      </p:to>
                                    </p:set>
                                    <p:animEffect transition="in" filter="wipe(right)">
                                      <p:cBhvr>
                                        <p:cTn id="7" dur="500"/>
                                        <p:tgtEl>
                                          <p:spTgt spid="377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6498" name="Group 10"/>
          <p:cNvGrpSpPr/>
          <p:nvPr/>
        </p:nvGrpSpPr>
        <p:grpSpPr>
          <a:xfrm>
            <a:off x="97155" y="0"/>
            <a:ext cx="11779250" cy="6652895"/>
            <a:chOff x="0" y="0"/>
            <a:chExt cx="5760" cy="3747"/>
          </a:xfrm>
        </p:grpSpPr>
        <p:sp>
          <p:nvSpPr>
            <p:cNvPr id="106514" name="Rectangle 2"/>
            <p:cNvSpPr/>
            <p:nvPr/>
          </p:nvSpPr>
          <p:spPr>
            <a:xfrm flipV="1">
              <a:off x="0" y="0"/>
              <a:ext cx="5760" cy="1658"/>
            </a:xfrm>
            <a:prstGeom prst="rect">
              <a:avLst/>
            </a:prstGeom>
            <a:solidFill>
              <a:srgbClr val="000000"/>
            </a:solidFill>
            <a:ln w="9525">
              <a:noFill/>
            </a:ln>
          </p:spPr>
          <p:txBody>
            <a:bodyPr rot="10800000" wrap="none" lIns="90000" tIns="90000" rIns="72000" bIns="90000" anchor="ctr"/>
            <a:p>
              <a:pPr lvl="0" algn="ctr" eaLnBrk="0" hangingPunct="0"/>
              <a:endParaRPr lang="zh-CN" altLang="zh-CN" dirty="0">
                <a:solidFill>
                  <a:srgbClr val="FFFFFF"/>
                </a:solidFill>
                <a:latin typeface="Calibri" panose="020F0502020204030204" charset="0"/>
                <a:ea typeface="宋体" panose="02010600030101010101" pitchFamily="2" charset="-122"/>
              </a:endParaRPr>
            </a:p>
          </p:txBody>
        </p:sp>
        <p:sp>
          <p:nvSpPr>
            <p:cNvPr id="106515" name="Rectangle 3"/>
            <p:cNvSpPr/>
            <p:nvPr/>
          </p:nvSpPr>
          <p:spPr>
            <a:xfrm>
              <a:off x="0" y="1842"/>
              <a:ext cx="5760" cy="928"/>
            </a:xfrm>
            <a:prstGeom prst="rect">
              <a:avLst/>
            </a:prstGeom>
            <a:gradFill rotWithShape="1">
              <a:gsLst>
                <a:gs pos="0">
                  <a:srgbClr val="5F5F5F"/>
                </a:gs>
                <a:gs pos="100000">
                  <a:srgbClr val="DDDDDD"/>
                </a:gs>
              </a:gsLst>
              <a:lin ang="5400000" scaled="1"/>
              <a:tileRect/>
            </a:gradFill>
            <a:ln w="9525">
              <a:noFill/>
            </a:ln>
          </p:spPr>
          <p:txBody>
            <a:bodyPr wrap="none" lIns="90000" tIns="90000" rIns="72000" bIns="90000" anchor="ctr"/>
            <a:p>
              <a:pPr lvl="0" algn="ctr" eaLnBrk="0" hangingPunct="0"/>
              <a:endParaRPr lang="zh-CN" altLang="zh-CN" dirty="0">
                <a:solidFill>
                  <a:srgbClr val="FFFFFF"/>
                </a:solidFill>
                <a:latin typeface="Calibri" panose="020F0502020204030204" charset="0"/>
                <a:ea typeface="宋体" panose="02010600030101010101" pitchFamily="2" charset="-122"/>
              </a:endParaRPr>
            </a:p>
          </p:txBody>
        </p:sp>
        <p:sp>
          <p:nvSpPr>
            <p:cNvPr id="106516" name="Rectangle 8"/>
            <p:cNvSpPr/>
            <p:nvPr/>
          </p:nvSpPr>
          <p:spPr>
            <a:xfrm flipV="1">
              <a:off x="0" y="1603"/>
              <a:ext cx="5760" cy="246"/>
            </a:xfrm>
            <a:prstGeom prst="rect">
              <a:avLst/>
            </a:prstGeom>
            <a:gradFill rotWithShape="1">
              <a:gsLst>
                <a:gs pos="0">
                  <a:srgbClr val="5F5F5F"/>
                </a:gs>
                <a:gs pos="100000">
                  <a:srgbClr val="000000"/>
                </a:gs>
              </a:gsLst>
              <a:lin ang="5400000" scaled="1"/>
              <a:tileRect/>
            </a:gradFill>
            <a:ln w="9525">
              <a:noFill/>
            </a:ln>
          </p:spPr>
          <p:txBody>
            <a:bodyPr rot="10800000" wrap="none" lIns="90000" tIns="90000" rIns="72000" bIns="90000" anchor="ctr"/>
            <a:p>
              <a:pPr lvl="0" algn="ctr" eaLnBrk="0" hangingPunct="0"/>
              <a:endParaRPr lang="zh-CN" altLang="zh-CN" dirty="0">
                <a:solidFill>
                  <a:srgbClr val="FFFFFF"/>
                </a:solidFill>
                <a:latin typeface="Calibri" panose="020F0502020204030204" charset="0"/>
                <a:ea typeface="宋体" panose="02010600030101010101" pitchFamily="2" charset="-122"/>
              </a:endParaRPr>
            </a:p>
          </p:txBody>
        </p:sp>
        <p:sp>
          <p:nvSpPr>
            <p:cNvPr id="106517" name="Rectangle 5"/>
            <p:cNvSpPr/>
            <p:nvPr/>
          </p:nvSpPr>
          <p:spPr>
            <a:xfrm flipV="1">
              <a:off x="0" y="2762"/>
              <a:ext cx="5760" cy="985"/>
            </a:xfrm>
            <a:prstGeom prst="rect">
              <a:avLst/>
            </a:prstGeom>
            <a:gradFill rotWithShape="1">
              <a:gsLst>
                <a:gs pos="0">
                  <a:srgbClr val="FFFFFF"/>
                </a:gs>
                <a:gs pos="100000">
                  <a:srgbClr val="DDDDDD"/>
                </a:gs>
              </a:gsLst>
              <a:lin ang="5400000" scaled="1"/>
              <a:tileRect/>
            </a:gradFill>
            <a:ln w="9525">
              <a:noFill/>
            </a:ln>
          </p:spPr>
          <p:txBody>
            <a:bodyPr rot="10800000" wrap="none" lIns="90000" tIns="90000" rIns="72000" bIns="90000" anchor="ctr"/>
            <a:p>
              <a:pPr lvl="0" algn="ctr" eaLnBrk="0" hangingPunct="0"/>
              <a:endParaRPr lang="zh-CN" altLang="zh-CN" dirty="0">
                <a:solidFill>
                  <a:srgbClr val="FFFFFF"/>
                </a:solidFill>
                <a:latin typeface="Calibri" panose="020F0502020204030204" charset="0"/>
                <a:ea typeface="宋体" panose="02010600030101010101" pitchFamily="2" charset="-122"/>
              </a:endParaRPr>
            </a:p>
          </p:txBody>
        </p:sp>
      </p:grpSp>
      <p:pic>
        <p:nvPicPr>
          <p:cNvPr id="9" name="Picture 9"/>
          <p:cNvPicPr>
            <a:picLocks noChangeAspect="1"/>
          </p:cNvPicPr>
          <p:nvPr/>
        </p:nvPicPr>
        <p:blipFill>
          <a:blip r:embed="rId1"/>
          <a:stretch>
            <a:fillRect/>
          </a:stretch>
        </p:blipFill>
        <p:spPr>
          <a:xfrm>
            <a:off x="4079875" y="5434013"/>
            <a:ext cx="3967163" cy="371475"/>
          </a:xfrm>
          <a:prstGeom prst="rect">
            <a:avLst/>
          </a:prstGeom>
          <a:noFill/>
          <a:ln w="9525">
            <a:noFill/>
          </a:ln>
        </p:spPr>
      </p:pic>
      <p:sp>
        <p:nvSpPr>
          <p:cNvPr id="25" name="Rectangle 18"/>
          <p:cNvSpPr/>
          <p:nvPr/>
        </p:nvSpPr>
        <p:spPr>
          <a:xfrm>
            <a:off x="3575050" y="539750"/>
            <a:ext cx="5041900" cy="38481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读秀和百链可以在界面上组织在一起联合使用</a:t>
            </a:r>
            <a:endParaRPr kumimoji="0" lang="en-US" sz="1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3" name="组合 7"/>
          <p:cNvGrpSpPr/>
          <p:nvPr/>
        </p:nvGrpSpPr>
        <p:grpSpPr>
          <a:xfrm>
            <a:off x="3779838" y="1608138"/>
            <a:ext cx="3217862" cy="3508375"/>
            <a:chOff x="2296752" y="1404316"/>
            <a:chExt cx="3217863" cy="3508375"/>
          </a:xfrm>
        </p:grpSpPr>
        <p:grpSp>
          <p:nvGrpSpPr>
            <p:cNvPr id="106510" name="Group 3"/>
            <p:cNvGrpSpPr/>
            <p:nvPr/>
          </p:nvGrpSpPr>
          <p:grpSpPr>
            <a:xfrm rot="356676">
              <a:off x="2296752" y="1404316"/>
              <a:ext cx="3217863" cy="3508375"/>
              <a:chOff x="1820" y="1338"/>
              <a:chExt cx="1302" cy="1413"/>
            </a:xfrm>
          </p:grpSpPr>
          <p:sp>
            <p:nvSpPr>
              <p:cNvPr id="106512" name="Freeform 4"/>
              <p:cNvSpPr/>
              <p:nvPr/>
            </p:nvSpPr>
            <p:spPr>
              <a:xfrm>
                <a:off x="2149" y="1338"/>
                <a:ext cx="973" cy="1412"/>
              </a:xfrm>
              <a:custGeom>
                <a:avLst/>
                <a:gdLst>
                  <a:gd name="txL" fmla="*/ 0 w 704"/>
                  <a:gd name="txT" fmla="*/ 0 h 1021"/>
                  <a:gd name="txR" fmla="*/ 704 w 704"/>
                  <a:gd name="txB" fmla="*/ 1021 h 1021"/>
                </a:gdLst>
                <a:ahLst/>
                <a:cxnLst>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704" h="1021">
                    <a:moveTo>
                      <a:pt x="0" y="266"/>
                    </a:moveTo>
                    <a:cubicBezTo>
                      <a:pt x="0" y="412"/>
                      <a:pt x="126" y="1021"/>
                      <a:pt x="271" y="1021"/>
                    </a:cubicBezTo>
                    <a:cubicBezTo>
                      <a:pt x="704" y="955"/>
                      <a:pt x="650" y="533"/>
                      <a:pt x="411" y="457"/>
                    </a:cubicBezTo>
                    <a:cubicBezTo>
                      <a:pt x="258" y="409"/>
                      <a:pt x="212" y="360"/>
                      <a:pt x="216" y="279"/>
                    </a:cubicBezTo>
                    <a:cubicBezTo>
                      <a:pt x="224" y="133"/>
                      <a:pt x="408" y="0"/>
                      <a:pt x="263" y="0"/>
                    </a:cubicBezTo>
                    <a:cubicBezTo>
                      <a:pt x="118" y="0"/>
                      <a:pt x="0" y="119"/>
                      <a:pt x="0" y="266"/>
                    </a:cubicBezTo>
                    <a:close/>
                  </a:path>
                </a:pathLst>
              </a:custGeom>
              <a:gradFill rotWithShape="1">
                <a:gsLst>
                  <a:gs pos="0">
                    <a:srgbClr val="000000">
                      <a:alpha val="100000"/>
                    </a:srgbClr>
                  </a:gs>
                  <a:gs pos="50000">
                    <a:srgbClr val="595959">
                      <a:alpha val="100000"/>
                    </a:srgbClr>
                  </a:gs>
                  <a:gs pos="100000">
                    <a:srgbClr val="000000">
                      <a:alpha val="100000"/>
                    </a:srgbClr>
                  </a:gs>
                </a:gsLst>
                <a:lin ang="2700000" scaled="1"/>
                <a:tileRect/>
              </a:gradFill>
              <a:ln w="95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106513" name="Freeform 5"/>
              <p:cNvSpPr/>
              <p:nvPr/>
            </p:nvSpPr>
            <p:spPr>
              <a:xfrm>
                <a:off x="1820" y="1341"/>
                <a:ext cx="1053" cy="1410"/>
              </a:xfrm>
              <a:custGeom>
                <a:avLst/>
                <a:gdLst>
                  <a:gd name="txL" fmla="*/ 0 w 762"/>
                  <a:gd name="txT" fmla="*/ 0 h 1020"/>
                  <a:gd name="txR" fmla="*/ 762 w 762"/>
                  <a:gd name="txB" fmla="*/ 1020 h 1020"/>
                </a:gdLst>
                <a:ahLst/>
                <a:cxnLst>
                  <a:cxn ang="0">
                    <a:pos x="2147483647" y="2147483647"/>
                  </a:cxn>
                  <a:cxn ang="0">
                    <a:pos x="2147483647" y="2147483647"/>
                  </a:cxn>
                  <a:cxn ang="0">
                    <a:pos x="2147483647" y="2147483647"/>
                  </a:cxn>
                  <a:cxn ang="0">
                    <a:pos x="2147483647" y="0"/>
                  </a:cxn>
                  <a:cxn ang="0">
                    <a:pos x="302760055" y="2147483647"/>
                  </a:cxn>
                  <a:cxn ang="0">
                    <a:pos x="0" y="2147483647"/>
                  </a:cxn>
                  <a:cxn ang="0">
                    <a:pos x="2147483647" y="2147483647"/>
                  </a:cxn>
                  <a:cxn ang="0">
                    <a:pos x="2147483647" y="2147483647"/>
                  </a:cxn>
                </a:cxnLst>
                <a:rect l="txL" t="txT" r="txR" b="txB"/>
                <a:pathLst>
                  <a:path w="762" h="1020">
                    <a:moveTo>
                      <a:pt x="762" y="766"/>
                    </a:moveTo>
                    <a:cubicBezTo>
                      <a:pt x="762" y="624"/>
                      <a:pt x="648" y="510"/>
                      <a:pt x="508" y="510"/>
                    </a:cubicBezTo>
                    <a:cubicBezTo>
                      <a:pt x="368" y="510"/>
                      <a:pt x="254" y="396"/>
                      <a:pt x="254" y="254"/>
                    </a:cubicBezTo>
                    <a:cubicBezTo>
                      <a:pt x="254" y="114"/>
                      <a:pt x="367" y="1"/>
                      <a:pt x="507" y="0"/>
                    </a:cubicBezTo>
                    <a:cubicBezTo>
                      <a:pt x="269" y="2"/>
                      <a:pt x="69" y="166"/>
                      <a:pt x="15" y="388"/>
                    </a:cubicBezTo>
                    <a:cubicBezTo>
                      <a:pt x="5" y="427"/>
                      <a:pt x="0" y="468"/>
                      <a:pt x="0" y="511"/>
                    </a:cubicBezTo>
                    <a:cubicBezTo>
                      <a:pt x="0" y="792"/>
                      <a:pt x="228" y="1020"/>
                      <a:pt x="509" y="1020"/>
                    </a:cubicBezTo>
                    <a:cubicBezTo>
                      <a:pt x="649" y="1020"/>
                      <a:pt x="762" y="906"/>
                      <a:pt x="762" y="766"/>
                    </a:cubicBezTo>
                    <a:close/>
                  </a:path>
                </a:pathLst>
              </a:custGeom>
              <a:gradFill rotWithShape="1">
                <a:gsLst>
                  <a:gs pos="0">
                    <a:srgbClr val="DDDDDD">
                      <a:alpha val="100000"/>
                    </a:srgbClr>
                  </a:gs>
                  <a:gs pos="100000">
                    <a:srgbClr val="5F5F5F">
                      <a:alpha val="100000"/>
                    </a:srgbClr>
                  </a:gs>
                </a:gsLst>
                <a:lin ang="5400000" scaled="1"/>
                <a:tileRect/>
              </a:gradFill>
              <a:ln w="9525" cap="flat" cmpd="sng">
                <a:solidFill>
                  <a:schemeClr val="bg1">
                    <a:alpha val="100000"/>
                  </a:schemeClr>
                </a:solidFill>
                <a:prstDash val="solid"/>
                <a:miter lim="800000"/>
                <a:headEnd type="none" w="med" len="med"/>
                <a:tailEnd type="none" w="med" len="med"/>
              </a:ln>
            </p:spPr>
            <p:txBody>
              <a:bodyPr/>
              <a:p>
                <a:endParaRPr lang="zh-CN" altLang="en-US"/>
              </a:p>
            </p:txBody>
          </p:sp>
        </p:grpSp>
        <p:sp>
          <p:nvSpPr>
            <p:cNvPr id="18" name="Text Box 13"/>
            <p:cNvSpPr txBox="1">
              <a:spLocks noChangeArrowheads="1"/>
            </p:cNvSpPr>
            <p:nvPr/>
          </p:nvSpPr>
          <p:spPr bwMode="gray">
            <a:xfrm>
              <a:off x="2842852" y="3356941"/>
              <a:ext cx="1801813" cy="1113790"/>
            </a:xfrm>
            <a:prstGeom prst="rect">
              <a:avLst/>
            </a:prstGeom>
            <a:noFill/>
            <a:ln>
              <a:noFill/>
            </a:ln>
          </p:spPr>
          <p:txBody>
            <a:bodyPr lIns="0" tIns="0" rIns="0" bIns="0">
              <a:spAutoFit/>
            </a:bodyPr>
            <a:lstStyle/>
            <a:p>
              <a:pPr marL="0" marR="0" lvl="0" indent="0" algn="ctr" defTabSz="801370" rtl="0" eaLnBrk="1" fontAlgn="base" latinLnBrk="0" hangingPunct="1">
                <a:lnSpc>
                  <a:spcPct val="100000"/>
                </a:lnSpc>
                <a:spcBef>
                  <a:spcPct val="0"/>
                </a:spcBef>
                <a:spcAft>
                  <a:spcPct val="40000"/>
                </a:spcAft>
                <a:buClrTx/>
                <a:buSzTx/>
                <a:buFontTx/>
                <a:buNone/>
                <a:defRPr/>
              </a:pPr>
              <a:r>
                <a:rPr kumimoji="0" lang="zh-CN" altLang="en-US" sz="2000" b="1" i="0" u="none" strike="noStrike" kern="120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读秀</a:t>
              </a:r>
              <a:endParaRPr kumimoji="0" lang="zh-CN" altLang="zh-CN" sz="2000" b="1" i="0" u="none" strike="noStrike" kern="120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801370" rtl="0" eaLnBrk="1" fontAlgn="base" latinLnBrk="0" hangingPunct="1">
                <a:lnSpc>
                  <a:spcPct val="100000"/>
                </a:lnSpc>
                <a:spcBef>
                  <a:spcPct val="0"/>
                </a:spcBef>
                <a:spcAft>
                  <a:spcPct val="40000"/>
                </a:spcAft>
                <a:buClrTx/>
                <a:buSzTx/>
                <a:buFontTx/>
                <a:buNone/>
                <a:defRPr/>
              </a:pPr>
              <a:r>
                <a:rPr kumimoji="0" lang="zh-CN" altLang="en-US" sz="16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中文图书</a:t>
              </a:r>
              <a:endParaRPr kumimoji="0" lang="zh-CN" altLang="zh-CN" sz="16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801370" rtl="0" eaLnBrk="1" fontAlgn="base" latinLnBrk="0" hangingPunct="1">
                <a:lnSpc>
                  <a:spcPct val="100000"/>
                </a:lnSpc>
                <a:spcBef>
                  <a:spcPct val="0"/>
                </a:spcBef>
                <a:spcAft>
                  <a:spcPct val="40000"/>
                </a:spcAft>
                <a:buClrTx/>
                <a:buSzTx/>
                <a:buFontTx/>
                <a:buNone/>
                <a:defRPr/>
              </a:pPr>
              <a:r>
                <a:rPr kumimoji="0" lang="zh-CN" altLang="en-US" sz="16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一站式解决方案</a:t>
              </a:r>
              <a:endParaRPr kumimoji="0" lang="zh-CN" altLang="zh-CN" sz="16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 name="组合 33"/>
          <p:cNvGrpSpPr/>
          <p:nvPr/>
        </p:nvGrpSpPr>
        <p:grpSpPr>
          <a:xfrm>
            <a:off x="5815013" y="1662113"/>
            <a:ext cx="2616200" cy="3500437"/>
            <a:chOff x="4331928" y="1458290"/>
            <a:chExt cx="2616200" cy="3500437"/>
          </a:xfrm>
        </p:grpSpPr>
        <p:sp>
          <p:nvSpPr>
            <p:cNvPr id="106508" name="Freeform 45"/>
            <p:cNvSpPr/>
            <p:nvPr/>
          </p:nvSpPr>
          <p:spPr>
            <a:xfrm rot="357883">
              <a:off x="4331928" y="1458290"/>
              <a:ext cx="2616200" cy="3500437"/>
            </a:xfrm>
            <a:custGeom>
              <a:avLst/>
              <a:gdLst>
                <a:gd name="txL" fmla="*/ 0 w 1021"/>
                <a:gd name="txT" fmla="*/ 0 h 1354"/>
                <a:gd name="txR" fmla="*/ 1021 w 1021"/>
                <a:gd name="txB" fmla="*/ 1354 h 1354"/>
              </a:gdLst>
              <a:ahLst/>
              <a:cxnLst>
                <a:cxn ang="0">
                  <a:pos x="2147483647" y="0"/>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021" h="1354">
                  <a:moveTo>
                    <a:pt x="341" y="0"/>
                  </a:moveTo>
                  <a:cubicBezTo>
                    <a:pt x="340" y="0"/>
                    <a:pt x="337" y="0"/>
                    <a:pt x="336" y="0"/>
                  </a:cubicBezTo>
                  <a:cubicBezTo>
                    <a:pt x="151" y="1"/>
                    <a:pt x="0" y="151"/>
                    <a:pt x="0" y="337"/>
                  </a:cubicBezTo>
                  <a:cubicBezTo>
                    <a:pt x="0" y="526"/>
                    <a:pt x="152" y="677"/>
                    <a:pt x="339" y="677"/>
                  </a:cubicBezTo>
                  <a:cubicBezTo>
                    <a:pt x="525" y="677"/>
                    <a:pt x="677" y="828"/>
                    <a:pt x="677" y="1017"/>
                  </a:cubicBezTo>
                  <a:cubicBezTo>
                    <a:pt x="677" y="1203"/>
                    <a:pt x="525" y="1354"/>
                    <a:pt x="340" y="1354"/>
                  </a:cubicBezTo>
                  <a:cubicBezTo>
                    <a:pt x="340" y="1354"/>
                    <a:pt x="340" y="1354"/>
                    <a:pt x="341" y="1354"/>
                  </a:cubicBezTo>
                  <a:cubicBezTo>
                    <a:pt x="716" y="1354"/>
                    <a:pt x="1021" y="1051"/>
                    <a:pt x="1021" y="677"/>
                  </a:cubicBezTo>
                  <a:cubicBezTo>
                    <a:pt x="1021" y="304"/>
                    <a:pt x="716" y="0"/>
                    <a:pt x="341" y="0"/>
                  </a:cubicBezTo>
                </a:path>
              </a:pathLst>
            </a:custGeom>
            <a:gradFill rotWithShape="1">
              <a:gsLst>
                <a:gs pos="0">
                  <a:srgbClr val="69A2E1">
                    <a:alpha val="100000"/>
                  </a:srgbClr>
                </a:gs>
                <a:gs pos="100000">
                  <a:srgbClr val="0061B2">
                    <a:alpha val="100000"/>
                  </a:srgbClr>
                </a:gs>
              </a:gsLst>
              <a:lin ang="5400000" scaled="1"/>
              <a:tileRect/>
            </a:gradFill>
            <a:ln w="952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20" name="Text Box 13"/>
            <p:cNvSpPr txBox="1">
              <a:spLocks noChangeArrowheads="1"/>
            </p:cNvSpPr>
            <p:nvPr/>
          </p:nvSpPr>
          <p:spPr bwMode="gray">
            <a:xfrm>
              <a:off x="4900253" y="1867865"/>
              <a:ext cx="1801812" cy="1113790"/>
            </a:xfrm>
            <a:prstGeom prst="rect">
              <a:avLst/>
            </a:prstGeom>
            <a:noFill/>
            <a:ln>
              <a:noFill/>
            </a:ln>
          </p:spPr>
          <p:txBody>
            <a:bodyPr lIns="0" tIns="0" rIns="0" bIns="0">
              <a:spAutoFit/>
            </a:bodyPr>
            <a:lstStyle/>
            <a:p>
              <a:pPr marL="0" marR="0" lvl="0" indent="0" algn="ctr" defTabSz="801370" rtl="0" eaLnBrk="1" fontAlgn="base" latinLnBrk="0" hangingPunct="1">
                <a:lnSpc>
                  <a:spcPct val="100000"/>
                </a:lnSpc>
                <a:spcBef>
                  <a:spcPct val="0"/>
                </a:spcBef>
                <a:spcAft>
                  <a:spcPct val="40000"/>
                </a:spcAft>
                <a:buClrTx/>
                <a:buSzTx/>
                <a:buFontTx/>
                <a:buNone/>
                <a:defRPr/>
              </a:pPr>
              <a:r>
                <a:rPr kumimoji="0" lang="zh-CN" altLang="en-US" sz="2000" b="1" i="0" u="none" strike="noStrike" kern="1200" cap="none" spc="0" normalizeH="0" baseline="0" noProof="1">
                  <a:ln>
                    <a:noFill/>
                  </a:ln>
                  <a:solidFill>
                    <a:srgbClr val="FFC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百链</a:t>
              </a:r>
              <a:endParaRPr kumimoji="0" lang="zh-CN" altLang="zh-CN" sz="2000" b="1" i="0" u="none" strike="noStrike" kern="1200" cap="none" spc="0" normalizeH="0" baseline="0" noProof="1">
                <a:ln>
                  <a:noFill/>
                </a:ln>
                <a:solidFill>
                  <a:srgbClr val="FFC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801370" rtl="0" eaLnBrk="1" fontAlgn="base" latinLnBrk="0" hangingPunct="1">
                <a:lnSpc>
                  <a:spcPct val="100000"/>
                </a:lnSpc>
                <a:spcBef>
                  <a:spcPct val="0"/>
                </a:spcBef>
                <a:spcAft>
                  <a:spcPct val="40000"/>
                </a:spcAft>
                <a:buClrTx/>
                <a:buSzTx/>
                <a:buFontTx/>
                <a:buNone/>
                <a:defRPr/>
              </a:pPr>
              <a:r>
                <a:rPr kumimoji="0" lang="zh-CN" altLang="en-US" sz="16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其他学术资源</a:t>
              </a:r>
              <a:endParaRPr kumimoji="0" lang="zh-CN" altLang="zh-CN" sz="16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801370" rtl="0" eaLnBrk="1" fontAlgn="base" latinLnBrk="0" hangingPunct="1">
                <a:lnSpc>
                  <a:spcPct val="100000"/>
                </a:lnSpc>
                <a:spcBef>
                  <a:spcPct val="0"/>
                </a:spcBef>
                <a:spcAft>
                  <a:spcPct val="40000"/>
                </a:spcAft>
                <a:buClrTx/>
                <a:buSzTx/>
                <a:buFontTx/>
                <a:buNone/>
                <a:defRPr/>
              </a:pPr>
              <a:r>
                <a:rPr kumimoji="0" lang="zh-CN" altLang="en-US" sz="16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一站式解决方案</a:t>
              </a:r>
              <a:endParaRPr kumimoji="0" lang="zh-CN" altLang="zh-CN" sz="16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1" name="Text Box 19"/>
          <p:cNvSpPr txBox="1"/>
          <p:nvPr/>
        </p:nvSpPr>
        <p:spPr>
          <a:xfrm>
            <a:off x="1836738" y="2063750"/>
            <a:ext cx="2705100" cy="638175"/>
          </a:xfrm>
          <a:prstGeom prst="rect">
            <a:avLst/>
          </a:prstGeom>
          <a:noFill/>
          <a:ln w="9525">
            <a:noFill/>
          </a:ln>
        </p:spPr>
        <p:txBody>
          <a:bodyPr lIns="0" tIns="0" rIns="0" bIns="0">
            <a:spAutoFit/>
          </a:bodyPr>
          <a:p>
            <a:pPr lvl="0" defTabSz="802005" eaLnBrk="1" hangingPunct="1">
              <a:spcAft>
                <a:spcPct val="40000"/>
              </a:spcAft>
            </a:pPr>
            <a:r>
              <a:rPr lang="en-US" altLang="zh-CN" sz="1600" dirty="0">
                <a:solidFill>
                  <a:srgbClr val="FFFFFF"/>
                </a:solidFill>
                <a:latin typeface="微软雅黑" panose="020B0503020204020204" pitchFamily="34" charset="-122"/>
                <a:ea typeface="微软雅黑" panose="020B0503020204020204" pitchFamily="34" charset="-122"/>
              </a:rPr>
              <a:t>-</a:t>
            </a:r>
            <a:r>
              <a:rPr lang="en-US" altLang="en-US" sz="1600" dirty="0">
                <a:solidFill>
                  <a:srgbClr val="FFFFFF"/>
                </a:solidFill>
                <a:latin typeface="微软雅黑" panose="020B0503020204020204" pitchFamily="34" charset="-122"/>
                <a:ea typeface="微软雅黑" panose="020B0503020204020204" pitchFamily="34" charset="-122"/>
              </a:rPr>
              <a:t>中文图书的搜索</a:t>
            </a:r>
            <a:endParaRPr lang="en-US" altLang="zh-CN" sz="1600" dirty="0">
              <a:solidFill>
                <a:srgbClr val="FFFFFF"/>
              </a:solidFill>
              <a:latin typeface="微软雅黑" panose="020B0503020204020204" pitchFamily="34" charset="-122"/>
              <a:ea typeface="微软雅黑" panose="020B0503020204020204" pitchFamily="34" charset="-122"/>
            </a:endParaRPr>
          </a:p>
          <a:p>
            <a:pPr lvl="0" defTabSz="802005" eaLnBrk="1" hangingPunct="1">
              <a:spcAft>
                <a:spcPct val="40000"/>
              </a:spcAft>
            </a:pPr>
            <a:r>
              <a:rPr lang="en-US" altLang="zh-CN" sz="1600" dirty="0">
                <a:solidFill>
                  <a:srgbClr val="FFFFFF"/>
                </a:solidFill>
                <a:latin typeface="微软雅黑" panose="020B0503020204020204" pitchFamily="34" charset="-122"/>
                <a:ea typeface="微软雅黑" panose="020B0503020204020204" pitchFamily="34" charset="-122"/>
              </a:rPr>
              <a:t>-</a:t>
            </a:r>
            <a:r>
              <a:rPr lang="en-US" altLang="en-US" sz="1600" dirty="0">
                <a:solidFill>
                  <a:srgbClr val="FFFFFF"/>
                </a:solidFill>
                <a:latin typeface="微软雅黑" panose="020B0503020204020204" pitchFamily="34" charset="-122"/>
                <a:ea typeface="微软雅黑" panose="020B0503020204020204" pitchFamily="34" charset="-122"/>
              </a:rPr>
              <a:t>中文图书的全文传递</a:t>
            </a:r>
            <a:endParaRPr lang="en-US" altLang="zh-CN" sz="1600" dirty="0">
              <a:solidFill>
                <a:srgbClr val="FFFFFF"/>
              </a:solidFill>
              <a:latin typeface="微软雅黑" panose="020B0503020204020204" pitchFamily="34" charset="-122"/>
              <a:ea typeface="微软雅黑" panose="020B0503020204020204" pitchFamily="34" charset="-122"/>
            </a:endParaRPr>
          </a:p>
        </p:txBody>
      </p:sp>
      <p:sp>
        <p:nvSpPr>
          <p:cNvPr id="52" name="Text Box 19"/>
          <p:cNvSpPr txBox="1"/>
          <p:nvPr/>
        </p:nvSpPr>
        <p:spPr>
          <a:xfrm>
            <a:off x="8143875" y="2135188"/>
            <a:ext cx="2344738" cy="947420"/>
          </a:xfrm>
          <a:prstGeom prst="rect">
            <a:avLst/>
          </a:prstGeom>
          <a:noFill/>
          <a:ln w="9525">
            <a:noFill/>
          </a:ln>
        </p:spPr>
        <p:txBody>
          <a:bodyPr lIns="0" tIns="0" rIns="0" bIns="0">
            <a:spAutoFit/>
          </a:bodyPr>
          <a:p>
            <a:pPr lvl="0" algn="r" defTabSz="802005" eaLnBrk="1" hangingPunct="1">
              <a:lnSpc>
                <a:spcPts val="1675"/>
              </a:lnSpc>
              <a:spcAft>
                <a:spcPct val="40000"/>
              </a:spcAft>
            </a:pPr>
            <a:r>
              <a:rPr lang="zh-CN" altLang="en-US" sz="1600" dirty="0">
                <a:solidFill>
                  <a:srgbClr val="FFFFFF"/>
                </a:solidFill>
                <a:latin typeface="微软雅黑" panose="020B0503020204020204" pitchFamily="34" charset="-122"/>
                <a:ea typeface="微软雅黑" panose="020B0503020204020204" pitchFamily="34" charset="-122"/>
              </a:rPr>
              <a:t>相当于外文图书“读秀”</a:t>
            </a:r>
            <a:endParaRPr lang="en-US" altLang="zh-CN" sz="1600">
              <a:solidFill>
                <a:srgbClr val="FFFFFF"/>
              </a:solidFill>
              <a:latin typeface="微软雅黑" panose="020B0503020204020204" pitchFamily="34" charset="-122"/>
              <a:ea typeface="微软雅黑" panose="020B0503020204020204" pitchFamily="34" charset="-122"/>
            </a:endParaRPr>
          </a:p>
          <a:p>
            <a:pPr lvl="0" algn="r" defTabSz="802005" eaLnBrk="1" hangingPunct="1">
              <a:lnSpc>
                <a:spcPts val="1675"/>
              </a:lnSpc>
              <a:spcAft>
                <a:spcPct val="40000"/>
              </a:spcAft>
            </a:pPr>
            <a:r>
              <a:rPr lang="zh-CN" altLang="en-US" sz="1600" dirty="0">
                <a:solidFill>
                  <a:srgbClr val="FFFFFF"/>
                </a:solidFill>
                <a:latin typeface="微软雅黑" panose="020B0503020204020204" pitchFamily="34" charset="-122"/>
                <a:ea typeface="微软雅黑" panose="020B0503020204020204" pitchFamily="34" charset="-122"/>
              </a:rPr>
              <a:t>相当于期刊“读秀”</a:t>
            </a:r>
            <a:endParaRPr lang="en-US" altLang="zh-CN" sz="1600">
              <a:solidFill>
                <a:srgbClr val="FFFFFF"/>
              </a:solidFill>
              <a:latin typeface="微软雅黑" panose="020B0503020204020204" pitchFamily="34" charset="-122"/>
              <a:ea typeface="微软雅黑" panose="020B0503020204020204" pitchFamily="34" charset="-122"/>
            </a:endParaRPr>
          </a:p>
          <a:p>
            <a:pPr lvl="0" algn="r" defTabSz="802005" eaLnBrk="1" hangingPunct="1">
              <a:lnSpc>
                <a:spcPts val="1675"/>
              </a:lnSpc>
              <a:spcAft>
                <a:spcPct val="40000"/>
              </a:spcAft>
            </a:pPr>
            <a:r>
              <a:rPr lang="zh-CN" altLang="en-US" sz="1600" dirty="0">
                <a:solidFill>
                  <a:srgbClr val="FFFFFF"/>
                </a:solidFill>
                <a:latin typeface="微软雅黑" panose="020B0503020204020204" pitchFamily="34" charset="-122"/>
                <a:ea typeface="微软雅黑" panose="020B0503020204020204" pitchFamily="34" charset="-122"/>
              </a:rPr>
              <a:t>相当于外文“读秀”</a:t>
            </a:r>
            <a:endParaRPr lang="en-US" altLang="zh-CN" sz="16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2"/>
                                        </p:tgtEl>
                                      </p:cBhvr>
                                    </p:animEffect>
                                    <p:set>
                                      <p:cBhvr>
                                        <p:cTn id="31" dur="1" fill="hold">
                                          <p:stCondLst>
                                            <p:cond delay="499"/>
                                          </p:stCondLst>
                                        </p:cTn>
                                        <p:tgtEl>
                                          <p:spTgt spid="52"/>
                                        </p:tgtEl>
                                        <p:attrNameLst>
                                          <p:attrName>style.visibility</p:attrName>
                                        </p:attrNameLst>
                                      </p:cBhvr>
                                      <p:to>
                                        <p:strVal val="hidden"/>
                                      </p:to>
                                    </p:set>
                                  </p:childTnLst>
                                </p:cTn>
                              </p:par>
                            </p:childTnLst>
                          </p:cTn>
                        </p:par>
                        <p:par>
                          <p:cTn id="32" fill="hold">
                            <p:stCondLst>
                              <p:cond delay="500"/>
                            </p:stCondLst>
                            <p:childTnLst>
                              <p:par>
                                <p:cTn id="33" presetID="23" presetClass="entr" presetSubtype="28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4/3*#ppt_w"/>
                                          </p:val>
                                        </p:tav>
                                        <p:tav tm="100000">
                                          <p:val>
                                            <p:strVal val="#ppt_w"/>
                                          </p:val>
                                        </p:tav>
                                      </p:tavLst>
                                    </p:anim>
                                    <p:anim calcmode="lin" valueType="num">
                                      <p:cBhvr>
                                        <p:cTn id="36" dur="500" fill="hold"/>
                                        <p:tgtEl>
                                          <p:spTgt spid="25"/>
                                        </p:tgtEl>
                                        <p:attrNameLst>
                                          <p:attrName>ppt_h</p:attrName>
                                        </p:attrNameLst>
                                      </p:cBhvr>
                                      <p:tavLst>
                                        <p:tav tm="0">
                                          <p:val>
                                            <p:strVal val="4/3*#ppt_h"/>
                                          </p:val>
                                        </p:tav>
                                        <p:tav tm="100000">
                                          <p:val>
                                            <p:strVal val="#ppt_h"/>
                                          </p:val>
                                        </p:tav>
                                      </p:tavLst>
                                    </p:anim>
                                  </p:childTnLst>
                                </p:cTn>
                              </p:par>
                              <p:par>
                                <p:cTn id="37" presetID="63" presetClass="path" presetSubtype="0" accel="50000" decel="50000" fill="hold" nodeType="withEffect">
                                  <p:stCondLst>
                                    <p:cond delay="0"/>
                                  </p:stCondLst>
                                  <p:childTnLst>
                                    <p:animMotion origin="layout" path="M -3.33333E-6 1.85185E-6 L 0.06511 -0.00255 " pathEditMode="relative" rAng="0" ptsTypes="AA">
                                      <p:cBhvr>
                                        <p:cTn id="38" dur="2000" fill="hold"/>
                                        <p:tgtEl>
                                          <p:spTgt spid="3"/>
                                        </p:tgtEl>
                                        <p:attrNameLst>
                                          <p:attrName>ppt_x</p:attrName>
                                          <p:attrName>ppt_y</p:attrName>
                                        </p:attrNameLst>
                                      </p:cBhvr>
                                      <p:rCtr x="3200" y="-100"/>
                                    </p:animMotion>
                                  </p:childTnLst>
                                </p:cTn>
                              </p:par>
                              <p:par>
                                <p:cTn id="39" presetID="35" presetClass="path" presetSubtype="0" accel="50000" decel="50000" fill="hold" nodeType="withEffect">
                                  <p:stCondLst>
                                    <p:cond delay="0"/>
                                  </p:stCondLst>
                                  <p:childTnLst>
                                    <p:animMotion origin="layout" path="M -2.77778E-7 -4.07407E-6 L -0.06163 0.0007 " pathEditMode="relative" rAng="0" ptsTypes="AA">
                                      <p:cBhvr>
                                        <p:cTn id="40" dur="2000" fill="hold"/>
                                        <p:tgtEl>
                                          <p:spTgt spid="5"/>
                                        </p:tgtEl>
                                        <p:attrNameLst>
                                          <p:attrName>ppt_x</p:attrName>
                                          <p:attrName>ppt_y</p:attrName>
                                        </p:attrNameLst>
                                      </p:cBhvr>
                                      <p:rCtr x="-31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1" grpId="0"/>
      <p:bldP spid="51" grpId="1"/>
      <p:bldP spid="52" grpId="0"/>
      <p:bldP spid="52"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00000">
              <a:schemeClr val="bg1"/>
            </a:gs>
          </a:gsLst>
          <a:path path="circle">
            <a:fillToRect l="50000" t="50000" r="50000" b="50000"/>
          </a:path>
          <a:tileRect/>
        </a:gradFill>
        <a:effectLst/>
      </p:bgPr>
    </p:bg>
    <p:spTree>
      <p:nvGrpSpPr>
        <p:cNvPr id="1" name=""/>
        <p:cNvGrpSpPr/>
        <p:nvPr/>
      </p:nvGrpSpPr>
      <p:grpSpPr/>
      <p:sp>
        <p:nvSpPr>
          <p:cNvPr id="3" name="内容占位符 2"/>
          <p:cNvSpPr>
            <a:spLocks noGrp="1"/>
          </p:cNvSpPr>
          <p:nvPr>
            <p:ph idx="1"/>
          </p:nvPr>
        </p:nvSpPr>
        <p:spPr>
          <a:xfrm>
            <a:off x="3491865" y="2732405"/>
            <a:ext cx="5629275" cy="1379855"/>
          </a:xfrm>
        </p:spPr>
        <p:txBody>
          <a:bodyPr>
            <a:normAutofit fontScale="90000"/>
          </a:bodyPr>
          <a:p>
            <a:pPr marL="0" indent="0">
              <a:buNone/>
            </a:pPr>
            <a:r>
              <a:rPr lang="zh-CN" altLang="en-US" sz="9600">
                <a:solidFill>
                  <a:srgbClr val="C00000"/>
                </a:solidFill>
              </a:rPr>
              <a:t>谢谢大家！</a:t>
            </a:r>
            <a:endParaRPr lang="zh-CN" altLang="en-US" sz="960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093767" y="2676415"/>
            <a:ext cx="5459084" cy="1470220"/>
            <a:chOff x="5093767" y="2676415"/>
            <a:chExt cx="5459084" cy="1470220"/>
          </a:xfrm>
        </p:grpSpPr>
        <p:sp>
          <p:nvSpPr>
            <p:cNvPr id="52" name="Oval 65"/>
            <p:cNvSpPr>
              <a:spLocks noChangeArrowheads="1"/>
            </p:cNvSpPr>
            <p:nvPr>
              <p:custDataLst>
                <p:tags r:id="rId1"/>
              </p:custDataLst>
            </p:nvPr>
          </p:nvSpPr>
          <p:spPr bwMode="auto">
            <a:xfrm rot="16200000" flipV="1">
              <a:off x="4639308" y="3499854"/>
              <a:ext cx="1209726"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sp>
          <p:nvSpPr>
            <p:cNvPr id="34" name="矩形 33"/>
            <p:cNvSpPr/>
            <p:nvPr>
              <p:custDataLst>
                <p:tags r:id="rId2"/>
              </p:custDataLst>
            </p:nvPr>
          </p:nvSpPr>
          <p:spPr>
            <a:xfrm>
              <a:off x="5265229" y="3232522"/>
              <a:ext cx="5287622"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36" name="矩形 3"/>
            <p:cNvSpPr/>
            <p:nvPr>
              <p:custDataLst>
                <p:tags r:id="rId3"/>
              </p:custDataLst>
            </p:nvPr>
          </p:nvSpPr>
          <p:spPr>
            <a:xfrm rot="20830111">
              <a:off x="5093767" y="2676415"/>
              <a:ext cx="5425319" cy="529255"/>
            </a:xfrm>
            <a:custGeom>
              <a:avLst/>
              <a:gdLst/>
              <a:ahLst/>
              <a:cxnLst/>
              <a:rect l="l" t="t" r="r" b="b"/>
              <a:pathLst>
                <a:path w="5887046" h="720080">
                  <a:moveTo>
                    <a:pt x="5887046" y="0"/>
                  </a:moveTo>
                  <a:lnTo>
                    <a:pt x="5723032" y="720080"/>
                  </a:lnTo>
                  <a:lnTo>
                    <a:pt x="0" y="720080"/>
                  </a:lnTo>
                  <a:lnTo>
                    <a:pt x="164014" y="0"/>
                  </a:lnTo>
                  <a:close/>
                </a:path>
              </a:pathLst>
            </a:custGeom>
            <a:solidFill>
              <a:schemeClr val="bg1">
                <a:lumMod val="65000"/>
              </a:schemeClr>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sym typeface="+mn-ea"/>
                </a:rPr>
                <a:t>登陆方式</a:t>
              </a:r>
              <a:endParaRPr lang="en-US" sz="2000" kern="0" dirty="0">
                <a:solidFill>
                  <a:srgbClr val="FFFFFF"/>
                </a:solidFill>
              </a:endParaRPr>
            </a:p>
          </p:txBody>
        </p:sp>
      </p:grpSp>
      <p:grpSp>
        <p:nvGrpSpPr>
          <p:cNvPr id="6" name="组合 5"/>
          <p:cNvGrpSpPr/>
          <p:nvPr/>
        </p:nvGrpSpPr>
        <p:grpSpPr>
          <a:xfrm>
            <a:off x="5093767" y="3984068"/>
            <a:ext cx="4541059" cy="1396452"/>
            <a:chOff x="5093767" y="3984068"/>
            <a:chExt cx="4541059" cy="1396452"/>
          </a:xfrm>
        </p:grpSpPr>
        <p:sp>
          <p:nvSpPr>
            <p:cNvPr id="53" name="Oval 65"/>
            <p:cNvSpPr>
              <a:spLocks noChangeArrowheads="1"/>
            </p:cNvSpPr>
            <p:nvPr>
              <p:custDataLst>
                <p:tags r:id="rId4"/>
              </p:custDataLst>
            </p:nvPr>
          </p:nvSpPr>
          <p:spPr bwMode="auto">
            <a:xfrm rot="16200000" flipV="1">
              <a:off x="4643371" y="4733739"/>
              <a:ext cx="1209726"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sp>
          <p:nvSpPr>
            <p:cNvPr id="30" name="矩形 29"/>
            <p:cNvSpPr/>
            <p:nvPr>
              <p:custDataLst>
                <p:tags r:id="rId5"/>
              </p:custDataLst>
            </p:nvPr>
          </p:nvSpPr>
          <p:spPr>
            <a:xfrm>
              <a:off x="5271140" y="4444356"/>
              <a:ext cx="4268507"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37" name="矩形 5"/>
            <p:cNvSpPr/>
            <p:nvPr>
              <p:custDataLst>
                <p:tags r:id="rId6"/>
              </p:custDataLst>
            </p:nvPr>
          </p:nvSpPr>
          <p:spPr>
            <a:xfrm rot="20830111">
              <a:off x="5093767" y="3984068"/>
              <a:ext cx="4541059" cy="529255"/>
            </a:xfrm>
            <a:custGeom>
              <a:avLst/>
              <a:gdLst/>
              <a:ahLst/>
              <a:cxnLst/>
              <a:rect l="l" t="t" r="r" b="b"/>
              <a:pathLst>
                <a:path w="4926966" h="720080">
                  <a:moveTo>
                    <a:pt x="4926966" y="0"/>
                  </a:moveTo>
                  <a:lnTo>
                    <a:pt x="4762952" y="720080"/>
                  </a:lnTo>
                  <a:lnTo>
                    <a:pt x="0" y="720080"/>
                  </a:lnTo>
                  <a:lnTo>
                    <a:pt x="164014" y="0"/>
                  </a:lnTo>
                  <a:close/>
                </a:path>
              </a:pathLst>
            </a:custGeom>
            <a:solidFill>
              <a:schemeClr val="bg1">
                <a:lumMod val="65000"/>
              </a:schemeClr>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sym typeface="+mn-ea"/>
                </a:rPr>
                <a:t>检索方法</a:t>
              </a:r>
              <a:endParaRPr lang="en-US" sz="2000" kern="0" dirty="0">
                <a:solidFill>
                  <a:srgbClr val="FFFFFF"/>
                </a:solidFill>
              </a:endParaRPr>
            </a:p>
          </p:txBody>
        </p:sp>
      </p:grpSp>
      <p:sp>
        <p:nvSpPr>
          <p:cNvPr id="54" name="Oval 65"/>
          <p:cNvSpPr>
            <a:spLocks noChangeArrowheads="1"/>
          </p:cNvSpPr>
          <p:nvPr>
            <p:custDataLst>
              <p:tags r:id="rId7"/>
            </p:custDataLst>
          </p:nvPr>
        </p:nvSpPr>
        <p:spPr bwMode="auto">
          <a:xfrm rot="16200000" flipV="1">
            <a:off x="4624070" y="5781040"/>
            <a:ext cx="1209675" cy="8382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3" name="组合 2"/>
          <p:cNvGrpSpPr/>
          <p:nvPr/>
        </p:nvGrpSpPr>
        <p:grpSpPr>
          <a:xfrm>
            <a:off x="5093767" y="1392033"/>
            <a:ext cx="6283629" cy="1532674"/>
            <a:chOff x="5093767" y="1392033"/>
            <a:chExt cx="6283629" cy="1532674"/>
          </a:xfrm>
        </p:grpSpPr>
        <p:sp>
          <p:nvSpPr>
            <p:cNvPr id="27" name="Oval 65"/>
            <p:cNvSpPr>
              <a:spLocks noChangeArrowheads="1"/>
            </p:cNvSpPr>
            <p:nvPr>
              <p:custDataLst>
                <p:tags r:id="rId8"/>
              </p:custDataLst>
            </p:nvPr>
          </p:nvSpPr>
          <p:spPr bwMode="auto">
            <a:xfrm rot="16200000" flipV="1">
              <a:off x="4651703" y="2277047"/>
              <a:ext cx="1211485" cy="8383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grpSp>
          <p:nvGrpSpPr>
            <p:cNvPr id="2" name="组合 1"/>
            <p:cNvGrpSpPr/>
            <p:nvPr/>
          </p:nvGrpSpPr>
          <p:grpSpPr>
            <a:xfrm>
              <a:off x="5093767" y="1392033"/>
              <a:ext cx="6283629" cy="1185968"/>
              <a:chOff x="5093767" y="1392033"/>
              <a:chExt cx="6283629" cy="1185968"/>
            </a:xfrm>
          </p:grpSpPr>
          <p:sp>
            <p:nvSpPr>
              <p:cNvPr id="28" name="矩形 27"/>
              <p:cNvSpPr/>
              <p:nvPr>
                <p:custDataLst>
                  <p:tags r:id="rId9"/>
                </p:custDataLst>
              </p:nvPr>
            </p:nvSpPr>
            <p:spPr>
              <a:xfrm>
                <a:off x="5267047" y="2033607"/>
                <a:ext cx="5231078" cy="544394"/>
              </a:xfrm>
              <a:prstGeom prst="rect">
                <a:avLst/>
              </a:prstGeom>
              <a:gradFill flip="none" rotWithShape="1">
                <a:gsLst>
                  <a:gs pos="6000">
                    <a:srgbClr val="D9D9D9"/>
                  </a:gs>
                  <a:gs pos="100000">
                    <a:srgbClr val="BCBCBC">
                      <a:alpha val="0"/>
                    </a:srgb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panose="020F0502020204030204"/>
                </a:endParaRPr>
              </a:p>
            </p:txBody>
          </p:sp>
          <p:sp>
            <p:nvSpPr>
              <p:cNvPr id="25" name="矩形 3"/>
              <p:cNvSpPr/>
              <p:nvPr>
                <p:custDataLst>
                  <p:tags r:id="rId10"/>
                </p:custDataLst>
              </p:nvPr>
            </p:nvSpPr>
            <p:spPr>
              <a:xfrm rot="20830111">
                <a:off x="5093767" y="1392033"/>
                <a:ext cx="6283629" cy="543321"/>
              </a:xfrm>
              <a:custGeom>
                <a:avLst/>
                <a:gdLst>
                  <a:gd name="connsiteX0" fmla="*/ 5836155 w 5836155"/>
                  <a:gd name="connsiteY0" fmla="*/ 0 h 738688"/>
                  <a:gd name="connsiteX1" fmla="*/ 5672141 w 5836155"/>
                  <a:gd name="connsiteY1" fmla="*/ 720080 h 738688"/>
                  <a:gd name="connsiteX2" fmla="*/ 0 w 5836155"/>
                  <a:gd name="connsiteY2" fmla="*/ 738687 h 738688"/>
                  <a:gd name="connsiteX3" fmla="*/ 113123 w 5836155"/>
                  <a:gd name="connsiteY3" fmla="*/ 0 h 738688"/>
                  <a:gd name="connsiteX4" fmla="*/ 5836155 w 5836155"/>
                  <a:gd name="connsiteY4" fmla="*/ 0 h 738688"/>
                  <a:gd name="connsiteX0-1" fmla="*/ 5836155 w 5836155"/>
                  <a:gd name="connsiteY0-2" fmla="*/ 0 h 738686"/>
                  <a:gd name="connsiteX1-3" fmla="*/ 5672141 w 5836155"/>
                  <a:gd name="connsiteY1-4" fmla="*/ 720080 h 738686"/>
                  <a:gd name="connsiteX2-5" fmla="*/ 0 w 5836155"/>
                  <a:gd name="connsiteY2-6" fmla="*/ 738687 h 738686"/>
                  <a:gd name="connsiteX3-7" fmla="*/ 138757 w 5836155"/>
                  <a:gd name="connsiteY3-8" fmla="*/ 172 h 738686"/>
                  <a:gd name="connsiteX4-9" fmla="*/ 5836155 w 5836155"/>
                  <a:gd name="connsiteY4-10" fmla="*/ 0 h 7386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36155" h="738686">
                    <a:moveTo>
                      <a:pt x="5836155" y="0"/>
                    </a:moveTo>
                    <a:lnTo>
                      <a:pt x="5672141" y="720080"/>
                    </a:lnTo>
                    <a:lnTo>
                      <a:pt x="0" y="738687"/>
                    </a:lnTo>
                    <a:lnTo>
                      <a:pt x="138757" y="172"/>
                    </a:lnTo>
                    <a:lnTo>
                      <a:pt x="5836155" y="0"/>
                    </a:lnTo>
                    <a:close/>
                  </a:path>
                </a:pathLst>
              </a:custGeom>
              <a:solidFill>
                <a:srgbClr val="029EA4"/>
              </a:solidFill>
              <a:ln w="25400" cap="flat" cmpd="sng" algn="ctr">
                <a:noFill/>
                <a:prstDash val="solid"/>
              </a:ln>
              <a:effectLst/>
            </p:spPr>
            <p:txBody>
              <a:bodyPr lIns="68580" tIns="34290" rIns="68580" bIns="34290" anchor="ctr">
                <a:normAutofit/>
              </a:bodyPr>
              <a:lstStyle/>
              <a:p>
                <a:pPr algn="ctr">
                  <a:defRPr/>
                </a:pPr>
                <a:r>
                  <a:rPr lang="zh-CN" altLang="en-US" sz="2000" kern="0" dirty="0">
                    <a:solidFill>
                      <a:srgbClr val="FFFFFF"/>
                    </a:solidFill>
                    <a:sym typeface="+mn-ea"/>
                  </a:rPr>
                  <a:t>百链学术搜索简介</a:t>
                </a:r>
                <a:endParaRPr lang="en-US" sz="2000" kern="0" dirty="0">
                  <a:solidFill>
                    <a:srgbClr val="FFFFFF"/>
                  </a:solidFill>
                </a:endParaRPr>
              </a:p>
            </p:txBody>
          </p:sp>
        </p:grpSp>
      </p:grpSp>
      <p:pic>
        <p:nvPicPr>
          <p:cNvPr id="4" name="图片 3"/>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r="50613" b="4968"/>
          <a:stretch>
            <a:fillRect/>
          </a:stretch>
        </p:blipFill>
        <p:spPr>
          <a:xfrm>
            <a:off x="988579" y="1170069"/>
            <a:ext cx="3867903" cy="496422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1" name="矩形 1"/>
          <p:cNvSpPr/>
          <p:nvPr>
            <p:custDataLst>
              <p:tags r:id="rId13"/>
            </p:custDataLst>
          </p:nvPr>
        </p:nvSpPr>
        <p:spPr>
          <a:xfrm>
            <a:off x="4145596" y="1983276"/>
            <a:ext cx="966298" cy="752340"/>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rgbClr val="029EA4"/>
          </a:solidFill>
          <a:ln w="19050" cap="flat" cmpd="sng" algn="ctr">
            <a:noFill/>
            <a:prstDash val="solid"/>
          </a:ln>
          <a:effectLst/>
        </p:spPr>
        <p:txBody>
          <a:bodyPr lIns="0" tIns="0" rIns="144000" bIns="0" anchor="ctr"/>
          <a:lstStyle/>
          <a:p>
            <a:pPr algn="ctr">
              <a:defRPr/>
            </a:pPr>
            <a:r>
              <a:rPr lang="zh-CN" altLang="en-US" sz="2000" kern="0" dirty="0">
                <a:solidFill>
                  <a:sysClr val="window" lastClr="FFFFFF"/>
                </a:solidFill>
                <a:latin typeface="+mn-ea"/>
              </a:rPr>
              <a:t>第一章</a:t>
            </a:r>
            <a:endParaRPr lang="zh-CN" altLang="en-US" sz="2000" kern="0" dirty="0">
              <a:solidFill>
                <a:sysClr val="window" lastClr="FFFFFF"/>
              </a:solidFill>
              <a:latin typeface="+mn-ea"/>
            </a:endParaRPr>
          </a:p>
        </p:txBody>
      </p:sp>
      <p:sp>
        <p:nvSpPr>
          <p:cNvPr id="35" name="矩形 1"/>
          <p:cNvSpPr/>
          <p:nvPr>
            <p:custDataLst>
              <p:tags r:id="rId14"/>
            </p:custDataLst>
          </p:nvPr>
        </p:nvSpPr>
        <p:spPr>
          <a:xfrm>
            <a:off x="4125008" y="4467519"/>
            <a:ext cx="966298" cy="751178"/>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chemeClr val="bg1">
              <a:lumMod val="65000"/>
            </a:schemeClr>
          </a:solidFill>
          <a:ln w="19050" cap="flat" cmpd="sng" algn="ctr">
            <a:noFill/>
            <a:prstDash val="solid"/>
          </a:ln>
          <a:effectLst/>
        </p:spPr>
        <p:txBody>
          <a:bodyPr lIns="0" tIns="0" rIns="144000" bIns="0" anchor="ctr"/>
          <a:lstStyle/>
          <a:p>
            <a:pPr algn="ctr">
              <a:defRPr/>
            </a:pPr>
            <a:r>
              <a:rPr lang="zh-CN" altLang="en-US" sz="2000" kern="0" dirty="0">
                <a:solidFill>
                  <a:sysClr val="window" lastClr="FFFFFF"/>
                </a:solidFill>
                <a:latin typeface="+mn-ea"/>
              </a:rPr>
              <a:t>第三章</a:t>
            </a:r>
            <a:endParaRPr lang="zh-CN" altLang="en-US" sz="2000" kern="0" dirty="0">
              <a:solidFill>
                <a:sysClr val="window" lastClr="FFFFFF"/>
              </a:solidFill>
              <a:latin typeface="+mn-ea"/>
            </a:endParaRPr>
          </a:p>
        </p:txBody>
      </p:sp>
      <p:sp>
        <p:nvSpPr>
          <p:cNvPr id="39" name="矩形 1"/>
          <p:cNvSpPr/>
          <p:nvPr>
            <p:custDataLst>
              <p:tags r:id="rId15"/>
            </p:custDataLst>
          </p:nvPr>
        </p:nvSpPr>
        <p:spPr>
          <a:xfrm>
            <a:off x="4124900" y="3276723"/>
            <a:ext cx="966298" cy="752340"/>
          </a:xfrm>
          <a:custGeom>
            <a:avLst/>
            <a:gdLst/>
            <a:ahLst/>
            <a:cxnLst/>
            <a:rect l="l" t="t" r="r" b="b"/>
            <a:pathLst>
              <a:path w="1759256" h="1368152">
                <a:moveTo>
                  <a:pt x="0" y="0"/>
                </a:moveTo>
                <a:lnTo>
                  <a:pt x="1512168" y="0"/>
                </a:lnTo>
                <a:lnTo>
                  <a:pt x="1512168" y="255262"/>
                </a:lnTo>
                <a:lnTo>
                  <a:pt x="1759256" y="409692"/>
                </a:lnTo>
                <a:lnTo>
                  <a:pt x="1512168" y="564122"/>
                </a:lnTo>
                <a:lnTo>
                  <a:pt x="1512168" y="1368152"/>
                </a:lnTo>
                <a:lnTo>
                  <a:pt x="0" y="1368152"/>
                </a:lnTo>
                <a:close/>
              </a:path>
            </a:pathLst>
          </a:custGeom>
          <a:solidFill>
            <a:schemeClr val="bg1">
              <a:lumMod val="65000"/>
            </a:schemeClr>
          </a:solidFill>
          <a:ln w="19050" cap="flat" cmpd="sng" algn="ctr">
            <a:noFill/>
            <a:prstDash val="solid"/>
          </a:ln>
          <a:effectLst/>
        </p:spPr>
        <p:txBody>
          <a:bodyPr lIns="0" tIns="0" rIns="144000" bIns="0" anchor="ctr"/>
          <a:lstStyle/>
          <a:p>
            <a:pPr algn="ctr">
              <a:defRPr/>
            </a:pPr>
            <a:r>
              <a:rPr lang="zh-CN" altLang="en-US" sz="2000" kern="0" dirty="0" smtClean="0">
                <a:solidFill>
                  <a:sysClr val="window" lastClr="FFFFFF"/>
                </a:solidFill>
                <a:latin typeface="+mn-ea"/>
              </a:rPr>
              <a:t>第</a:t>
            </a:r>
            <a:r>
              <a:rPr lang="zh-CN" altLang="en-US" sz="2000" kern="0" dirty="0">
                <a:solidFill>
                  <a:sysClr val="window" lastClr="FFFFFF"/>
                </a:solidFill>
                <a:latin typeface="+mn-ea"/>
              </a:rPr>
              <a:t>二</a:t>
            </a:r>
            <a:r>
              <a:rPr lang="zh-CN" altLang="en-US" sz="2000" kern="0" dirty="0" smtClean="0">
                <a:solidFill>
                  <a:sysClr val="window" lastClr="FFFFFF"/>
                </a:solidFill>
                <a:latin typeface="+mn-ea"/>
              </a:rPr>
              <a:t>章</a:t>
            </a:r>
            <a:endParaRPr lang="zh-CN" altLang="en-US" sz="2000" kern="0" dirty="0">
              <a:solidFill>
                <a:sysClr val="window" lastClr="FFFFFF"/>
              </a:solidFill>
              <a:latin typeface="+mn-ea"/>
            </a:endParaRPr>
          </a:p>
        </p:txBody>
      </p:sp>
      <p:sp>
        <p:nvSpPr>
          <p:cNvPr id="32" name="圆角矩形 31"/>
          <p:cNvSpPr/>
          <p:nvPr/>
        </p:nvSpPr>
        <p:spPr>
          <a:xfrm>
            <a:off x="11573261" y="6375939"/>
            <a:ext cx="375933" cy="375933"/>
          </a:xfrm>
          <a:prstGeom prst="roundRect">
            <a:avLst>
              <a:gd name="adj" fmla="val 9349"/>
            </a:avLst>
          </a:prstGeom>
          <a:solidFill>
            <a:srgbClr val="02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3</a:t>
            </a:r>
            <a:endParaRPr lang="zh-CN" altLang="en-US" sz="2400" dirty="0"/>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3000"/>
                            </p:stCondLst>
                            <p:childTnLst>
                              <p:par>
                                <p:cTn id="17" presetID="10" presetClass="entr" presetSubtype="0" fill="hold" grpId="0" nodeType="afterEffect">
                                  <p:stCondLst>
                                    <p:cond delay="25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3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4250"/>
                            </p:stCondLst>
                            <p:childTnLst>
                              <p:par>
                                <p:cTn id="25" presetID="10" presetClass="entr" presetSubtype="0" fill="hold" grpId="0" nodeType="afterEffect">
                                  <p:stCondLst>
                                    <p:cond delay="25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5500"/>
                            </p:stCondLst>
                            <p:childTnLst>
                              <p:par>
                                <p:cTn id="33" presetID="35" presetClass="emph" presetSubtype="0" fill="hold" grpId="1" nodeType="afterEffect">
                                  <p:stCondLst>
                                    <p:cond delay="0"/>
                                  </p:stCondLst>
                                  <p:childTnLst>
                                    <p:anim calcmode="discrete" valueType="str">
                                      <p:cBhvr>
                                        <p:cTn id="34" dur="1000" fill="hold"/>
                                        <p:tgtEl>
                                          <p:spTgt spid="31"/>
                                        </p:tgtEl>
                                        <p:attrNameLst>
                                          <p:attrName>style.visibility</p:attrName>
                                        </p:attrNameLst>
                                      </p:cBhvr>
                                      <p:tavLst>
                                        <p:tav tm="0">
                                          <p:val>
                                            <p:strVal val="hidden"/>
                                          </p:val>
                                        </p:tav>
                                        <p:tav tm="50000">
                                          <p:val>
                                            <p:strVal val="visible"/>
                                          </p:val>
                                        </p:tav>
                                      </p:tavLst>
                                    </p:anim>
                                  </p:childTnLst>
                                </p:cTn>
                              </p:par>
                            </p:childTnLst>
                          </p:cTn>
                        </p:par>
                        <p:par>
                          <p:cTn id="35" fill="hold">
                            <p:stCondLst>
                              <p:cond delay="6500"/>
                            </p:stCondLst>
                            <p:childTnLst>
                              <p:par>
                                <p:cTn id="36" presetID="35" presetClass="emph" presetSubtype="0" fill="hold" nodeType="afterEffect">
                                  <p:stCondLst>
                                    <p:cond delay="0"/>
                                  </p:stCondLst>
                                  <p:childTnLst>
                                    <p:anim calcmode="discrete" valueType="str">
                                      <p:cBhvr>
                                        <p:cTn id="37"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bldLvl="0" animBg="1"/>
      <p:bldP spid="35" grpId="0" bldLvl="0" animBg="1"/>
      <p:bldP spid="3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06730" y="33020"/>
            <a:ext cx="11210290" cy="6918960"/>
          </a:xfrm>
          <a:prstGeom prst="rect">
            <a:avLst/>
          </a:prstGeom>
          <a:noFill/>
        </p:spPr>
        <p:txBody>
          <a:bodyPr wrap="square" rtlCol="0">
            <a:spAutoFit/>
          </a:bodyPr>
          <a:p>
            <a:r>
              <a:rPr lang="en-US" altLang="zh-CN" sz="3200" b="1" dirty="0">
                <a:solidFill>
                  <a:schemeClr val="accent6">
                    <a:lumMod val="75000"/>
                  </a:schemeClr>
                </a:solidFill>
                <a:latin typeface="楷体_GB2312" panose="02010609030101010101" pitchFamily="49" charset="-122"/>
                <a:ea typeface="楷体_GB2312" panose="02010609030101010101" pitchFamily="49" charset="-122"/>
                <a:sym typeface="+mn-ea"/>
              </a:rPr>
              <a:t>    </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百链云图书馆是时代超星公司旗下的文献资源服务平台。一站式检索整合了网络数字资源，消除了用户在多个数据库重复检索信息的不便，大大提高了用户获取资料的效率。 </a:t>
            </a:r>
            <a:b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b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　　百链云图书馆集成了数十个数据库，由</a:t>
            </a:r>
            <a:r>
              <a:rPr lang="en-US" altLang="zh-CN" sz="3200" b="1">
                <a:solidFill>
                  <a:srgbClr val="C00000"/>
                </a:solidFill>
                <a:latin typeface="楷体_GB2312" panose="02010609030101010101" pitchFamily="49" charset="-122"/>
                <a:ea typeface="楷体_GB2312" panose="02010609030101010101" pitchFamily="49" charset="-122"/>
                <a:sym typeface="+mn-ea"/>
              </a:rPr>
              <a:t>1.7</a:t>
            </a:r>
            <a:r>
              <a:rPr lang="zh-CN" altLang="en-US" sz="3200" b="1" dirty="0">
                <a:solidFill>
                  <a:srgbClr val="C00000"/>
                </a:solidFill>
                <a:latin typeface="楷体_GB2312" panose="02010609030101010101" pitchFamily="49" charset="-122"/>
                <a:ea typeface="楷体_GB2312" panose="02010609030101010101" pitchFamily="49" charset="-122"/>
                <a:sym typeface="+mn-ea"/>
              </a:rPr>
              <a:t>亿</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条元数据组成，其中外文元数据约</a:t>
            </a:r>
            <a:r>
              <a:rPr lang="en-US" altLang="zh-CN" sz="3200" b="1">
                <a:solidFill>
                  <a:srgbClr val="C00000"/>
                </a:solidFill>
                <a:latin typeface="楷体_GB2312" panose="02010609030101010101" pitchFamily="49" charset="-122"/>
                <a:ea typeface="楷体_GB2312" panose="02010609030101010101" pitchFamily="49" charset="-122"/>
                <a:sym typeface="+mn-ea"/>
              </a:rPr>
              <a:t>8800</a:t>
            </a:r>
            <a:r>
              <a:rPr lang="zh-CN" altLang="en-US" sz="3200" b="1" dirty="0">
                <a:solidFill>
                  <a:srgbClr val="C00000"/>
                </a:solidFill>
                <a:latin typeface="楷体_GB2312" panose="02010609030101010101" pitchFamily="49" charset="-122"/>
                <a:ea typeface="楷体_GB2312" panose="02010609030101010101" pitchFamily="49" charset="-122"/>
                <a:sym typeface="+mn-ea"/>
              </a:rPr>
              <a:t>万</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条，中文元数据约</a:t>
            </a:r>
            <a:r>
              <a:rPr lang="en-US" altLang="zh-CN" sz="3200" b="1">
                <a:solidFill>
                  <a:srgbClr val="C00000"/>
                </a:solidFill>
                <a:latin typeface="楷体_GB2312" panose="02010609030101010101" pitchFamily="49" charset="-122"/>
                <a:ea typeface="楷体_GB2312" panose="02010609030101010101" pitchFamily="49" charset="-122"/>
                <a:sym typeface="+mn-ea"/>
              </a:rPr>
              <a:t>8200 </a:t>
            </a:r>
            <a:r>
              <a:rPr lang="zh-CN" altLang="en-US" sz="3200" b="1" dirty="0">
                <a:solidFill>
                  <a:srgbClr val="C00000"/>
                </a:solidFill>
                <a:latin typeface="楷体_GB2312" panose="02010609030101010101" pitchFamily="49" charset="-122"/>
                <a:ea typeface="楷体_GB2312" panose="02010609030101010101" pitchFamily="49" charset="-122"/>
                <a:sym typeface="+mn-ea"/>
              </a:rPr>
              <a:t>万</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条，能够为读者提供期刊、报纸、学位论文、会议论文、专利、标准、视频、图书等一系列海量资源检索及使用。通过百链云图书馆期刊，您能一站式检索到各大数据库（</a:t>
            </a:r>
            <a:r>
              <a:rPr lang="en-US" altLang="zh-CN" sz="3200" b="1" dirty="0" err="1">
                <a:solidFill>
                  <a:srgbClr val="C00000"/>
                </a:solidFill>
                <a:latin typeface="楷体_GB2312" panose="02010609030101010101" pitchFamily="49" charset="-122"/>
                <a:ea typeface="楷体_GB2312" panose="02010609030101010101" pitchFamily="49" charset="-122"/>
                <a:sym typeface="+mn-ea"/>
              </a:rPr>
              <a:t>SpringerLink</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a:t>
            </a:r>
            <a:r>
              <a:rPr lang="en-US" altLang="zh-CN" sz="3200" b="1" dirty="0" err="1">
                <a:solidFill>
                  <a:srgbClr val="C00000"/>
                </a:solidFill>
                <a:latin typeface="楷体_GB2312" panose="02010609030101010101" pitchFamily="49" charset="-122"/>
                <a:ea typeface="楷体_GB2312" panose="02010609030101010101" pitchFamily="49" charset="-122"/>
                <a:sym typeface="+mn-ea"/>
              </a:rPr>
              <a:t>ProQuest</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a:t>
            </a:r>
            <a:r>
              <a:rPr lang="en-US" altLang="zh-CN" sz="3200" b="1">
                <a:solidFill>
                  <a:srgbClr val="C00000"/>
                </a:solidFill>
                <a:latin typeface="楷体_GB2312" panose="02010609030101010101" pitchFamily="49" charset="-122"/>
                <a:ea typeface="楷体_GB2312" panose="02010609030101010101" pitchFamily="49" charset="-122"/>
                <a:sym typeface="+mn-ea"/>
              </a:rPr>
              <a:t>EBSCO</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等几十个外文库和</a:t>
            </a:r>
            <a:r>
              <a:rPr lang="zh-CN" altLang="en-US" sz="3200" b="1" dirty="0">
                <a:solidFill>
                  <a:srgbClr val="C00000"/>
                </a:solidFill>
                <a:latin typeface="楷体_GB2312" panose="02010609030101010101" pitchFamily="49" charset="-122"/>
                <a:ea typeface="楷体_GB2312" panose="02010609030101010101" pitchFamily="49" charset="-122"/>
                <a:sym typeface="+mn-ea"/>
              </a:rPr>
              <a:t>中国学术期刊</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a:t>
            </a:r>
            <a:r>
              <a:rPr lang="zh-CN" altLang="en-US" sz="3200" b="1" dirty="0">
                <a:solidFill>
                  <a:srgbClr val="C00000"/>
                </a:solidFill>
                <a:latin typeface="楷体_GB2312" panose="02010609030101010101" pitchFamily="49" charset="-122"/>
                <a:ea typeface="楷体_GB2312" panose="02010609030101010101" pitchFamily="49" charset="-122"/>
                <a:sym typeface="+mn-ea"/>
              </a:rPr>
              <a:t>万方</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a:t>
            </a:r>
            <a:r>
              <a:rPr lang="zh-CN" altLang="en-US" sz="3200" b="1" dirty="0">
                <a:solidFill>
                  <a:srgbClr val="C00000"/>
                </a:solidFill>
                <a:latin typeface="楷体_GB2312" panose="02010609030101010101" pitchFamily="49" charset="-122"/>
                <a:ea typeface="楷体_GB2312" panose="02010609030101010101" pitchFamily="49" charset="-122"/>
                <a:sym typeface="+mn-ea"/>
              </a:rPr>
              <a:t>维普</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等中文库）收录的学术资源。百链云图书馆会将检索到的文献按照“年代”、“ 期刊”和“核心期刊”（</a:t>
            </a:r>
            <a:r>
              <a:rPr lang="en-US" altLang="zh-CN" sz="3200" b="1">
                <a:solidFill>
                  <a:srgbClr val="C00000"/>
                </a:solidFill>
                <a:latin typeface="楷体_GB2312" panose="02010609030101010101" pitchFamily="49" charset="-122"/>
                <a:ea typeface="楷体_GB2312" panose="02010609030101010101" pitchFamily="49" charset="-122"/>
                <a:sym typeface="+mn-ea"/>
              </a:rPr>
              <a:t>SCI</a:t>
            </a:r>
            <a:r>
              <a:rPr lang="en-US" altLang="zh-CN" sz="3200" b="1">
                <a:solidFill>
                  <a:schemeClr val="accent6">
                    <a:lumMod val="75000"/>
                  </a:schemeClr>
                </a:solidFill>
                <a:latin typeface="楷体_GB2312" panose="02010609030101010101" pitchFamily="49" charset="-122"/>
                <a:ea typeface="楷体_GB2312" panose="02010609030101010101" pitchFamily="49" charset="-122"/>
                <a:sym typeface="+mn-ea"/>
              </a:rPr>
              <a:t>, </a:t>
            </a:r>
            <a:r>
              <a:rPr lang="en-US" altLang="zh-CN" sz="3200" b="1">
                <a:solidFill>
                  <a:srgbClr val="C00000"/>
                </a:solidFill>
                <a:latin typeface="楷体_GB2312" panose="02010609030101010101" pitchFamily="49" charset="-122"/>
                <a:ea typeface="楷体_GB2312" panose="02010609030101010101" pitchFamily="49" charset="-122"/>
                <a:sym typeface="+mn-ea"/>
              </a:rPr>
              <a:t>SSCI</a:t>
            </a:r>
            <a:r>
              <a:rPr lang="en-US" altLang="zh-CN" sz="3200" b="1">
                <a:solidFill>
                  <a:schemeClr val="accent6">
                    <a:lumMod val="75000"/>
                  </a:schemeClr>
                </a:solidFill>
                <a:latin typeface="楷体_GB2312" panose="02010609030101010101" pitchFamily="49" charset="-122"/>
                <a:ea typeface="楷体_GB2312" panose="02010609030101010101" pitchFamily="49" charset="-122"/>
                <a:sym typeface="+mn-ea"/>
              </a:rPr>
              <a:t>, </a:t>
            </a:r>
            <a:r>
              <a:rPr lang="en-US" altLang="zh-CN" sz="3200" b="1">
                <a:solidFill>
                  <a:srgbClr val="C00000"/>
                </a:solidFill>
                <a:latin typeface="楷体_GB2312" panose="02010609030101010101" pitchFamily="49" charset="-122"/>
                <a:ea typeface="楷体_GB2312" panose="02010609030101010101" pitchFamily="49" charset="-122"/>
                <a:sym typeface="+mn-ea"/>
              </a:rPr>
              <a:t>EI</a:t>
            </a:r>
            <a:r>
              <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rPr>
              <a:t>等收录数量）自动进行聚类。中文检索还提供外文扩展和其他文献形式的资源扩展。每条数据都提供获取全文链接和馆藏地信息</a:t>
            </a:r>
            <a:endParaRPr lang="zh-CN" altLang="en-US" sz="3200" b="1" dirty="0">
              <a:solidFill>
                <a:schemeClr val="accent6">
                  <a:lumMod val="75000"/>
                </a:schemeClr>
              </a:solidFill>
              <a:latin typeface="楷体_GB2312" panose="02010609030101010101" pitchFamily="49" charset="-122"/>
              <a:ea typeface="楷体_GB2312" panose="02010609030101010101" pitchFamily="49"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00000">
              <a:schemeClr val="bg1"/>
            </a:gs>
          </a:gsLst>
          <a:path path="circle">
            <a:fillToRect l="50000" t="50000" r="50000" b="50000"/>
          </a:path>
          <a:tileRect/>
        </a:gradFill>
        <a:effectLst/>
      </p:bgPr>
    </p:bg>
    <p:spTree>
      <p:nvGrpSpPr>
        <p:cNvPr id="1" name=""/>
        <p:cNvGrpSpPr/>
        <p:nvPr/>
      </p:nvGrpSpPr>
      <p:grpSpPr/>
      <p:pic>
        <p:nvPicPr>
          <p:cNvPr id="8" name="Picture 9"/>
          <p:cNvPicPr>
            <a:picLocks noChangeAspect="1"/>
          </p:cNvPicPr>
          <p:nvPr/>
        </p:nvPicPr>
        <p:blipFill>
          <a:blip r:embed="rId1"/>
          <a:stretch>
            <a:fillRect/>
          </a:stretch>
        </p:blipFill>
        <p:spPr>
          <a:xfrm>
            <a:off x="4215130" y="5376863"/>
            <a:ext cx="3967163" cy="371475"/>
          </a:xfrm>
          <a:prstGeom prst="rect">
            <a:avLst/>
          </a:prstGeom>
          <a:noFill/>
          <a:ln w="9525">
            <a:noFill/>
          </a:ln>
        </p:spPr>
      </p:pic>
      <p:sp>
        <p:nvSpPr>
          <p:cNvPr id="2" name="Oval 5"/>
          <p:cNvSpPr/>
          <p:nvPr/>
        </p:nvSpPr>
        <p:spPr>
          <a:xfrm>
            <a:off x="3570605" y="1439863"/>
            <a:ext cx="5214938" cy="3673475"/>
          </a:xfrm>
          <a:prstGeom prst="ellipse">
            <a:avLst/>
          </a:prstGeom>
          <a:solidFill>
            <a:srgbClr val="2A79D0"/>
          </a:solidFill>
          <a:ln w="9525" cap="flat" cmpd="sng">
            <a:solidFill>
              <a:srgbClr val="FFFFFF"/>
            </a:solidFill>
            <a:prstDash val="solid"/>
            <a:headEnd type="none" w="med" len="med"/>
            <a:tailEnd type="none" w="med" len="med"/>
          </a:ln>
        </p:spPr>
        <p:txBody>
          <a:bodyPr/>
          <a:p>
            <a:pPr lvl="0" algn="ctr" eaLnBrk="0" hangingPunct="0"/>
            <a:endParaRPr lang="zh-CN" altLang="zh-CN" sz="800" dirty="0">
              <a:solidFill>
                <a:srgbClr val="000000"/>
              </a:solidFill>
              <a:latin typeface="Calibri" panose="020F0502020204030204" charset="0"/>
              <a:ea typeface="宋体" panose="02010600030101010101" pitchFamily="2" charset="-122"/>
            </a:endParaRPr>
          </a:p>
        </p:txBody>
      </p:sp>
      <p:sp>
        <p:nvSpPr>
          <p:cNvPr id="15" name="Oval 6"/>
          <p:cNvSpPr/>
          <p:nvPr/>
        </p:nvSpPr>
        <p:spPr>
          <a:xfrm rot="2437464">
            <a:off x="3669030" y="2222500"/>
            <a:ext cx="2239963" cy="2239963"/>
          </a:xfrm>
          <a:prstGeom prst="ellipse">
            <a:avLst/>
          </a:prstGeom>
          <a:solidFill>
            <a:srgbClr val="C9C9C9"/>
          </a:solidFill>
          <a:ln w="9525" cap="flat" cmpd="sng">
            <a:solidFill>
              <a:srgbClr val="FFFFFF"/>
            </a:solidFill>
            <a:prstDash val="solid"/>
            <a:headEnd type="none" w="med" len="med"/>
            <a:tailEnd type="none" w="med" len="med"/>
          </a:ln>
        </p:spPr>
        <p:txBody>
          <a:bodyPr/>
          <a:p>
            <a:pPr lvl="0" algn="ctr" eaLnBrk="0" hangingPunct="0"/>
            <a:endParaRPr lang="zh-CN" altLang="zh-CN" sz="800" dirty="0">
              <a:solidFill>
                <a:srgbClr val="000000"/>
              </a:solidFill>
              <a:latin typeface="Calibri" panose="020F0502020204030204" charset="0"/>
              <a:ea typeface="宋体" panose="02010600030101010101" pitchFamily="2" charset="-122"/>
            </a:endParaRPr>
          </a:p>
        </p:txBody>
      </p:sp>
      <p:sp>
        <p:nvSpPr>
          <p:cNvPr id="18" name="Text Box 13"/>
          <p:cNvSpPr txBox="1">
            <a:spLocks noChangeArrowheads="1"/>
          </p:cNvSpPr>
          <p:nvPr/>
        </p:nvSpPr>
        <p:spPr bwMode="gray">
          <a:xfrm>
            <a:off x="4027805" y="3160713"/>
            <a:ext cx="1801813" cy="307975"/>
          </a:xfrm>
          <a:prstGeom prst="rect">
            <a:avLst/>
          </a:prstGeom>
          <a:noFill/>
          <a:ln>
            <a:noFill/>
          </a:ln>
        </p:spPr>
        <p:txBody>
          <a:bodyPr lIns="0" tIns="0" rIns="0" bIns="0">
            <a:spAutoFit/>
          </a:bodyPr>
          <a:p>
            <a:pPr marL="0" marR="0" lvl="0" indent="0" algn="ctr" defTabSz="801370" rtl="0" eaLnBrk="1" fontAlgn="base" latinLnBrk="0" hangingPunct="1">
              <a:lnSpc>
                <a:spcPct val="100000"/>
              </a:lnSpc>
              <a:spcBef>
                <a:spcPct val="0"/>
              </a:spcBef>
              <a:spcAft>
                <a:spcPct val="40000"/>
              </a:spcAft>
              <a:buClrTx/>
              <a:buSzTx/>
              <a:buFontTx/>
              <a:buNone/>
              <a:defRPr/>
            </a:pPr>
            <a:r>
              <a:rPr kumimoji="0" lang="zh-CN" altLang="en-US" sz="2000" b="1" i="0" u="none" strike="noStrike" kern="1200" cap="none" spc="0" normalizeH="0" baseline="0" noProof="1">
                <a:ln>
                  <a:noFill/>
                </a:ln>
                <a:solidFill>
                  <a:srgbClr val="080808"/>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已购买资源</a:t>
            </a:r>
            <a:endParaRPr kumimoji="0" lang="zh-CN" altLang="zh-CN" sz="2000" b="1" i="0" u="none" strike="noStrike" kern="1200" cap="none" spc="0" normalizeH="0" baseline="0" noProof="1">
              <a:ln>
                <a:noFill/>
              </a:ln>
              <a:solidFill>
                <a:srgbClr val="080808"/>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WordArt 30"/>
          <p:cNvSpPr>
            <a:spLocks noChangeArrowheads="1" noChangeShapeType="1" noTextEdit="1"/>
          </p:cNvSpPr>
          <p:nvPr/>
        </p:nvSpPr>
        <p:spPr bwMode="gray">
          <a:xfrm rot="6214062">
            <a:off x="6225446" y="2195864"/>
            <a:ext cx="2197128" cy="2249483"/>
          </a:xfrm>
          <a:prstGeom prst="rect">
            <a:avLst/>
          </a:prstGeom>
        </p:spPr>
        <p:txBody>
          <a:bodyPr spcFirstLastPara="1" wrap="none" numCol="1" fromWordArt="1">
            <a:prstTxWarp prst="textArchUp">
              <a:avLst>
                <a:gd name="adj" fmla="val 12353239"/>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00" b="1" i="0" u="none" strike="noStrike" kern="1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百链            </a:t>
            </a:r>
            <a:r>
              <a:rPr kumimoji="0" lang="zh-CN" altLang="en-US" sz="300" b="1" i="0" u="none" strike="noStrike" kern="1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300" b="1" i="0" u="none" strike="noStrike" kern="1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endParaRPr kumimoji="0" lang="zh-CN" altLang="en-US" sz="300" b="1" i="0" u="none" strike="noStrike" kern="1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69641" name="WordArt 29"/>
          <p:cNvSpPr>
            <a:spLocks noTextEdit="1"/>
          </p:cNvSpPr>
          <p:nvPr/>
        </p:nvSpPr>
        <p:spPr>
          <a:xfrm rot="626698">
            <a:off x="3848418" y="2489200"/>
            <a:ext cx="1914525" cy="2152650"/>
          </a:xfrm>
          <a:prstGeom prst="rect">
            <a:avLst/>
          </a:prstGeom>
        </p:spPr>
        <p:txBody>
          <a:bodyPr wrap="none" fromWordArt="1">
            <a:prstTxWarp prst="textArchUp">
              <a:avLst>
                <a:gd name="adj" fmla="val 12200147"/>
              </a:avLst>
            </a:prstTxWarp>
            <a:normAutofit/>
          </a:bodyPr>
          <a:p>
            <a:pPr algn="ctr" eaLnBrk="0" hangingPunct="0"/>
            <a:r>
              <a:rPr lang="zh-CN" altLang="en-US" sz="800">
                <a:solidFill>
                  <a:srgbClr val="000000"/>
                </a:solidFill>
                <a:latin typeface="微软雅黑" panose="020B0503020204020204" charset="0"/>
                <a:ea typeface="微软雅黑" panose="020B0503020204020204" charset="0"/>
              </a:rPr>
              <a:t>图书馆                       </a:t>
            </a:r>
            <a:endParaRPr lang="zh-CN" altLang="en-US" sz="800">
              <a:solidFill>
                <a:srgbClr val="000000"/>
              </a:solidFill>
              <a:latin typeface="微软雅黑" panose="020B0503020204020204" charset="0"/>
              <a:ea typeface="微软雅黑" panose="020B0503020204020204" charset="0"/>
            </a:endParaRPr>
          </a:p>
        </p:txBody>
      </p:sp>
      <p:sp>
        <p:nvSpPr>
          <p:cNvPr id="27" name="Text Box 13"/>
          <p:cNvSpPr txBox="1">
            <a:spLocks noChangeArrowheads="1"/>
          </p:cNvSpPr>
          <p:nvPr/>
        </p:nvSpPr>
        <p:spPr bwMode="gray">
          <a:xfrm>
            <a:off x="6197918" y="3017838"/>
            <a:ext cx="1801813" cy="307975"/>
          </a:xfrm>
          <a:prstGeom prst="rect">
            <a:avLst/>
          </a:prstGeom>
          <a:noFill/>
          <a:ln>
            <a:noFill/>
          </a:ln>
        </p:spPr>
        <p:txBody>
          <a:bodyPr lIns="0" tIns="0" rIns="0" bIns="0">
            <a:spAutoFit/>
          </a:bodyPr>
          <a:p>
            <a:pPr marL="0" marR="0" lvl="0" indent="0" algn="ctr" defTabSz="801370" rtl="0" eaLnBrk="1" fontAlgn="base" latinLnBrk="0" hangingPunct="1">
              <a:lnSpc>
                <a:spcPct val="100000"/>
              </a:lnSpc>
              <a:spcBef>
                <a:spcPct val="0"/>
              </a:spcBef>
              <a:spcAft>
                <a:spcPct val="40000"/>
              </a:spcAft>
              <a:buClrTx/>
              <a:buSzTx/>
              <a:buFontTx/>
              <a:buNone/>
              <a:defRPr/>
            </a:pPr>
            <a:r>
              <a:rPr kumimoji="0" lang="zh-CN" altLang="en-US" sz="20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未购买资源</a:t>
            </a:r>
            <a:endParaRPr kumimoji="0" lang="zh-CN" altLang="zh-CN" sz="2000" b="1" i="0" u="none" strike="noStrike" kern="1200" cap="none" spc="0" normalizeH="0" baseline="0" noProof="1">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37540" y="363855"/>
            <a:ext cx="3744595" cy="640080"/>
          </a:xfrm>
          <a:prstGeom prst="rect">
            <a:avLst/>
          </a:prstGeom>
          <a:noFill/>
        </p:spPr>
        <p:txBody>
          <a:bodyPr wrap="square" rtlCol="0">
            <a:spAutoFit/>
          </a:bodyPr>
          <a:p>
            <a:r>
              <a:rPr lang="zh-CN" altLang="en-US" sz="3600"/>
              <a:t>百链的定位</a:t>
            </a:r>
            <a:endParaRPr lang="zh-CN" alt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69641"/>
                                        </p:tgtEl>
                                        <p:attrNameLst>
                                          <p:attrName>style.visibility</p:attrName>
                                        </p:attrNameLst>
                                      </p:cBhvr>
                                      <p:to>
                                        <p:strVal val="visible"/>
                                      </p:to>
                                    </p:set>
                                    <p:animEffect transition="in" filter="fade">
                                      <p:cBhvr>
                                        <p:cTn id="24" dur="500"/>
                                        <p:tgtEl>
                                          <p:spTgt spid="69641"/>
                                        </p:tgtEl>
                                      </p:cBhvr>
                                    </p:animEffect>
                                  </p:childTnLst>
                                </p:cTn>
                              </p:par>
                            </p:childTnLst>
                          </p:cTn>
                        </p:par>
                        <p:par>
                          <p:cTn id="25" fill="hold">
                            <p:stCondLst>
                              <p:cond delay="2000"/>
                            </p:stCondLst>
                            <p:childTnLst>
                              <p:par>
                                <p:cTn id="26" presetID="26" presetClass="emph" presetSubtype="0" repeatCount="2000" fill="hold" grpId="1" nodeType="afterEffect">
                                  <p:stCondLst>
                                    <p:cond delay="0"/>
                                  </p:stCondLst>
                                  <p:childTnLst>
                                    <p:animEffect transition="out" filter="fade">
                                      <p:cBhvr>
                                        <p:cTn id="27" dur="500" tmFilter="0, 0; .2, .5; .8, .5; 1, 0"/>
                                        <p:tgtEl>
                                          <p:spTgt spid="15"/>
                                        </p:tgtEl>
                                      </p:cBhvr>
                                    </p:animEffect>
                                    <p:animScale>
                                      <p:cBhvr>
                                        <p:cTn id="28" dur="250" autoRev="1" fill="hold"/>
                                        <p:tgtEl>
                                          <p:spTgt spid="15"/>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00"/>
                            </p:stCondLst>
                            <p:childTnLst>
                              <p:par>
                                <p:cTn id="38" presetID="26" presetClass="emph" presetSubtype="0" repeatCount="2000" fill="hold" grpId="1" nodeType="afterEffect">
                                  <p:stCondLst>
                                    <p:cond delay="0"/>
                                  </p:stCondLst>
                                  <p:childTnLst>
                                    <p:animEffect transition="out" filter="fade">
                                      <p:cBhvr>
                                        <p:cTn id="39" dur="500" tmFilter="0, 0; .2, .5; .8, .5; 1, 0"/>
                                        <p:tgtEl>
                                          <p:spTgt spid="2"/>
                                        </p:tgtEl>
                                      </p:cBhvr>
                                    </p:animEffect>
                                    <p:animScale>
                                      <p:cBhvr>
                                        <p:cTn id="4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15" grpId="0" bldLvl="0" animBg="1"/>
      <p:bldP spid="15" grpId="1" bldLvl="0" animBg="1"/>
      <p:bldP spid="18"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82" name="Group 60"/>
          <p:cNvGrpSpPr/>
          <p:nvPr/>
        </p:nvGrpSpPr>
        <p:grpSpPr>
          <a:xfrm>
            <a:off x="1524000" y="3276600"/>
            <a:ext cx="9134475" cy="1676400"/>
            <a:chOff x="0" y="2086"/>
            <a:chExt cx="5760" cy="1056"/>
          </a:xfrm>
        </p:grpSpPr>
        <p:sp>
          <p:nvSpPr>
            <p:cNvPr id="71705" name="Rectangle 3"/>
            <p:cNvSpPr/>
            <p:nvPr/>
          </p:nvSpPr>
          <p:spPr>
            <a:xfrm>
              <a:off x="0" y="2325"/>
              <a:ext cx="5760" cy="817"/>
            </a:xfrm>
            <a:prstGeom prst="rect">
              <a:avLst/>
            </a:prstGeom>
            <a:gradFill rotWithShape="1">
              <a:gsLst>
                <a:gs pos="0">
                  <a:srgbClr val="DDDDDD"/>
                </a:gs>
                <a:gs pos="100000">
                  <a:srgbClr val="FFFFFF"/>
                </a:gs>
              </a:gsLst>
              <a:lin ang="5400000" scaled="1"/>
              <a:tileRect/>
            </a:gradFill>
            <a:ln w="9525">
              <a:noFill/>
            </a:ln>
          </p:spPr>
          <p:txBody>
            <a:bodyPr wrap="none" lIns="90000" tIns="90000" rIns="72000" bIns="90000" anchor="ctr"/>
            <a:p>
              <a:pPr lvl="0" eaLnBrk="0" hangingPunct="0"/>
              <a:endParaRPr lang="zh-CN" altLang="zh-CN" dirty="0">
                <a:solidFill>
                  <a:srgbClr val="000000"/>
                </a:solidFill>
                <a:latin typeface="Calibri" panose="020F0502020204030204" charset="0"/>
                <a:ea typeface="宋体" panose="02010600030101010101" pitchFamily="2" charset="-122"/>
              </a:endParaRPr>
            </a:p>
          </p:txBody>
        </p:sp>
        <p:sp>
          <p:nvSpPr>
            <p:cNvPr id="71706" name="Rectangle 62"/>
            <p:cNvSpPr/>
            <p:nvPr/>
          </p:nvSpPr>
          <p:spPr>
            <a:xfrm flipV="1">
              <a:off x="0" y="2086"/>
              <a:ext cx="5760" cy="246"/>
            </a:xfrm>
            <a:prstGeom prst="rect">
              <a:avLst/>
            </a:prstGeom>
            <a:gradFill rotWithShape="1">
              <a:gsLst>
                <a:gs pos="0">
                  <a:srgbClr val="DBDBDB"/>
                </a:gs>
                <a:gs pos="100000">
                  <a:srgbClr val="FFFFFF"/>
                </a:gs>
              </a:gsLst>
              <a:lin ang="5400000" scaled="1"/>
              <a:tileRect/>
            </a:gradFill>
            <a:ln w="9525">
              <a:noFill/>
            </a:ln>
          </p:spPr>
          <p:txBody>
            <a:bodyPr rot="10800000" wrap="none" lIns="90000" tIns="90000" rIns="72000" bIns="90000" anchor="ctr"/>
            <a:p>
              <a:pPr lvl="0" eaLnBrk="0" hangingPunct="0"/>
              <a:endParaRPr lang="zh-CN" altLang="zh-CN" dirty="0">
                <a:solidFill>
                  <a:srgbClr val="000000"/>
                </a:solidFill>
                <a:latin typeface="Calibri" panose="020F0502020204030204" charset="0"/>
                <a:ea typeface="宋体" panose="02010600030101010101" pitchFamily="2" charset="-122"/>
              </a:endParaRPr>
            </a:p>
          </p:txBody>
        </p:sp>
      </p:grpSp>
      <p:sp>
        <p:nvSpPr>
          <p:cNvPr id="41" name="Rounded Rectangle 36"/>
          <p:cNvSpPr/>
          <p:nvPr/>
        </p:nvSpPr>
        <p:spPr>
          <a:xfrm rot="10800000">
            <a:off x="7751763" y="1052513"/>
            <a:ext cx="2089150" cy="2360613"/>
          </a:xfrm>
          <a:prstGeom prst="roundRect">
            <a:avLst>
              <a:gd name="adj" fmla="val 10000"/>
            </a:avLst>
          </a:prstGeom>
          <a:gradFill flip="none" rotWithShape="1">
            <a:gsLst>
              <a:gs pos="56000">
                <a:schemeClr val="accent1">
                  <a:lumMod val="40000"/>
                  <a:lumOff val="60000"/>
                </a:schemeClr>
              </a:gs>
              <a:gs pos="0">
                <a:schemeClr val="tx2">
                  <a:lumMod val="40000"/>
                  <a:lumOff val="60000"/>
                </a:schemeClr>
              </a:gs>
              <a:gs pos="100000">
                <a:schemeClr val="accent4">
                  <a:alpha val="12000"/>
                  <a:lumMod val="0"/>
                  <a:lumOff val="100000"/>
                </a:schemeClr>
              </a:gs>
            </a:gsLst>
            <a:lin ang="16200000" scaled="1"/>
            <a:tileRect/>
          </a:gradFill>
          <a:ln w="152400">
            <a:noFill/>
            <a:round/>
          </a:ln>
        </p:spPr>
        <p:txBody>
          <a:bodyPr tIns="822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Rounded Rectangle 36"/>
          <p:cNvSpPr/>
          <p:nvPr/>
        </p:nvSpPr>
        <p:spPr>
          <a:xfrm>
            <a:off x="7761288" y="3284538"/>
            <a:ext cx="2087563" cy="2360613"/>
          </a:xfrm>
          <a:prstGeom prst="roundRect">
            <a:avLst>
              <a:gd name="adj" fmla="val 10000"/>
            </a:avLst>
          </a:prstGeom>
          <a:gradFill flip="none" rotWithShape="1">
            <a:gsLst>
              <a:gs pos="56000">
                <a:schemeClr val="accent1">
                  <a:lumMod val="40000"/>
                  <a:lumOff val="60000"/>
                </a:schemeClr>
              </a:gs>
              <a:gs pos="0">
                <a:schemeClr val="tx2">
                  <a:lumMod val="40000"/>
                  <a:lumOff val="60000"/>
                </a:schemeClr>
              </a:gs>
              <a:gs pos="100000">
                <a:schemeClr val="accent4">
                  <a:alpha val="12000"/>
                  <a:lumMod val="0"/>
                  <a:lumOff val="100000"/>
                </a:schemeClr>
              </a:gs>
            </a:gsLst>
            <a:lin ang="16200000" scaled="1"/>
            <a:tileRect/>
          </a:gradFill>
          <a:ln w="152400">
            <a:noFill/>
            <a:round/>
          </a:ln>
        </p:spPr>
        <p:txBody>
          <a:bodyPr tIns="822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Rounded Rectangle 36"/>
          <p:cNvSpPr/>
          <p:nvPr/>
        </p:nvSpPr>
        <p:spPr>
          <a:xfrm>
            <a:off x="4943475" y="3300413"/>
            <a:ext cx="2089150" cy="2360613"/>
          </a:xfrm>
          <a:prstGeom prst="roundRect">
            <a:avLst>
              <a:gd name="adj" fmla="val 10000"/>
            </a:avLst>
          </a:prstGeom>
          <a:gradFill flip="none" rotWithShape="1">
            <a:gsLst>
              <a:gs pos="56000">
                <a:schemeClr val="accent1">
                  <a:lumMod val="40000"/>
                  <a:lumOff val="60000"/>
                </a:schemeClr>
              </a:gs>
              <a:gs pos="0">
                <a:schemeClr val="tx2">
                  <a:lumMod val="40000"/>
                  <a:lumOff val="60000"/>
                </a:schemeClr>
              </a:gs>
              <a:gs pos="100000">
                <a:schemeClr val="accent4">
                  <a:alpha val="12000"/>
                  <a:lumMod val="0"/>
                  <a:lumOff val="100000"/>
                </a:schemeClr>
              </a:gs>
            </a:gsLst>
            <a:lin ang="16200000" scaled="1"/>
            <a:tileRect/>
          </a:gradFill>
          <a:ln w="152400">
            <a:noFill/>
            <a:round/>
          </a:ln>
        </p:spPr>
        <p:txBody>
          <a:bodyPr tIns="822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Rounded Rectangle 36"/>
          <p:cNvSpPr/>
          <p:nvPr/>
        </p:nvSpPr>
        <p:spPr>
          <a:xfrm rot="10800000">
            <a:off x="4943475" y="1052513"/>
            <a:ext cx="2089150" cy="2360613"/>
          </a:xfrm>
          <a:prstGeom prst="roundRect">
            <a:avLst>
              <a:gd name="adj" fmla="val 10000"/>
            </a:avLst>
          </a:prstGeom>
          <a:gradFill flip="none" rotWithShape="1">
            <a:gsLst>
              <a:gs pos="56000">
                <a:schemeClr val="accent1">
                  <a:lumMod val="40000"/>
                  <a:lumOff val="60000"/>
                </a:schemeClr>
              </a:gs>
              <a:gs pos="0">
                <a:schemeClr val="tx2">
                  <a:lumMod val="40000"/>
                  <a:lumOff val="60000"/>
                </a:schemeClr>
              </a:gs>
              <a:gs pos="100000">
                <a:schemeClr val="accent4">
                  <a:alpha val="12000"/>
                  <a:lumMod val="0"/>
                  <a:lumOff val="100000"/>
                </a:schemeClr>
              </a:gs>
            </a:gsLst>
            <a:lin ang="16200000" scaled="1"/>
            <a:tileRect/>
          </a:gradFill>
          <a:ln w="152400">
            <a:noFill/>
            <a:round/>
          </a:ln>
        </p:spPr>
        <p:txBody>
          <a:bodyPr tIns="822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ounded Rectangle 36"/>
          <p:cNvSpPr/>
          <p:nvPr/>
        </p:nvSpPr>
        <p:spPr>
          <a:xfrm rot="10800000">
            <a:off x="2063750" y="1052513"/>
            <a:ext cx="2087563" cy="2360613"/>
          </a:xfrm>
          <a:prstGeom prst="roundRect">
            <a:avLst>
              <a:gd name="adj" fmla="val 10000"/>
            </a:avLst>
          </a:prstGeom>
          <a:gradFill flip="none" rotWithShape="1">
            <a:gsLst>
              <a:gs pos="56000">
                <a:schemeClr val="accent1">
                  <a:lumMod val="40000"/>
                  <a:lumOff val="60000"/>
                </a:schemeClr>
              </a:gs>
              <a:gs pos="0">
                <a:schemeClr val="tx2">
                  <a:lumMod val="40000"/>
                  <a:lumOff val="60000"/>
                </a:schemeClr>
              </a:gs>
              <a:gs pos="100000">
                <a:schemeClr val="accent4">
                  <a:alpha val="12000"/>
                  <a:lumMod val="0"/>
                  <a:lumOff val="100000"/>
                </a:schemeClr>
              </a:gs>
            </a:gsLst>
            <a:lin ang="16200000" scaled="1"/>
            <a:tileRect/>
          </a:gradFill>
          <a:ln w="152400">
            <a:noFill/>
            <a:round/>
          </a:ln>
        </p:spPr>
        <p:txBody>
          <a:bodyPr tIns="822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Rounded Rectangle 36"/>
          <p:cNvSpPr/>
          <p:nvPr/>
        </p:nvSpPr>
        <p:spPr>
          <a:xfrm>
            <a:off x="2063750" y="3284538"/>
            <a:ext cx="2087563" cy="2360613"/>
          </a:xfrm>
          <a:prstGeom prst="roundRect">
            <a:avLst>
              <a:gd name="adj" fmla="val 10000"/>
            </a:avLst>
          </a:prstGeom>
          <a:gradFill flip="none" rotWithShape="1">
            <a:gsLst>
              <a:gs pos="56000">
                <a:schemeClr val="accent1">
                  <a:lumMod val="40000"/>
                  <a:lumOff val="60000"/>
                </a:schemeClr>
              </a:gs>
              <a:gs pos="0">
                <a:schemeClr val="tx2">
                  <a:lumMod val="40000"/>
                  <a:lumOff val="60000"/>
                </a:schemeClr>
              </a:gs>
              <a:gs pos="100000">
                <a:schemeClr val="accent4">
                  <a:alpha val="12000"/>
                  <a:lumMod val="0"/>
                  <a:lumOff val="100000"/>
                </a:schemeClr>
              </a:gs>
            </a:gsLst>
            <a:lin ang="16200000" scaled="1"/>
            <a:tileRect/>
          </a:gradFill>
          <a:ln w="152400">
            <a:noFill/>
            <a:round/>
          </a:ln>
        </p:spPr>
        <p:txBody>
          <a:bodyPr tIns="822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631825" y="53658"/>
            <a:ext cx="3519488" cy="64008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i="0" u="none" strike="noStrike" kern="1200" cap="none" spc="0" normalizeH="0" baseline="0" noProof="0" dirty="0">
                <a:ln>
                  <a:noFill/>
                </a:ln>
                <a:solidFill>
                  <a:srgbClr val="595959"/>
                </a:solidFill>
                <a:effectLst>
                  <a:outerShdw blurRad="38100" dist="38100" dir="2700000" algn="tl">
                    <a:srgbClr val="000000">
                      <a:alpha val="43137"/>
                    </a:srgbClr>
                  </a:outerShdw>
                </a:effectLst>
                <a:uLnTx/>
                <a:uFillTx/>
                <a:latin typeface="+mn-ea"/>
                <a:cs typeface="+mn-cs"/>
              </a:rPr>
              <a:t>百链发展历程</a:t>
            </a:r>
            <a:endParaRPr kumimoji="0" lang="de-DE" altLang="zh-CN" sz="3600" i="0" u="none" strike="noStrike" kern="1200" cap="none" spc="0" normalizeH="0" baseline="0" noProof="0" dirty="0">
              <a:ln>
                <a:noFill/>
              </a:ln>
              <a:solidFill>
                <a:srgbClr val="595959"/>
              </a:solidFill>
              <a:effectLst>
                <a:outerShdw blurRad="38100" dist="38100" dir="2700000" algn="tl">
                  <a:srgbClr val="000000">
                    <a:alpha val="43137"/>
                  </a:srgbClr>
                </a:outerShdw>
              </a:effectLst>
              <a:uLnTx/>
              <a:uFillTx/>
              <a:latin typeface="+mn-ea"/>
              <a:cs typeface="+mn-cs"/>
            </a:endParaRPr>
          </a:p>
        </p:txBody>
      </p:sp>
      <p:sp>
        <p:nvSpPr>
          <p:cNvPr id="27" name="Chevron 24"/>
          <p:cNvSpPr/>
          <p:nvPr/>
        </p:nvSpPr>
        <p:spPr>
          <a:xfrm flipV="1">
            <a:off x="1561969" y="3059552"/>
            <a:ext cx="8998527" cy="636443"/>
          </a:xfrm>
          <a:prstGeom prst="chevron">
            <a:avLst>
              <a:gd name="adj" fmla="val 30408"/>
            </a:avLst>
          </a:prstGeom>
          <a:gradFill>
            <a:gsLst>
              <a:gs pos="0">
                <a:schemeClr val="bg1"/>
              </a:gs>
              <a:gs pos="36000">
                <a:srgbClr val="D5DBDD"/>
              </a:gs>
              <a:gs pos="73000">
                <a:srgbClr val="B2BEC2"/>
              </a:gs>
              <a:gs pos="100000">
                <a:srgbClr val="D5DBDD"/>
              </a:gs>
            </a:gsLst>
            <a:lin ang="16200000" scaled="0"/>
          </a:gradFill>
          <a:ln>
            <a:noFill/>
          </a:ln>
          <a:effectLst>
            <a:outerShdw blurRad="57785" dist="33020" dir="3180000" algn="ctr">
              <a:srgbClr val="000000">
                <a:alpha val="30000"/>
              </a:srgbClr>
            </a:outerShdw>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9BBB59">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5045075" y="3213100"/>
            <a:ext cx="1871345" cy="352425"/>
          </a:xfrm>
          <a:prstGeom prst="rect">
            <a:avLst/>
          </a:prstGeom>
          <a:noFill/>
          <a:ln w="9525">
            <a:noFill/>
          </a:ln>
        </p:spPr>
        <p:txBody>
          <a:bodyPr wrap="none">
            <a:spAutoFit/>
          </a:bodyPr>
          <a:p>
            <a:pPr lvl="0" eaLnBrk="1" hangingPunct="1"/>
            <a:r>
              <a:rPr lang="zh-CN" altLang="en-US" sz="1600" b="1" dirty="0">
                <a:solidFill>
                  <a:srgbClr val="4F6228"/>
                </a:solidFill>
                <a:latin typeface="微软雅黑" panose="020B0503020204020204" pitchFamily="34" charset="-122"/>
                <a:ea typeface="微软雅黑" panose="020B0503020204020204" pitchFamily="34" charset="-122"/>
              </a:rPr>
              <a:t>第二期</a:t>
            </a:r>
            <a:r>
              <a:rPr lang="en-US" altLang="zh-CN" sz="1600" b="1">
                <a:solidFill>
                  <a:srgbClr val="4F6228"/>
                </a:solidFill>
                <a:latin typeface="微软雅黑" panose="020B0503020204020204" pitchFamily="34" charset="-122"/>
                <a:ea typeface="微软雅黑" panose="020B0503020204020204" pitchFamily="34" charset="-122"/>
              </a:rPr>
              <a:t>:</a:t>
            </a:r>
            <a:r>
              <a:rPr lang="zh-CN" altLang="en-US" sz="1600" b="1" dirty="0">
                <a:solidFill>
                  <a:srgbClr val="4F6228"/>
                </a:solidFill>
                <a:latin typeface="微软雅黑" panose="020B0503020204020204" pitchFamily="34" charset="-122"/>
                <a:ea typeface="微软雅黑" panose="020B0503020204020204" pitchFamily="34" charset="-122"/>
              </a:rPr>
              <a:t>区域图书馆</a:t>
            </a:r>
            <a:endParaRPr lang="en-US" altLang="x-none" sz="1600" b="1">
              <a:solidFill>
                <a:srgbClr val="4F6228"/>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8012113" y="3203575"/>
            <a:ext cx="1558290" cy="384810"/>
          </a:xfrm>
          <a:prstGeom prst="rect">
            <a:avLst/>
          </a:prstGeom>
          <a:noFill/>
          <a:ln w="9525">
            <a:noFill/>
          </a:ln>
        </p:spPr>
        <p:txBody>
          <a:bodyPr wrap="none">
            <a:spAutoFit/>
          </a:bodyPr>
          <a:p>
            <a:pPr lvl="0" eaLnBrk="1" hangingPunct="1"/>
            <a:r>
              <a:rPr lang="zh-CN" altLang="en-US" b="1" dirty="0">
                <a:solidFill>
                  <a:srgbClr val="4F6228"/>
                </a:solidFill>
                <a:latin typeface="微软雅黑" panose="020B0503020204020204" pitchFamily="34" charset="-122"/>
                <a:ea typeface="微软雅黑" panose="020B0503020204020204" pitchFamily="34" charset="-122"/>
              </a:rPr>
              <a:t>第三期：百链</a:t>
            </a:r>
            <a:endParaRPr lang="en-US" altLang="x-none" b="1">
              <a:solidFill>
                <a:srgbClr val="4F6228"/>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144713" y="3233738"/>
            <a:ext cx="1951355" cy="352425"/>
          </a:xfrm>
          <a:prstGeom prst="rect">
            <a:avLst/>
          </a:prstGeom>
          <a:noFill/>
          <a:ln w="9525">
            <a:noFill/>
          </a:ln>
        </p:spPr>
        <p:txBody>
          <a:bodyPr wrap="none">
            <a:spAutoFit/>
          </a:bodyPr>
          <a:p>
            <a:pPr lvl="0" eaLnBrk="1" hangingPunct="1"/>
            <a:r>
              <a:rPr lang="zh-CN" altLang="en-US" sz="1600" b="1" dirty="0">
                <a:solidFill>
                  <a:srgbClr val="4F6228"/>
                </a:solidFill>
                <a:latin typeface="微软雅黑" panose="020B0503020204020204" pitchFamily="34" charset="-122"/>
                <a:ea typeface="微软雅黑" panose="020B0503020204020204" pitchFamily="34" charset="-122"/>
              </a:rPr>
              <a:t>第一期：</a:t>
            </a:r>
            <a:r>
              <a:rPr lang="en-US" altLang="zh-CN" sz="1600" b="1" err="1">
                <a:solidFill>
                  <a:srgbClr val="4F6228"/>
                </a:solidFill>
                <a:latin typeface="微软雅黑" panose="020B0503020204020204" pitchFamily="34" charset="-122"/>
                <a:ea typeface="微软雅黑" panose="020B0503020204020204" pitchFamily="34" charset="-122"/>
              </a:rPr>
              <a:t>Medalink</a:t>
            </a:r>
            <a:endParaRPr lang="en-US" altLang="zh-CN" sz="1600" b="1">
              <a:solidFill>
                <a:srgbClr val="4F6228"/>
              </a:solidFill>
              <a:latin typeface="微软雅黑" panose="020B0503020204020204" pitchFamily="34" charset="-122"/>
              <a:ea typeface="微软雅黑" panose="020B0503020204020204" pitchFamily="34" charset="-122"/>
            </a:endParaRPr>
          </a:p>
        </p:txBody>
      </p:sp>
      <p:sp>
        <p:nvSpPr>
          <p:cNvPr id="31" name="矩形 30"/>
          <p:cNvSpPr/>
          <p:nvPr/>
        </p:nvSpPr>
        <p:spPr>
          <a:xfrm>
            <a:off x="2244725" y="1323975"/>
            <a:ext cx="1846263" cy="1172845"/>
          </a:xfrm>
          <a:prstGeom prst="rect">
            <a:avLst/>
          </a:prstGeom>
          <a:noFill/>
          <a:ln w="9525">
            <a:noFill/>
          </a:ln>
        </p:spPr>
        <p:txBody>
          <a:bodyPr>
            <a:spAutoFit/>
          </a:bodyPr>
          <a:p>
            <a:pPr lvl="0" eaLnBrk="1" hangingPunct="1"/>
            <a:r>
              <a:rPr lang="en-US" altLang="zh-CN" sz="1400" b="1">
                <a:solidFill>
                  <a:srgbClr val="000000"/>
                </a:solidFill>
                <a:latin typeface="微软雅黑" panose="020B0503020204020204" pitchFamily="34" charset="-122"/>
                <a:ea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rPr>
              <a:t>将读秀的思想扩展到外文， 首家提出利用元数据方式对本馆外文资源实现一站式搜索</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2200275" y="3933825"/>
            <a:ext cx="1857375" cy="1599565"/>
          </a:xfrm>
          <a:prstGeom prst="rect">
            <a:avLst/>
          </a:prstGeom>
          <a:noFill/>
          <a:ln w="9525">
            <a:noFill/>
          </a:ln>
        </p:spPr>
        <p:txBody>
          <a:bodyPr>
            <a:spAutoFit/>
          </a:bodyPr>
          <a:p>
            <a:pPr lvl="0" eaLnBrk="1" hangingPunct="1"/>
            <a:r>
              <a:rPr lang="en-US" altLang="zh-CN" sz="1400">
                <a:solidFill>
                  <a:srgbClr val="000000"/>
                </a:solidFill>
                <a:latin typeface="微软雅黑" panose="020B0503020204020204" pitchFamily="34" charset="-122"/>
                <a:ea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rPr>
              <a:t>问题</a:t>
            </a:r>
            <a:r>
              <a:rPr lang="zh-CN" altLang="en-US" sz="1400" dirty="0">
                <a:solidFill>
                  <a:srgbClr val="000000"/>
                </a:solidFill>
                <a:latin typeface="微软雅黑" panose="020B0503020204020204" pitchFamily="34" charset="-122"/>
                <a:ea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rPr>
              <a:t>由于经费限制， 许多图书馆购买外文数据库较少，因此很多图书馆更加关心外文资源的获得问题， 而不是资源的整合问题</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33" name="矩形 32"/>
          <p:cNvSpPr/>
          <p:nvPr/>
        </p:nvSpPr>
        <p:spPr>
          <a:xfrm>
            <a:off x="5035550" y="1323975"/>
            <a:ext cx="2051050" cy="959485"/>
          </a:xfrm>
          <a:prstGeom prst="rect">
            <a:avLst/>
          </a:prstGeom>
          <a:noFill/>
          <a:ln w="9525">
            <a:noFill/>
          </a:ln>
        </p:spPr>
        <p:txBody>
          <a:bodyPr>
            <a:spAutoFit/>
          </a:bodyPr>
          <a:p>
            <a:pPr lvl="0" eaLnBrk="1" hangingPunct="1"/>
            <a:r>
              <a:rPr lang="en-US" altLang="zh-CN" sz="1400">
                <a:solidFill>
                  <a:srgbClr val="000000"/>
                </a:solidFill>
                <a:latin typeface="微软雅黑" panose="020B0503020204020204" pitchFamily="34" charset="-122"/>
                <a:ea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rPr>
              <a:t>利用</a:t>
            </a:r>
            <a:r>
              <a:rPr lang="en-US" altLang="zh-CN" sz="1400" b="1" err="1">
                <a:solidFill>
                  <a:srgbClr val="000000"/>
                </a:solidFill>
                <a:latin typeface="微软雅黑" panose="020B0503020204020204" pitchFamily="34" charset="-122"/>
                <a:ea typeface="微软雅黑" panose="020B0503020204020204" pitchFamily="34" charset="-122"/>
              </a:rPr>
              <a:t>Medalink</a:t>
            </a:r>
            <a:r>
              <a:rPr lang="zh-CN" altLang="en-US" sz="1400" b="1" dirty="0">
                <a:solidFill>
                  <a:srgbClr val="000000"/>
                </a:solidFill>
                <a:latin typeface="微软雅黑" panose="020B0503020204020204" pitchFamily="34" charset="-122"/>
                <a:ea typeface="微软雅黑" panose="020B0503020204020204" pitchFamily="34" charset="-122"/>
              </a:rPr>
              <a:t>搭建各种区域性图书馆，实现区域内多个图书馆的资源共享</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877175" y="1323975"/>
            <a:ext cx="1963738" cy="1599565"/>
          </a:xfrm>
          <a:prstGeom prst="rect">
            <a:avLst/>
          </a:prstGeom>
          <a:noFill/>
          <a:ln w="9525">
            <a:noFill/>
          </a:ln>
        </p:spPr>
        <p:txBody>
          <a:bodyPr>
            <a:spAutoFit/>
          </a:bodyPr>
          <a:p>
            <a:pPr lvl="0" eaLnBrk="1" hangingPunct="1"/>
            <a:r>
              <a:rPr lang="en-US" altLang="zh-CN" sz="1400" b="1">
                <a:solidFill>
                  <a:srgbClr val="000000"/>
                </a:solidFill>
                <a:latin typeface="微软雅黑" panose="020B0503020204020204" pitchFamily="34" charset="-122"/>
                <a:ea typeface="微软雅黑" panose="020B0503020204020204" pitchFamily="34" charset="-122"/>
              </a:rPr>
              <a:t>-</a:t>
            </a:r>
            <a:r>
              <a:rPr lang="en-US" altLang="zh-CN" sz="1400" b="1" err="1">
                <a:solidFill>
                  <a:srgbClr val="000000"/>
                </a:solidFill>
                <a:latin typeface="微软雅黑" panose="020B0503020204020204" pitchFamily="34" charset="-122"/>
                <a:ea typeface="微软雅黑" panose="020B0503020204020204" pitchFamily="34" charset="-122"/>
              </a:rPr>
              <a:t>MedaLink</a:t>
            </a:r>
            <a:r>
              <a:rPr lang="zh-CN" altLang="en-US" sz="1400" b="1" dirty="0">
                <a:solidFill>
                  <a:srgbClr val="000000"/>
                </a:solidFill>
                <a:latin typeface="微软雅黑" panose="020B0503020204020204" pitchFamily="34" charset="-122"/>
                <a:ea typeface="微软雅黑" panose="020B0503020204020204" pitchFamily="34" charset="-122"/>
              </a:rPr>
              <a:t>改名为百链云图书馆， 针对单馆为服务对象。利用多个区域图书馆的服务能力实现本馆没有购买的稀缺资源的补缺服务</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5011738" y="3933825"/>
            <a:ext cx="2051050" cy="840105"/>
          </a:xfrm>
          <a:prstGeom prst="rect">
            <a:avLst/>
          </a:prstGeom>
          <a:noFill/>
          <a:ln w="9525">
            <a:noFill/>
          </a:ln>
        </p:spPr>
        <p:txBody>
          <a:bodyPr>
            <a:spAutoFit/>
          </a:bodyPr>
          <a:p>
            <a:pPr lvl="0" eaLnBrk="1" hangingPunct="1"/>
            <a:r>
              <a:rPr lang="en-US" altLang="zh-CN" sz="1600">
                <a:solidFill>
                  <a:srgbClr val="000000"/>
                </a:solidFill>
                <a:latin typeface="微软雅黑" panose="020B0503020204020204" pitchFamily="34" charset="-122"/>
                <a:ea typeface="微软雅黑" panose="020B0503020204020204" pitchFamily="34" charset="-122"/>
              </a:rPr>
              <a:t>-</a:t>
            </a:r>
            <a:r>
              <a:rPr lang="zh-CN" altLang="en-US" sz="1600" b="1" dirty="0">
                <a:solidFill>
                  <a:srgbClr val="000000"/>
                </a:solidFill>
                <a:latin typeface="微软雅黑" panose="020B0503020204020204" pitchFamily="34" charset="-122"/>
                <a:ea typeface="微软雅黑" panose="020B0503020204020204" pitchFamily="34" charset="-122"/>
              </a:rPr>
              <a:t>问题</a:t>
            </a:r>
            <a:r>
              <a:rPr lang="zh-CN" altLang="en-US" sz="1600" dirty="0">
                <a:solidFill>
                  <a:srgbClr val="000000"/>
                </a:solidFill>
                <a:latin typeface="微软雅黑" panose="020B0503020204020204" pitchFamily="34" charset="-122"/>
                <a:ea typeface="微软雅黑" panose="020B0503020204020204" pitchFamily="34" charset="-122"/>
              </a:rPr>
              <a:t>：区域图书馆内资源仍显不足，图书馆互相协作困难</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7924800" y="3933825"/>
            <a:ext cx="1928813" cy="1327785"/>
          </a:xfrm>
          <a:prstGeom prst="rect">
            <a:avLst/>
          </a:prstGeom>
          <a:noFill/>
          <a:ln w="9525">
            <a:noFill/>
          </a:ln>
        </p:spPr>
        <p:txBody>
          <a:bodyPr>
            <a:spAutoFit/>
          </a:bodyPr>
          <a:p>
            <a:pPr lvl="0" eaLnBrk="1" hangingPunct="1"/>
            <a:r>
              <a:rPr lang="en-US" altLang="zh-CN" sz="1600">
                <a:solidFill>
                  <a:srgbClr val="FF0000"/>
                </a:solidFill>
                <a:latin typeface="微软雅黑" panose="020B0503020204020204" pitchFamily="34" charset="-122"/>
                <a:ea typeface="微软雅黑" panose="020B0503020204020204" pitchFamily="34" charset="-122"/>
              </a:rPr>
              <a:t>-</a:t>
            </a:r>
            <a:r>
              <a:rPr lang="en-US" altLang="zh-CN" sz="1600" b="1">
                <a:solidFill>
                  <a:srgbClr val="FF0000"/>
                </a:solidFill>
                <a:latin typeface="微软雅黑" panose="020B0503020204020204" pitchFamily="34" charset="-122"/>
                <a:ea typeface="微软雅黑" panose="020B0503020204020204" pitchFamily="34" charset="-122"/>
              </a:rPr>
              <a:t>2011</a:t>
            </a:r>
            <a:r>
              <a:rPr lang="zh-CN" altLang="en-US" sz="1600" b="1" dirty="0">
                <a:solidFill>
                  <a:srgbClr val="FF0000"/>
                </a:solidFill>
                <a:latin typeface="微软雅黑" panose="020B0503020204020204" pitchFamily="34" charset="-122"/>
                <a:ea typeface="微软雅黑" panose="020B0503020204020204" pitchFamily="34" charset="-122"/>
              </a:rPr>
              <a:t>年百链增加超星自己数字化的外文图书、中文稀缺期刊的即时文献传递服务</a:t>
            </a:r>
            <a:endParaRPr lang="en-US" altLang="zh-CN" sz="1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up)">
                                      <p:cBhvr>
                                        <p:cTn id="69" dur="500"/>
                                        <p:tgtEl>
                                          <p:spTgt spid="40"/>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0" grpId="0" bldLvl="0" animBg="1"/>
      <p:bldP spid="22" grpId="0" bldLvl="0" animBg="1"/>
      <p:bldP spid="21" grpId="0" bldLvl="0" animBg="1"/>
      <p:bldP spid="20" grpId="0" bldLvl="0" animBg="1"/>
      <p:bldP spid="19" grpId="0" bldLvl="0" animBg="1"/>
      <p:bldP spid="28" grpId="0"/>
      <p:bldP spid="29" grpId="0"/>
      <p:bldP spid="30" grpId="0"/>
      <p:bldP spid="31"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62" name="AutoShape 4"/>
          <p:cNvSpPr>
            <a:spLocks noChangeArrowheads="1"/>
          </p:cNvSpPr>
          <p:nvPr/>
        </p:nvSpPr>
        <p:spPr bwMode="auto">
          <a:xfrm>
            <a:off x="2955925" y="4197350"/>
            <a:ext cx="4227513" cy="887413"/>
          </a:xfrm>
          <a:prstGeom prst="cube">
            <a:avLst>
              <a:gd name="adj" fmla="val 25000"/>
            </a:avLst>
          </a:prstGeom>
          <a:solidFill>
            <a:schemeClr val="tx2">
              <a:lumMod val="60000"/>
              <a:lumOff val="40000"/>
              <a:alpha val="70000"/>
            </a:schemeClr>
          </a:solidFill>
          <a:ln w="3175" algn="ctr">
            <a:solidFill>
              <a:schemeClr val="tx2">
                <a:lumMod val="50000"/>
              </a:schemeClr>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grpSp>
        <p:nvGrpSpPr>
          <p:cNvPr id="2" name="Group 69"/>
          <p:cNvGrpSpPr/>
          <p:nvPr/>
        </p:nvGrpSpPr>
        <p:grpSpPr>
          <a:xfrm>
            <a:off x="1876425" y="1733550"/>
            <a:ext cx="2297113" cy="2420938"/>
            <a:chOff x="252" y="2920"/>
            <a:chExt cx="1515" cy="1548"/>
          </a:xfrm>
        </p:grpSpPr>
        <p:grpSp>
          <p:nvGrpSpPr>
            <p:cNvPr id="72738" name="Group 60"/>
            <p:cNvGrpSpPr/>
            <p:nvPr/>
          </p:nvGrpSpPr>
          <p:grpSpPr>
            <a:xfrm>
              <a:off x="252" y="2920"/>
              <a:ext cx="1515" cy="938"/>
              <a:chOff x="325" y="2578"/>
              <a:chExt cx="1515" cy="938"/>
            </a:xfrm>
          </p:grpSpPr>
          <p:sp>
            <p:nvSpPr>
              <p:cNvPr id="66" name="Oval 49"/>
              <p:cNvSpPr>
                <a:spLocks noChangeArrowheads="1"/>
              </p:cNvSpPr>
              <p:nvPr/>
            </p:nvSpPr>
            <p:spPr bwMode="auto">
              <a:xfrm>
                <a:off x="325" y="2578"/>
                <a:ext cx="1515" cy="938"/>
              </a:xfrm>
              <a:prstGeom prst="ellipse">
                <a:avLst/>
              </a:prstGeom>
              <a:noFill/>
              <a:ln w="38100" algn="ctr">
                <a:solidFill>
                  <a:schemeClr val="bg1">
                    <a:lumMod val="6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67" name="AutoShape 44"/>
              <p:cNvSpPr>
                <a:spLocks noChangeArrowheads="1"/>
              </p:cNvSpPr>
              <p:nvPr/>
            </p:nvSpPr>
            <p:spPr bwMode="auto">
              <a:xfrm>
                <a:off x="458" y="2971"/>
                <a:ext cx="227" cy="227"/>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68" name="AutoShape 45"/>
              <p:cNvSpPr>
                <a:spLocks noChangeArrowheads="1"/>
              </p:cNvSpPr>
              <p:nvPr/>
            </p:nvSpPr>
            <p:spPr bwMode="auto">
              <a:xfrm>
                <a:off x="568" y="3116"/>
                <a:ext cx="227" cy="227"/>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69" name="Text Box 47"/>
              <p:cNvSpPr txBox="1">
                <a:spLocks noChangeArrowheads="1"/>
              </p:cNvSpPr>
              <p:nvPr/>
            </p:nvSpPr>
            <p:spPr bwMode="auto">
              <a:xfrm>
                <a:off x="714" y="2925"/>
                <a:ext cx="824" cy="202"/>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zh-CN" altLang="en-US" sz="14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本馆馆藏资源</a:t>
                </a:r>
                <a:endParaRPr kumimoji="1" lang="en-US" altLang="zh-CN" sz="14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sp>
            <p:nvSpPr>
              <p:cNvPr id="72744" name="Text Box 48"/>
              <p:cNvSpPr txBox="1"/>
              <p:nvPr/>
            </p:nvSpPr>
            <p:spPr>
              <a:xfrm>
                <a:off x="838" y="3077"/>
                <a:ext cx="824" cy="202"/>
              </a:xfrm>
              <a:prstGeom prst="rect">
                <a:avLst/>
              </a:prstGeom>
              <a:noFill/>
              <a:ln w="9525">
                <a:noFill/>
              </a:ln>
            </p:spPr>
            <p:txBody>
              <a:bodyPr wrap="none">
                <a:spAutoFit/>
              </a:bodyPr>
              <a:p>
                <a:pPr lvl="0" eaLnBrk="0" hangingPunct="1">
                  <a:lnSpc>
                    <a:spcPct val="90000"/>
                  </a:lnSpc>
                </a:pPr>
                <a:r>
                  <a:rPr lang="zh-CN" altLang="en-US" sz="1400"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本馆电子资源</a:t>
                </a:r>
                <a:endParaRPr lang="en-US" altLang="x-none" sz="1400">
                  <a:solidFill>
                    <a:schemeClr val="bg1"/>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71" name="Text Box 50"/>
              <p:cNvSpPr txBox="1">
                <a:spLocks noChangeArrowheads="1"/>
              </p:cNvSpPr>
              <p:nvPr/>
            </p:nvSpPr>
            <p:spPr bwMode="auto">
              <a:xfrm>
                <a:off x="692" y="2646"/>
                <a:ext cx="724" cy="243"/>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zh-CN" alt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本馆资源</a:t>
                </a:r>
                <a:endParaRPr kumimoji="1" lang="en-US" altLang="zh-CN" sz="16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grpSp>
        <p:cxnSp>
          <p:nvCxnSpPr>
            <p:cNvPr id="65" name="AutoShape 63"/>
            <p:cNvCxnSpPr>
              <a:cxnSpLocks noChangeShapeType="1"/>
            </p:cNvCxnSpPr>
            <p:nvPr/>
          </p:nvCxnSpPr>
          <p:spPr bwMode="auto">
            <a:xfrm rot="16200000" flipH="1">
              <a:off x="950" y="4044"/>
              <a:ext cx="576" cy="272"/>
            </a:xfrm>
            <a:prstGeom prst="bentConnector3">
              <a:avLst>
                <a:gd name="adj1" fmla="val 50000"/>
              </a:avLst>
            </a:prstGeom>
            <a:ln>
              <a:solidFill>
                <a:schemeClr val="bg1">
                  <a:lumMod val="65000"/>
                </a:schemeClr>
              </a:solidFill>
              <a:tailEnd type="triangle" w="med" len="med"/>
            </a:ln>
          </p:spPr>
          <p:style>
            <a:lnRef idx="3">
              <a:schemeClr val="accent6"/>
            </a:lnRef>
            <a:fillRef idx="0">
              <a:schemeClr val="accent6"/>
            </a:fillRef>
            <a:effectRef idx="2">
              <a:schemeClr val="accent6"/>
            </a:effectRef>
            <a:fontRef idx="minor">
              <a:schemeClr val="tx1"/>
            </a:fontRef>
          </p:style>
        </p:cxnSp>
      </p:grpSp>
      <p:grpSp>
        <p:nvGrpSpPr>
          <p:cNvPr id="4" name="组合 21"/>
          <p:cNvGrpSpPr/>
          <p:nvPr/>
        </p:nvGrpSpPr>
        <p:grpSpPr>
          <a:xfrm>
            <a:off x="6682518" y="836613"/>
            <a:ext cx="3590195" cy="3358940"/>
            <a:chOff x="2997958" y="382110"/>
            <a:chExt cx="4024883" cy="3869215"/>
          </a:xfrm>
        </p:grpSpPr>
        <p:sp>
          <p:nvSpPr>
            <p:cNvPr id="73" name="AutoShape 3"/>
            <p:cNvSpPr>
              <a:spLocks noChangeArrowheads="1"/>
            </p:cNvSpPr>
            <p:nvPr/>
          </p:nvSpPr>
          <p:spPr bwMode="auto">
            <a:xfrm>
              <a:off x="3178669" y="382110"/>
              <a:ext cx="3844171" cy="2635106"/>
            </a:xfrm>
            <a:prstGeom prst="cloudCallout">
              <a:avLst>
                <a:gd name="adj1" fmla="val -26884"/>
                <a:gd name="adj2" fmla="val 16968"/>
              </a:avLst>
            </a:prstGeom>
            <a:gradFill rotWithShape="1">
              <a:gsLst>
                <a:gs pos="0">
                  <a:srgbClr val="336699"/>
                </a:gs>
                <a:gs pos="100000">
                  <a:srgbClr val="336699">
                    <a:gamma/>
                    <a:shade val="46275"/>
                    <a:invGamma/>
                  </a:srgbClr>
                </a:gs>
              </a:gsLst>
              <a:path path="rect">
                <a:fillToRect l="50000" t="50000" r="50000" b="50000"/>
              </a:path>
            </a:gradFill>
            <a:ln w="9525">
              <a:noFill/>
              <a:rou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Text Box 40"/>
            <p:cNvSpPr txBox="1">
              <a:spLocks noChangeArrowheads="1"/>
            </p:cNvSpPr>
            <p:nvPr/>
          </p:nvSpPr>
          <p:spPr bwMode="auto">
            <a:xfrm>
              <a:off x="4004454" y="756986"/>
              <a:ext cx="1486413" cy="437417"/>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zh-CN" altLang="en-US" sz="1800" b="0" i="0" u="none" strike="noStrike" kern="0" cap="none" spc="0" normalizeH="0" baseline="0" noProof="0" dirty="0" smtClean="0">
                  <a:ln>
                    <a:noFill/>
                  </a:ln>
                  <a:solidFill>
                    <a:srgbClr val="F7E993"/>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多馆云服务</a:t>
              </a:r>
              <a:endParaRPr kumimoji="1" lang="en-US" altLang="zh-CN"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grpSp>
          <p:nvGrpSpPr>
            <p:cNvPr id="72724" name="Group 70"/>
            <p:cNvGrpSpPr/>
            <p:nvPr/>
          </p:nvGrpSpPr>
          <p:grpSpPr>
            <a:xfrm>
              <a:off x="2997958" y="1120774"/>
              <a:ext cx="3413125" cy="3130551"/>
              <a:chOff x="1258" y="1059"/>
              <a:chExt cx="2150" cy="1972"/>
            </a:xfrm>
          </p:grpSpPr>
          <p:cxnSp>
            <p:nvCxnSpPr>
              <p:cNvPr id="77" name="AutoShape 64"/>
              <p:cNvCxnSpPr>
                <a:cxnSpLocks noChangeShapeType="1"/>
              </p:cNvCxnSpPr>
              <p:nvPr/>
            </p:nvCxnSpPr>
            <p:spPr bwMode="auto">
              <a:xfrm rot="5400000">
                <a:off x="1194" y="2225"/>
                <a:ext cx="869" cy="742"/>
              </a:xfrm>
              <a:prstGeom prst="bentConnector3">
                <a:avLst>
                  <a:gd name="adj1" fmla="val 50000"/>
                </a:avLst>
              </a:prstGeom>
              <a:ln>
                <a:solidFill>
                  <a:schemeClr val="bg1">
                    <a:lumMod val="85000"/>
                  </a:schemeClr>
                </a:solidFill>
                <a:tailEnd type="triangle" w="med" len="med"/>
              </a:ln>
            </p:spPr>
            <p:style>
              <a:lnRef idx="3">
                <a:schemeClr val="accent6"/>
              </a:lnRef>
              <a:fillRef idx="0">
                <a:schemeClr val="accent6"/>
              </a:fillRef>
              <a:effectRef idx="2">
                <a:schemeClr val="accent6"/>
              </a:effectRef>
              <a:fontRef idx="minor">
                <a:schemeClr val="tx1"/>
              </a:fontRef>
            </p:style>
          </p:cxnSp>
          <p:grpSp>
            <p:nvGrpSpPr>
              <p:cNvPr id="72726" name="Group 59"/>
              <p:cNvGrpSpPr/>
              <p:nvPr/>
            </p:nvGrpSpPr>
            <p:grpSpPr>
              <a:xfrm>
                <a:off x="1634" y="1059"/>
                <a:ext cx="1774" cy="956"/>
                <a:chOff x="1659" y="905"/>
                <a:chExt cx="1774" cy="956"/>
              </a:xfrm>
            </p:grpSpPr>
            <p:sp>
              <p:nvSpPr>
                <p:cNvPr id="78" name="AutoShape 5"/>
                <p:cNvSpPr>
                  <a:spLocks noChangeArrowheads="1"/>
                </p:cNvSpPr>
                <p:nvPr/>
              </p:nvSpPr>
              <p:spPr bwMode="auto">
                <a:xfrm>
                  <a:off x="1659" y="951"/>
                  <a:ext cx="229" cy="227"/>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79" name="AutoShape 6"/>
                <p:cNvSpPr>
                  <a:spLocks noChangeArrowheads="1"/>
                </p:cNvSpPr>
                <p:nvPr/>
              </p:nvSpPr>
              <p:spPr bwMode="auto">
                <a:xfrm>
                  <a:off x="1766" y="1082"/>
                  <a:ext cx="230" cy="227"/>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80" name="AutoShape 7"/>
                <p:cNvSpPr>
                  <a:spLocks noChangeArrowheads="1"/>
                </p:cNvSpPr>
                <p:nvPr/>
              </p:nvSpPr>
              <p:spPr bwMode="auto">
                <a:xfrm>
                  <a:off x="1872" y="1228"/>
                  <a:ext cx="229" cy="228"/>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81" name="AutoShape 8"/>
                <p:cNvSpPr>
                  <a:spLocks noChangeArrowheads="1"/>
                </p:cNvSpPr>
                <p:nvPr/>
              </p:nvSpPr>
              <p:spPr bwMode="auto">
                <a:xfrm>
                  <a:off x="1982" y="1365"/>
                  <a:ext cx="229" cy="227"/>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82" name="AutoShape 9"/>
                <p:cNvSpPr>
                  <a:spLocks noChangeArrowheads="1"/>
                </p:cNvSpPr>
                <p:nvPr/>
              </p:nvSpPr>
              <p:spPr bwMode="auto">
                <a:xfrm>
                  <a:off x="2093" y="1503"/>
                  <a:ext cx="228" cy="227"/>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83" name="AutoShape 10"/>
                <p:cNvSpPr>
                  <a:spLocks noChangeArrowheads="1"/>
                </p:cNvSpPr>
                <p:nvPr/>
              </p:nvSpPr>
              <p:spPr bwMode="auto">
                <a:xfrm>
                  <a:off x="2204" y="1634"/>
                  <a:ext cx="225" cy="227"/>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84" name="Text Box 11"/>
                <p:cNvSpPr txBox="1">
                  <a:spLocks noChangeArrowheads="1"/>
                </p:cNvSpPr>
                <p:nvPr/>
              </p:nvSpPr>
              <p:spPr bwMode="auto">
                <a:xfrm>
                  <a:off x="1932" y="905"/>
                  <a:ext cx="757" cy="229"/>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zh-CN" alt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区域图书馆</a:t>
                  </a:r>
                  <a:endParaRPr kumimoji="1"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sp>
              <p:nvSpPr>
                <p:cNvPr id="85" name="Text Box 17"/>
                <p:cNvSpPr txBox="1">
                  <a:spLocks noChangeArrowheads="1"/>
                </p:cNvSpPr>
                <p:nvPr/>
              </p:nvSpPr>
              <p:spPr bwMode="auto">
                <a:xfrm>
                  <a:off x="2018" y="1036"/>
                  <a:ext cx="757" cy="229"/>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zh-CN" alt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行业图书馆</a:t>
                  </a:r>
                  <a:endParaRPr kumimoji="1"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sp>
              <p:nvSpPr>
                <p:cNvPr id="87" name="Text Box 20"/>
                <p:cNvSpPr txBox="1">
                  <a:spLocks noChangeArrowheads="1"/>
                </p:cNvSpPr>
                <p:nvPr/>
              </p:nvSpPr>
              <p:spPr bwMode="auto">
                <a:xfrm>
                  <a:off x="2140" y="1208"/>
                  <a:ext cx="1293" cy="229"/>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en-US" altLang="zh-CN" sz="14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Calis</a:t>
                  </a:r>
                  <a:r>
                    <a:rPr kumimoji="1" lang="zh-CN" altLang="en-US" sz="1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kumimoji="1" lang="en-US" altLang="zh-CN"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NSTL</a:t>
                  </a:r>
                  <a:r>
                    <a:rPr kumimoji="1" lang="zh-CN" alt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kumimoji="1" lang="en-US" altLang="zh-CN" sz="14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Cashl</a:t>
                  </a:r>
                  <a:endParaRPr kumimoji="1"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sp>
              <p:nvSpPr>
                <p:cNvPr id="88" name="Text Box 21"/>
                <p:cNvSpPr txBox="1">
                  <a:spLocks noChangeArrowheads="1"/>
                </p:cNvSpPr>
                <p:nvPr/>
              </p:nvSpPr>
              <p:spPr bwMode="auto">
                <a:xfrm>
                  <a:off x="2238" y="1354"/>
                  <a:ext cx="1103" cy="229"/>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en-US" altLang="zh-CN"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623</a:t>
                  </a:r>
                  <a:r>
                    <a:rPr kumimoji="1" lang="zh-CN" alt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个图书馆接入</a:t>
                  </a:r>
                  <a:endParaRPr kumimoji="1"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sp>
              <p:nvSpPr>
                <p:cNvPr id="89" name="Text Box 22"/>
                <p:cNvSpPr txBox="1">
                  <a:spLocks noChangeArrowheads="1"/>
                </p:cNvSpPr>
                <p:nvPr/>
              </p:nvSpPr>
              <p:spPr bwMode="auto">
                <a:xfrm>
                  <a:off x="2321" y="1513"/>
                  <a:ext cx="852" cy="229"/>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en-US" altLang="zh-CN"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264</a:t>
                  </a:r>
                  <a:r>
                    <a:rPr kumimoji="1" lang="zh-CN" altLang="en-US" sz="1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个数据库</a:t>
                  </a:r>
                  <a:endParaRPr kumimoji="1"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grpSp>
        </p:grpSp>
      </p:grpSp>
      <p:sp>
        <p:nvSpPr>
          <p:cNvPr id="72709" name="TextBox 89"/>
          <p:cNvSpPr txBox="1"/>
          <p:nvPr/>
        </p:nvSpPr>
        <p:spPr>
          <a:xfrm>
            <a:off x="4540250" y="4491038"/>
            <a:ext cx="1690688" cy="548640"/>
          </a:xfrm>
          <a:prstGeom prst="rect">
            <a:avLst/>
          </a:prstGeom>
          <a:noFill/>
          <a:ln w="9525">
            <a:noFill/>
          </a:ln>
        </p:spPr>
        <p:txBody>
          <a:bodyPr>
            <a:spAutoFit/>
          </a:bodyPr>
          <a:p>
            <a:pPr lvl="0" defTabSz="909955" eaLnBrk="1" hangingPunct="1"/>
            <a:r>
              <a:rPr lang="zh-CN" altLang="en-US" sz="2800" b="1" dirty="0">
                <a:solidFill>
                  <a:srgbClr val="F79646"/>
                </a:solidFill>
                <a:latin typeface="微软雅黑" panose="020B0503020204020204" pitchFamily="34" charset="-122"/>
                <a:ea typeface="微软雅黑" panose="020B0503020204020204" pitchFamily="34" charset="-122"/>
              </a:rPr>
              <a:t>百  链</a:t>
            </a:r>
            <a:endParaRPr lang="zh-CN" altLang="en-US" sz="2800" b="1" dirty="0">
              <a:solidFill>
                <a:srgbClr val="F79646"/>
              </a:solidFill>
              <a:latin typeface="微软雅黑" panose="020B0503020204020204" pitchFamily="34" charset="-122"/>
              <a:ea typeface="微软雅黑" panose="020B0503020204020204" pitchFamily="34" charset="-122"/>
            </a:endParaRPr>
          </a:p>
        </p:txBody>
      </p:sp>
      <p:grpSp>
        <p:nvGrpSpPr>
          <p:cNvPr id="7" name="Group 69"/>
          <p:cNvGrpSpPr/>
          <p:nvPr/>
        </p:nvGrpSpPr>
        <p:grpSpPr>
          <a:xfrm>
            <a:off x="4395788" y="1730375"/>
            <a:ext cx="2193925" cy="2352675"/>
            <a:chOff x="252" y="2920"/>
            <a:chExt cx="1515" cy="1548"/>
          </a:xfrm>
        </p:grpSpPr>
        <p:grpSp>
          <p:nvGrpSpPr>
            <p:cNvPr id="72715" name="Group 60"/>
            <p:cNvGrpSpPr/>
            <p:nvPr/>
          </p:nvGrpSpPr>
          <p:grpSpPr>
            <a:xfrm>
              <a:off x="252" y="2920"/>
              <a:ext cx="1515" cy="938"/>
              <a:chOff x="325" y="2578"/>
              <a:chExt cx="1515" cy="938"/>
            </a:xfrm>
          </p:grpSpPr>
          <p:sp>
            <p:nvSpPr>
              <p:cNvPr id="94" name="Oval 49"/>
              <p:cNvSpPr>
                <a:spLocks noChangeArrowheads="1"/>
              </p:cNvSpPr>
              <p:nvPr/>
            </p:nvSpPr>
            <p:spPr bwMode="auto">
              <a:xfrm>
                <a:off x="325" y="2578"/>
                <a:ext cx="1515" cy="938"/>
              </a:xfrm>
              <a:prstGeom prst="ellipse">
                <a:avLst/>
              </a:prstGeom>
              <a:noFill/>
              <a:ln w="38100" algn="ctr">
                <a:solidFill>
                  <a:srgbClr val="FFC000"/>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95" name="AutoShape 44"/>
              <p:cNvSpPr>
                <a:spLocks noChangeArrowheads="1"/>
              </p:cNvSpPr>
              <p:nvPr/>
            </p:nvSpPr>
            <p:spPr bwMode="auto">
              <a:xfrm>
                <a:off x="458" y="2971"/>
                <a:ext cx="227" cy="229"/>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96" name="AutoShape 45"/>
              <p:cNvSpPr>
                <a:spLocks noChangeArrowheads="1"/>
              </p:cNvSpPr>
              <p:nvPr/>
            </p:nvSpPr>
            <p:spPr bwMode="auto">
              <a:xfrm>
                <a:off x="568" y="3116"/>
                <a:ext cx="227" cy="227"/>
              </a:xfrm>
              <a:prstGeom prst="cube">
                <a:avLst>
                  <a:gd name="adj" fmla="val 25000"/>
                </a:avLst>
              </a:prstGeom>
              <a:gradFill rotWithShape="1">
                <a:gsLst>
                  <a:gs pos="0">
                    <a:srgbClr val="CCCCFF"/>
                  </a:gs>
                  <a:gs pos="100000">
                    <a:srgbClr val="9090B5"/>
                  </a:gs>
                </a:gsLst>
                <a:lin ang="0" scaled="1"/>
              </a:grad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97" name="Text Box 47"/>
              <p:cNvSpPr txBox="1">
                <a:spLocks noChangeArrowheads="1"/>
              </p:cNvSpPr>
              <p:nvPr/>
            </p:nvSpPr>
            <p:spPr bwMode="auto">
              <a:xfrm>
                <a:off x="673" y="2878"/>
                <a:ext cx="849" cy="481"/>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150000"/>
                  </a:lnSpc>
                  <a:spcBef>
                    <a:spcPts val="0"/>
                  </a:spcBef>
                  <a:spcAft>
                    <a:spcPts val="0"/>
                  </a:spcAft>
                  <a:buClrTx/>
                  <a:buSzTx/>
                  <a:buFontTx/>
                  <a:buNone/>
                  <a:defRPr/>
                </a:pPr>
                <a:r>
                  <a:rPr kumimoji="1" lang="zh-CN" altLang="en-US" sz="14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外文图书</a:t>
                </a:r>
                <a:endParaRPr kumimoji="1" lang="en-US" altLang="zh-CN" sz="14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p>
                <a:pPr marL="0" marR="0" lvl="0" indent="0" algn="l" defTabSz="914400" rtl="0" eaLnBrk="0" fontAlgn="auto" latinLnBrk="0" hangingPunct="1">
                  <a:lnSpc>
                    <a:spcPct val="150000"/>
                  </a:lnSpc>
                  <a:spcBef>
                    <a:spcPts val="0"/>
                  </a:spcBef>
                  <a:spcAft>
                    <a:spcPts val="0"/>
                  </a:spcAft>
                  <a:buClrTx/>
                  <a:buSzTx/>
                  <a:buFontTx/>
                  <a:buNone/>
                  <a:defRPr/>
                </a:pPr>
                <a:r>
                  <a:rPr kumimoji="1" lang="zh-CN" altLang="en-US" sz="14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   中文稀缺刊</a:t>
                </a:r>
                <a:endParaRPr kumimoji="1" lang="en-US" altLang="zh-CN" sz="14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sp>
            <p:nvSpPr>
              <p:cNvPr id="98" name="Text Box 50"/>
              <p:cNvSpPr txBox="1">
                <a:spLocks noChangeArrowheads="1"/>
              </p:cNvSpPr>
              <p:nvPr/>
            </p:nvSpPr>
            <p:spPr bwMode="auto">
              <a:xfrm>
                <a:off x="693" y="2646"/>
                <a:ext cx="758" cy="250"/>
              </a:xfrm>
              <a:prstGeom prst="rect">
                <a:avLst/>
              </a:prstGeom>
              <a:noFill/>
              <a:ln w="9525">
                <a:noFill/>
                <a:miter lim="800000"/>
              </a:ln>
            </p:spPr>
            <p:txBody>
              <a:bodyPr wrap="none">
                <a:spAutoFit/>
              </a:bodyPr>
              <a:lstStyle>
                <a:lvl1pPr eaLnBrk="0" hangingPunct="0">
                  <a:defRPr sz="2800">
                    <a:solidFill>
                      <a:schemeClr val="tx1"/>
                    </a:solidFill>
                    <a:effectLst>
                      <a:outerShdw blurRad="38100" dist="38100" dir="2700000" algn="tl">
                        <a:srgbClr val="000000"/>
                      </a:outerShdw>
                    </a:effectLst>
                    <a:latin typeface="Segoe" pitchFamily="34" charset="0"/>
                  </a:defRPr>
                </a:lvl1pPr>
                <a:lvl2pPr marL="742950" indent="-285750" eaLnBrk="0" hangingPunct="0">
                  <a:defRPr sz="2800">
                    <a:solidFill>
                      <a:schemeClr val="tx1"/>
                    </a:solidFill>
                    <a:effectLst>
                      <a:outerShdw blurRad="38100" dist="38100" dir="2700000" algn="tl">
                        <a:srgbClr val="000000"/>
                      </a:outerShdw>
                    </a:effectLst>
                    <a:latin typeface="Segoe" pitchFamily="34" charset="0"/>
                  </a:defRPr>
                </a:lvl2pPr>
                <a:lvl3pPr marL="1143000" indent="-228600" eaLnBrk="0" hangingPunct="0">
                  <a:defRPr sz="2800">
                    <a:solidFill>
                      <a:schemeClr val="tx1"/>
                    </a:solidFill>
                    <a:effectLst>
                      <a:outerShdw blurRad="38100" dist="38100" dir="2700000" algn="tl">
                        <a:srgbClr val="000000"/>
                      </a:outerShdw>
                    </a:effectLst>
                    <a:latin typeface="Segoe" pitchFamily="34" charset="0"/>
                  </a:defRPr>
                </a:lvl3pPr>
                <a:lvl4pPr marL="1600200" indent="-228600" eaLnBrk="0" hangingPunct="0">
                  <a:defRPr sz="2800">
                    <a:solidFill>
                      <a:schemeClr val="tx1"/>
                    </a:solidFill>
                    <a:effectLst>
                      <a:outerShdw blurRad="38100" dist="38100" dir="2700000" algn="tl">
                        <a:srgbClr val="000000"/>
                      </a:outerShdw>
                    </a:effectLst>
                    <a:latin typeface="Segoe" pitchFamily="34" charset="0"/>
                  </a:defRPr>
                </a:lvl4pPr>
                <a:lvl5pPr marL="2057400" indent="-228600" eaLnBrk="0" hangingPunct="0">
                  <a:defRPr sz="2800">
                    <a:solidFill>
                      <a:schemeClr val="tx1"/>
                    </a:solidFill>
                    <a:effectLst>
                      <a:outerShdw blurRad="38100" dist="38100" dir="2700000" algn="tl">
                        <a:srgbClr val="000000"/>
                      </a:outerShdw>
                    </a:effectLst>
                    <a:latin typeface="Segoe" pitchFamily="34" charset="0"/>
                  </a:defRPr>
                </a:lvl5pPr>
                <a:lvl6pPr marL="25146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6pPr>
                <a:lvl7pPr marL="29718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7pPr>
                <a:lvl8pPr marL="34290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8pPr>
                <a:lvl9pPr marL="3886200" indent="-228600" algn="ctr" eaLnBrk="0" fontAlgn="base" hangingPunct="0">
                  <a:lnSpc>
                    <a:spcPct val="85000"/>
                  </a:lnSpc>
                  <a:spcBef>
                    <a:spcPct val="20000"/>
                  </a:spcBef>
                  <a:spcAft>
                    <a:spcPct val="0"/>
                  </a:spcAft>
                  <a:defRPr sz="2800">
                    <a:solidFill>
                      <a:schemeClr val="tx1"/>
                    </a:solidFill>
                    <a:effectLst>
                      <a:outerShdw blurRad="38100" dist="38100" dir="2700000" algn="tl">
                        <a:srgbClr val="000000"/>
                      </a:outerShdw>
                    </a:effectLst>
                    <a:latin typeface="Segoe" pitchFamily="34" charset="0"/>
                  </a:defRPr>
                </a:lvl9pPr>
              </a:lstStyle>
              <a:p>
                <a:pPr marL="0" marR="0" lvl="0" indent="0" algn="l" defTabSz="914400" rtl="0" eaLnBrk="0" fontAlgn="auto" latinLnBrk="0" hangingPunct="1">
                  <a:lnSpc>
                    <a:spcPct val="90000"/>
                  </a:lnSpc>
                  <a:spcBef>
                    <a:spcPts val="0"/>
                  </a:spcBef>
                  <a:spcAft>
                    <a:spcPts val="0"/>
                  </a:spcAft>
                  <a:buClrTx/>
                  <a:buSzTx/>
                  <a:buFontTx/>
                  <a:buNone/>
                  <a:defRPr/>
                </a:pPr>
                <a:r>
                  <a:rPr kumimoji="1" lang="zh-CN" altLang="en-US" sz="18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百链传递</a:t>
                </a:r>
                <a:endParaRPr kumimoji="1" lang="en-US" altLang="zh-CN" sz="1600" b="0" i="0" u="none" strike="noStrike" kern="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grpSp>
        <p:cxnSp>
          <p:nvCxnSpPr>
            <p:cNvPr id="93" name="AutoShape 63"/>
            <p:cNvCxnSpPr>
              <a:cxnSpLocks noChangeShapeType="1"/>
            </p:cNvCxnSpPr>
            <p:nvPr/>
          </p:nvCxnSpPr>
          <p:spPr bwMode="auto">
            <a:xfrm rot="16200000" flipH="1">
              <a:off x="950" y="4044"/>
              <a:ext cx="576" cy="274"/>
            </a:xfrm>
            <a:prstGeom prst="bentConnector3">
              <a:avLst>
                <a:gd name="adj1" fmla="val 50000"/>
              </a:avLst>
            </a:prstGeom>
            <a:ln>
              <a:tailEnd type="triangle" w="med" len="med"/>
            </a:ln>
          </p:spPr>
          <p:style>
            <a:lnRef idx="3">
              <a:schemeClr val="accent6"/>
            </a:lnRef>
            <a:fillRef idx="0">
              <a:schemeClr val="accent6"/>
            </a:fillRef>
            <a:effectRef idx="2">
              <a:schemeClr val="accent6"/>
            </a:effectRef>
            <a:fontRef idx="minor">
              <a:schemeClr val="tx1"/>
            </a:fontRef>
          </p:style>
        </p:cxnSp>
      </p:grpSp>
      <p:pic>
        <p:nvPicPr>
          <p:cNvPr id="102" name="Picture 9"/>
          <p:cNvPicPr>
            <a:picLocks noChangeAspect="1"/>
          </p:cNvPicPr>
          <p:nvPr/>
        </p:nvPicPr>
        <p:blipFill>
          <a:blip r:embed="rId1"/>
          <a:stretch>
            <a:fillRect/>
          </a:stretch>
        </p:blipFill>
        <p:spPr>
          <a:xfrm>
            <a:off x="2876550" y="5414963"/>
            <a:ext cx="3967163" cy="371475"/>
          </a:xfrm>
          <a:prstGeom prst="rect">
            <a:avLst/>
          </a:prstGeom>
          <a:noFill/>
          <a:ln w="9525">
            <a:noFill/>
          </a:ln>
        </p:spPr>
      </p:pic>
      <p:sp>
        <p:nvSpPr>
          <p:cNvPr id="72712" name="Text Box 40"/>
          <p:cNvSpPr txBox="1"/>
          <p:nvPr/>
        </p:nvSpPr>
        <p:spPr>
          <a:xfrm>
            <a:off x="9120188" y="4221163"/>
            <a:ext cx="1404620" cy="476885"/>
          </a:xfrm>
          <a:prstGeom prst="rect">
            <a:avLst/>
          </a:prstGeom>
          <a:noFill/>
          <a:ln w="9525">
            <a:noFill/>
          </a:ln>
        </p:spPr>
        <p:txBody>
          <a:bodyPr wrap="none">
            <a:spAutoFit/>
          </a:bodyPr>
          <a:p>
            <a:pPr lvl="0" eaLnBrk="1" hangingPunct="1">
              <a:lnSpc>
                <a:spcPct val="90000"/>
              </a:lnSpc>
            </a:pPr>
            <a:r>
              <a:rPr lang="zh-CN" altLang="en-US" sz="2400" b="1"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搜索部分</a:t>
            </a:r>
            <a:endParaRPr lang="en-US" altLang="zh-CN" sz="2400" b="1">
              <a:solidFill>
                <a:srgbClr val="FF0000"/>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41" name="Text Box 40"/>
          <p:cNvSpPr txBox="1">
            <a:spLocks noChangeArrowheads="1"/>
          </p:cNvSpPr>
          <p:nvPr/>
        </p:nvSpPr>
        <p:spPr bwMode="auto">
          <a:xfrm>
            <a:off x="9120188" y="3200400"/>
            <a:ext cx="1404620" cy="476885"/>
          </a:xfrm>
          <a:prstGeom prst="rect">
            <a:avLst/>
          </a:prstGeom>
          <a:noFill/>
          <a:ln w="9525">
            <a:noFill/>
            <a:miter lim="800000"/>
          </a:ln>
        </p:spPr>
        <p:txBody>
          <a:bodyPr wrap="none">
            <a:spAutoFit/>
          </a:bodyPr>
          <a:lstStyle>
            <a:defPPr>
              <a:defRPr lang="zh-CN"/>
            </a:defPPr>
            <a:lvl1pPr algn="l" defTabSz="909320"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4025" indent="1905" algn="l" defTabSz="909320"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09955" indent="3175" algn="l" defTabSz="909320"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67155" indent="3175" algn="l" defTabSz="909320"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2450" indent="3175" algn="l" defTabSz="909320"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1" fontAlgn="auto" latinLnBrk="0" hangingPunct="1">
              <a:lnSpc>
                <a:spcPct val="90000"/>
              </a:lnSpc>
              <a:spcBef>
                <a:spcPct val="0"/>
              </a:spcBef>
              <a:spcAft>
                <a:spcPts val="0"/>
              </a:spcAft>
              <a:buClrTx/>
              <a:buSzTx/>
              <a:buFontTx/>
              <a:buNone/>
              <a:defRPr/>
            </a:pPr>
            <a:r>
              <a:rPr kumimoji="1" lang="zh-CN" altLang="en-US" sz="24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获取部分</a:t>
            </a:r>
            <a:endParaRPr kumimoji="1" lang="en-US" altLang="zh-CN" sz="24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cxnSp>
        <p:nvCxnSpPr>
          <p:cNvPr id="43" name="直接连接符​​ 18"/>
          <p:cNvCxnSpPr/>
          <p:nvPr/>
        </p:nvCxnSpPr>
        <p:spPr>
          <a:xfrm flipV="1">
            <a:off x="1381125" y="3860800"/>
            <a:ext cx="9429750" cy="1588"/>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5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AutoShape 33"/>
          <p:cNvSpPr/>
          <p:nvPr/>
        </p:nvSpPr>
        <p:spPr>
          <a:xfrm>
            <a:off x="2495550" y="1781175"/>
            <a:ext cx="7216775" cy="2874963"/>
          </a:xfrm>
          <a:prstGeom prst="roundRect">
            <a:avLst>
              <a:gd name="adj" fmla="val 7986"/>
            </a:avLst>
          </a:prstGeom>
          <a:gradFill rotWithShape="1">
            <a:gsLst>
              <a:gs pos="0">
                <a:schemeClr val="bg1"/>
              </a:gs>
              <a:gs pos="100000">
                <a:srgbClr val="D8D8D8"/>
              </a:gs>
            </a:gsLst>
            <a:lin ang="0" scaled="1"/>
            <a:tileRect/>
          </a:gradFill>
          <a:ln w="9525" cap="flat" cmpd="sng">
            <a:solidFill>
              <a:srgbClr val="B2B2B2"/>
            </a:solidFill>
            <a:prstDash val="solid"/>
            <a:headEnd type="none" w="med" len="med"/>
            <a:tailEnd type="none" w="med" len="med"/>
          </a:ln>
        </p:spPr>
        <p:txBody>
          <a:bodyPr wrap="none" anchor="ctr"/>
          <a:p>
            <a:pPr lvl="0" eaLnBrk="1" hangingPunct="1"/>
            <a:endParaRPr lang="zh-CN" altLang="zh-CN" dirty="0">
              <a:solidFill>
                <a:srgbClr val="000000"/>
              </a:solidFill>
              <a:latin typeface="微软雅黑" panose="020B0503020204020204" pitchFamily="34" charset="-122"/>
              <a:ea typeface="微软雅黑" panose="020B0503020204020204" pitchFamily="34" charset="-122"/>
            </a:endParaRPr>
          </a:p>
        </p:txBody>
      </p:sp>
      <p:pic>
        <p:nvPicPr>
          <p:cNvPr id="26627" name="Picture 57"/>
          <p:cNvPicPr>
            <a:picLocks noChangeAspect="1"/>
          </p:cNvPicPr>
          <p:nvPr/>
        </p:nvPicPr>
        <p:blipFill>
          <a:blip r:embed="rId1">
            <a:lum bright="23999"/>
          </a:blip>
          <a:srcRect t="50450" r="-420"/>
          <a:stretch>
            <a:fillRect/>
          </a:stretch>
        </p:blipFill>
        <p:spPr>
          <a:xfrm>
            <a:off x="2501900" y="2898775"/>
            <a:ext cx="7045325" cy="173038"/>
          </a:xfrm>
          <a:prstGeom prst="rect">
            <a:avLst/>
          </a:prstGeom>
          <a:noFill/>
          <a:ln w="9525">
            <a:noFill/>
          </a:ln>
        </p:spPr>
      </p:pic>
      <p:sp>
        <p:nvSpPr>
          <p:cNvPr id="2" name="矩形 1"/>
          <p:cNvSpPr/>
          <p:nvPr/>
        </p:nvSpPr>
        <p:spPr>
          <a:xfrm>
            <a:off x="2063750" y="87313"/>
            <a:ext cx="4032250" cy="48323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595959"/>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百链服务内容（一）</a:t>
            </a:r>
            <a:endParaRPr kumimoji="0" lang="de-DE" altLang="zh-CN" sz="2400" b="0" i="0" u="none" strike="noStrike" kern="1200" cap="none" spc="0" normalizeH="0" baseline="0" noProof="0" dirty="0">
              <a:ln>
                <a:noFill/>
              </a:ln>
              <a:solidFill>
                <a:srgbClr val="595959"/>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3614738" y="1997075"/>
            <a:ext cx="4252913" cy="75755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外文电子书的</a:t>
            </a:r>
            <a:r>
              <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读秀</a:t>
            </a:r>
            <a:r>
              <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服务</a:t>
            </a: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6631" name="矩形 6"/>
          <p:cNvSpPr/>
          <p:nvPr/>
        </p:nvSpPr>
        <p:spPr>
          <a:xfrm>
            <a:off x="3644900" y="3149600"/>
            <a:ext cx="5330825" cy="944880"/>
          </a:xfrm>
          <a:prstGeom prst="rect">
            <a:avLst/>
          </a:prstGeom>
          <a:noFill/>
          <a:ln w="9525">
            <a:noFill/>
          </a:ln>
        </p:spPr>
        <p:txBody>
          <a:bodyPr>
            <a:spAutoFit/>
          </a:bodyPr>
          <a:p>
            <a:pPr lvl="0" eaLnBrk="1" hangingPunct="1"/>
            <a:r>
              <a:rPr lang="zh-CN" altLang="en-US" sz="1400" dirty="0">
                <a:solidFill>
                  <a:srgbClr val="000000"/>
                </a:solidFill>
                <a:latin typeface="微软雅黑" panose="020B0503020204020204" pitchFamily="34" charset="-122"/>
                <a:ea typeface="微软雅黑" panose="020B0503020204020204" pitchFamily="34" charset="-122"/>
              </a:rPr>
              <a:t>说明：</a:t>
            </a:r>
            <a:endParaRPr lang="en-US" altLang="zh-CN" sz="1400">
              <a:solidFill>
                <a:srgbClr val="000000"/>
              </a:solidFill>
              <a:latin typeface="微软雅黑" panose="020B0503020204020204" pitchFamily="34" charset="-122"/>
              <a:ea typeface="微软雅黑" panose="020B0503020204020204" pitchFamily="34" charset="-122"/>
            </a:endParaRPr>
          </a:p>
          <a:p>
            <a:pPr lvl="0" eaLnBrk="1" hangingPunct="1"/>
            <a:r>
              <a:rPr lang="zh-CN" altLang="en-US" sz="1400" dirty="0">
                <a:solidFill>
                  <a:srgbClr val="000000"/>
                </a:solidFill>
                <a:latin typeface="微软雅黑" panose="020B0503020204020204" pitchFamily="34" charset="-122"/>
                <a:ea typeface="微软雅黑" panose="020B0503020204020204" pitchFamily="34" charset="-122"/>
              </a:rPr>
              <a:t>服务方式：类似读秀的即时文献传递与搜索服务</a:t>
            </a:r>
            <a:endParaRPr lang="en-US" altLang="zh-CN" sz="1400">
              <a:solidFill>
                <a:srgbClr val="000000"/>
              </a:solidFill>
              <a:latin typeface="微软雅黑" panose="020B0503020204020204" pitchFamily="34" charset="-122"/>
              <a:ea typeface="微软雅黑" panose="020B0503020204020204" pitchFamily="34" charset="-122"/>
            </a:endParaRPr>
          </a:p>
          <a:p>
            <a:pPr lvl="0" eaLnBrk="1" hangingPunct="1"/>
            <a:r>
              <a:rPr lang="zh-CN" altLang="en-US" sz="1400" dirty="0">
                <a:solidFill>
                  <a:srgbClr val="000000"/>
                </a:solidFill>
                <a:latin typeface="微软雅黑" panose="020B0503020204020204" pitchFamily="34" charset="-122"/>
                <a:ea typeface="微软雅黑" panose="020B0503020204020204" pitchFamily="34" charset="-122"/>
              </a:rPr>
              <a:t>信息来源：超星数字化的</a:t>
            </a:r>
            <a:r>
              <a:rPr lang="en-US" altLang="zh-CN" sz="1400">
                <a:solidFill>
                  <a:srgbClr val="000000"/>
                </a:solidFill>
                <a:latin typeface="微软雅黑" panose="020B0503020204020204" pitchFamily="34" charset="-122"/>
                <a:ea typeface="微软雅黑" panose="020B0503020204020204" pitchFamily="34" charset="-122"/>
              </a:rPr>
              <a:t>30</a:t>
            </a:r>
            <a:r>
              <a:rPr lang="zh-CN" altLang="en-US" sz="1400" dirty="0">
                <a:solidFill>
                  <a:srgbClr val="000000"/>
                </a:solidFill>
                <a:latin typeface="微软雅黑" panose="020B0503020204020204" pitchFamily="34" charset="-122"/>
                <a:ea typeface="微软雅黑" panose="020B0503020204020204" pitchFamily="34" charset="-122"/>
              </a:rPr>
              <a:t>万种外文图书</a:t>
            </a:r>
            <a:endParaRPr lang="en-US" altLang="zh-CN" sz="1400">
              <a:solidFill>
                <a:srgbClr val="000000"/>
              </a:solidFill>
              <a:latin typeface="微软雅黑" panose="020B0503020204020204" pitchFamily="34" charset="-122"/>
              <a:ea typeface="微软雅黑" panose="020B0503020204020204" pitchFamily="34" charset="-122"/>
            </a:endParaRPr>
          </a:p>
          <a:p>
            <a:pPr lvl="0" eaLnBrk="1" hangingPunct="1"/>
            <a:r>
              <a:rPr lang="zh-CN" altLang="en-US" sz="1400" dirty="0">
                <a:solidFill>
                  <a:srgbClr val="000000"/>
                </a:solidFill>
                <a:latin typeface="微软雅黑" panose="020B0503020204020204" pitchFamily="34" charset="-122"/>
                <a:ea typeface="微软雅黑" panose="020B0503020204020204" pitchFamily="34" charset="-122"/>
              </a:rPr>
              <a:t>更新频率：每年更新</a:t>
            </a:r>
            <a:r>
              <a:rPr lang="en-US" altLang="zh-CN" sz="140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万种</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26632" name="矩形 7"/>
          <p:cNvSpPr/>
          <p:nvPr/>
        </p:nvSpPr>
        <p:spPr>
          <a:xfrm>
            <a:off x="3575050" y="2420938"/>
            <a:ext cx="4905375" cy="596265"/>
          </a:xfrm>
          <a:prstGeom prst="rect">
            <a:avLst/>
          </a:prstGeom>
          <a:noFill/>
          <a:ln w="9525">
            <a:noFill/>
          </a:ln>
        </p:spPr>
        <p:txBody>
          <a:bodyPr>
            <a:spAutoFit/>
          </a:bodyPr>
          <a:p>
            <a:pPr lvl="0" eaLnBrk="1" hangingPunct="1"/>
            <a:r>
              <a:rPr lang="zh-CN" altLang="en-US" sz="1600" dirty="0">
                <a:solidFill>
                  <a:srgbClr val="000000"/>
                </a:solidFill>
                <a:latin typeface="微软雅黑" panose="020B0503020204020204" pitchFamily="34" charset="-122"/>
                <a:ea typeface="微软雅黑" panose="020B0503020204020204" pitchFamily="34" charset="-122"/>
              </a:rPr>
              <a:t> </a:t>
            </a:r>
            <a:r>
              <a:rPr lang="en-US" altLang="zh-CN" sz="160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百链可提供</a:t>
            </a:r>
            <a:r>
              <a:rPr lang="en-US" altLang="zh-CN" sz="1600">
                <a:solidFill>
                  <a:srgbClr val="000000"/>
                </a:solidFill>
                <a:latin typeface="微软雅黑" panose="020B0503020204020204" pitchFamily="34" charset="-122"/>
                <a:ea typeface="微软雅黑" panose="020B0503020204020204" pitchFamily="34" charset="-122"/>
              </a:rPr>
              <a:t>30</a:t>
            </a:r>
            <a:r>
              <a:rPr lang="zh-CN" altLang="en-US" sz="1600" dirty="0">
                <a:solidFill>
                  <a:srgbClr val="000000"/>
                </a:solidFill>
                <a:latin typeface="微软雅黑" panose="020B0503020204020204" pitchFamily="34" charset="-122"/>
                <a:ea typeface="微软雅黑" panose="020B0503020204020204" pitchFamily="34" charset="-122"/>
              </a:rPr>
              <a:t>万种外文图书的“读秀”服务</a:t>
            </a:r>
            <a:endParaRPr lang="en-US" altLang="zh-CN" sz="1600">
              <a:solidFill>
                <a:srgbClr val="000000"/>
              </a:solidFill>
              <a:latin typeface="微软雅黑" panose="020B0503020204020204" pitchFamily="34" charset="-122"/>
              <a:ea typeface="微软雅黑" panose="020B0503020204020204" pitchFamily="34" charset="-122"/>
            </a:endParaRPr>
          </a:p>
          <a:p>
            <a:pPr lvl="0" eaLnBrk="1" hangingPunct="1"/>
            <a:r>
              <a:rPr lang="zh-CN" altLang="en-US" sz="1600" dirty="0">
                <a:solidFill>
                  <a:srgbClr val="000000"/>
                </a:solidFill>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p:txBody>
      </p:sp>
      <p:grpSp>
        <p:nvGrpSpPr>
          <p:cNvPr id="5" name="组合 14"/>
          <p:cNvGrpSpPr/>
          <p:nvPr/>
        </p:nvGrpSpPr>
        <p:grpSpPr>
          <a:xfrm>
            <a:off x="7597775" y="260350"/>
            <a:ext cx="2082800" cy="2019300"/>
            <a:chOff x="6274430" y="-71679"/>
            <a:chExt cx="2081808" cy="2019616"/>
          </a:xfrm>
        </p:grpSpPr>
        <p:sp>
          <p:nvSpPr>
            <p:cNvPr id="28" name="12-takket stjerne 163"/>
            <p:cNvSpPr/>
            <p:nvPr/>
          </p:nvSpPr>
          <p:spPr bwMode="auto">
            <a:xfrm>
              <a:off x="6274430" y="-71679"/>
              <a:ext cx="2081808" cy="2019616"/>
            </a:xfrm>
            <a:prstGeom prst="star12">
              <a:avLst>
                <a:gd name="adj" fmla="val 39635"/>
              </a:avLst>
            </a:prstGeom>
            <a:gradFill flip="none" rotWithShape="1">
              <a:gsLst>
                <a:gs pos="31000">
                  <a:srgbClr val="FFFF00"/>
                </a:gs>
                <a:gs pos="70000">
                  <a:srgbClr val="FFC000"/>
                </a:gs>
                <a:gs pos="100000">
                  <a:srgbClr val="FFC000"/>
                </a:gs>
              </a:gsLst>
              <a:path path="circle">
                <a:fillToRect l="50000" t="50000" r="50000" b="50000"/>
              </a:path>
              <a:tileRect/>
            </a:gra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charset="0"/>
                <a:ea typeface="MS PGothic" panose="020B0600070205080204" pitchFamily="34" charset="-128"/>
                <a:cs typeface="+mn-cs"/>
              </a:endParaRPr>
            </a:p>
          </p:txBody>
        </p:sp>
        <p:sp>
          <p:nvSpPr>
            <p:cNvPr id="75789" name="矩形 9"/>
            <p:cNvSpPr/>
            <p:nvPr/>
          </p:nvSpPr>
          <p:spPr>
            <a:xfrm>
              <a:off x="6544152" y="476672"/>
              <a:ext cx="1680173" cy="933596"/>
            </a:xfrm>
            <a:prstGeom prst="rect">
              <a:avLst/>
            </a:prstGeom>
            <a:noFill/>
            <a:ln w="9525">
              <a:noFill/>
            </a:ln>
          </p:spPr>
          <p:txBody>
            <a:bodyPr>
              <a:spAutoFit/>
            </a:bodyPr>
            <a:p>
              <a:pPr lvl="0" algn="ctr" eaLnBrk="1" hangingPunct="1"/>
              <a:r>
                <a:rPr lang="zh-CN" altLang="en-US" dirty="0">
                  <a:solidFill>
                    <a:srgbClr val="000000"/>
                  </a:solidFill>
                  <a:latin typeface="微软雅黑" panose="020B0503020204020204" pitchFamily="34" charset="-122"/>
                  <a:ea typeface="微软雅黑" panose="020B0503020204020204" pitchFamily="34" charset="-122"/>
                </a:rPr>
                <a:t>按每本外文价值</a:t>
              </a:r>
              <a:r>
                <a:rPr lang="en-US" altLang="zh-CN">
                  <a:solidFill>
                    <a:srgbClr val="000000"/>
                  </a:solidFill>
                  <a:latin typeface="微软雅黑" panose="020B0503020204020204" pitchFamily="34" charset="-122"/>
                  <a:ea typeface="微软雅黑" panose="020B0503020204020204" pitchFamily="34" charset="-122"/>
                </a:rPr>
                <a:t>300</a:t>
              </a:r>
              <a:r>
                <a:rPr lang="zh-CN" altLang="en-US" dirty="0">
                  <a:solidFill>
                    <a:srgbClr val="000000"/>
                  </a:solidFill>
                  <a:latin typeface="微软雅黑" panose="020B0503020204020204" pitchFamily="34" charset="-122"/>
                  <a:ea typeface="微软雅黑" panose="020B0503020204020204" pitchFamily="34" charset="-122"/>
                </a:rPr>
                <a:t>元计算， 价值</a:t>
              </a:r>
              <a:r>
                <a:rPr lang="en-US" altLang="zh-CN">
                  <a:solidFill>
                    <a:srgbClr val="000000"/>
                  </a:solidFill>
                  <a:latin typeface="微软雅黑" panose="020B0503020204020204" pitchFamily="34" charset="-122"/>
                  <a:ea typeface="微软雅黑" panose="020B0503020204020204" pitchFamily="34" charset="-122"/>
                </a:rPr>
                <a:t>1</a:t>
              </a:r>
              <a:r>
                <a:rPr lang="zh-CN" altLang="en-US" dirty="0">
                  <a:solidFill>
                    <a:srgbClr val="000000"/>
                  </a:solidFill>
                  <a:latin typeface="微软雅黑" panose="020B0503020204020204" pitchFamily="34" charset="-122"/>
                  <a:ea typeface="微软雅黑" panose="020B0503020204020204" pitchFamily="34" charset="-122"/>
                </a:rPr>
                <a:t>亿元</a:t>
              </a:r>
              <a:endParaRPr lang="en-US" altLang="zh-CN">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p:tgtEl>
                                          <p:spTgt spid="26626"/>
                                        </p:tgtEl>
                                        <p:attrNameLst>
                                          <p:attrName>ppt_y</p:attrName>
                                        </p:attrNameLst>
                                      </p:cBhvr>
                                      <p:tavLst>
                                        <p:tav tm="0">
                                          <p:val>
                                            <p:strVal val="#ppt_y-#ppt_h*1.125000"/>
                                          </p:val>
                                        </p:tav>
                                        <p:tav tm="100000">
                                          <p:val>
                                            <p:strVal val="#ppt_y"/>
                                          </p:val>
                                        </p:tav>
                                      </p:tavLst>
                                    </p:anim>
                                    <p:animEffect transition="in" filter="wipe(down)">
                                      <p:cBhvr>
                                        <p:cTn id="8" dur="500"/>
                                        <p:tgtEl>
                                          <p:spTgt spid="26626"/>
                                        </p:tgtEl>
                                      </p:cBhvr>
                                    </p:animEffect>
                                  </p:childTnLst>
                                </p:cTn>
                              </p:par>
                              <p:par>
                                <p:cTn id="9" presetID="12" presetClass="entr" presetSubtype="1" fill="hold" nodeType="with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additive="base">
                                        <p:cTn id="11" dur="500"/>
                                        <p:tgtEl>
                                          <p:spTgt spid="26627"/>
                                        </p:tgtEl>
                                        <p:attrNameLst>
                                          <p:attrName>ppt_y</p:attrName>
                                        </p:attrNameLst>
                                      </p:cBhvr>
                                      <p:tavLst>
                                        <p:tav tm="0">
                                          <p:val>
                                            <p:strVal val="#ppt_y-#ppt_h*1.125000"/>
                                          </p:val>
                                        </p:tav>
                                        <p:tav tm="100000">
                                          <p:val>
                                            <p:strVal val="#ppt_y"/>
                                          </p:val>
                                        </p:tav>
                                      </p:tavLst>
                                    </p:anim>
                                    <p:animEffect transition="in" filter="wipe(down)">
                                      <p:cBhvr>
                                        <p:cTn id="12" dur="500"/>
                                        <p:tgtEl>
                                          <p:spTgt spid="2662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charRg st="0" end="13"/>
                                            </p:txEl>
                                          </p:spTgt>
                                        </p:tgtEl>
                                        <p:attrNameLst>
                                          <p:attrName>style.visibility</p:attrName>
                                        </p:attrNameLst>
                                      </p:cBhvr>
                                      <p:to>
                                        <p:strVal val="visible"/>
                                      </p:to>
                                    </p:set>
                                    <p:animEffect transition="in" filter="wipe(left)">
                                      <p:cBhvr>
                                        <p:cTn id="16" dur="500"/>
                                        <p:tgtEl>
                                          <p:spTgt spid="3">
                                            <p:txEl>
                                              <p:charRg st="0" end="1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632"/>
                                        </p:tgtEl>
                                        <p:attrNameLst>
                                          <p:attrName>style.visibility</p:attrName>
                                        </p:attrNameLst>
                                      </p:cBhvr>
                                      <p:to>
                                        <p:strVal val="visible"/>
                                      </p:to>
                                    </p:set>
                                    <p:animEffect transition="in" filter="fade">
                                      <p:cBhvr>
                                        <p:cTn id="19" dur="500"/>
                                        <p:tgtEl>
                                          <p:spTgt spid="26632"/>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000000"/>
                                          </p:val>
                                        </p:tav>
                                        <p:tav tm="100000">
                                          <p:val>
                                            <p:strVal val="#ppt_w"/>
                                          </p:val>
                                        </p:tav>
                                      </p:tavLst>
                                    </p:anim>
                                    <p:anim calcmode="lin" valueType="num">
                                      <p:cBhvr>
                                        <p:cTn id="23" dur="500" fill="hold"/>
                                        <p:tgtEl>
                                          <p:spTgt spid="5"/>
                                        </p:tgtEl>
                                        <p:attrNameLst>
                                          <p:attrName>ppt_h</p:attrName>
                                        </p:attrNameLst>
                                      </p:cBhvr>
                                      <p:tavLst>
                                        <p:tav tm="0">
                                          <p:val>
                                            <p:fltVal val="0.000000"/>
                                          </p:val>
                                        </p:tav>
                                        <p:tav tm="100000">
                                          <p:val>
                                            <p:strVal val="#ppt_h"/>
                                          </p:val>
                                        </p:tav>
                                      </p:tavLst>
                                    </p:anim>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631"/>
                                        </p:tgtEl>
                                        <p:attrNameLst>
                                          <p:attrName>style.visibility</p:attrName>
                                        </p:attrNameLst>
                                      </p:cBhvr>
                                      <p:to>
                                        <p:strVal val="visible"/>
                                      </p:to>
                                    </p:set>
                                    <p:animEffect transition="in" filter="fade">
                                      <p:cBhvr>
                                        <p:cTn id="2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ldLvl="0" animBg="1"/>
      <p:bldP spid="26631" grpId="0"/>
      <p:bldP spid="266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AutoShape 33"/>
          <p:cNvSpPr/>
          <p:nvPr/>
        </p:nvSpPr>
        <p:spPr>
          <a:xfrm>
            <a:off x="2495550" y="1781175"/>
            <a:ext cx="7216775" cy="2874963"/>
          </a:xfrm>
          <a:prstGeom prst="roundRect">
            <a:avLst>
              <a:gd name="adj" fmla="val 7986"/>
            </a:avLst>
          </a:prstGeom>
          <a:gradFill rotWithShape="1">
            <a:gsLst>
              <a:gs pos="0">
                <a:schemeClr val="bg1"/>
              </a:gs>
              <a:gs pos="100000">
                <a:srgbClr val="D8D8D8"/>
              </a:gs>
            </a:gsLst>
            <a:lin ang="0" scaled="1"/>
            <a:tileRect/>
          </a:gradFill>
          <a:ln w="9525" cap="flat" cmpd="sng">
            <a:solidFill>
              <a:srgbClr val="B2B2B2"/>
            </a:solidFill>
            <a:prstDash val="solid"/>
            <a:headEnd type="none" w="med" len="med"/>
            <a:tailEnd type="none" w="med" len="med"/>
          </a:ln>
        </p:spPr>
        <p:txBody>
          <a:bodyPr wrap="none" anchor="ctr"/>
          <a:p>
            <a:pPr lvl="0" eaLnBrk="1" hangingPunct="1"/>
            <a:endParaRPr lang="zh-CN" altLang="zh-CN" dirty="0">
              <a:solidFill>
                <a:srgbClr val="000000"/>
              </a:solidFill>
              <a:latin typeface="微软雅黑" panose="020B0503020204020204" pitchFamily="34" charset="-122"/>
              <a:ea typeface="微软雅黑" panose="020B0503020204020204" pitchFamily="34" charset="-122"/>
            </a:endParaRPr>
          </a:p>
        </p:txBody>
      </p:sp>
      <p:pic>
        <p:nvPicPr>
          <p:cNvPr id="33795" name="Picture 57"/>
          <p:cNvPicPr>
            <a:picLocks noChangeAspect="1"/>
          </p:cNvPicPr>
          <p:nvPr/>
        </p:nvPicPr>
        <p:blipFill>
          <a:blip r:embed="rId1">
            <a:lum bright="23999"/>
          </a:blip>
          <a:srcRect t="50450" r="-420"/>
          <a:stretch>
            <a:fillRect/>
          </a:stretch>
        </p:blipFill>
        <p:spPr>
          <a:xfrm>
            <a:off x="2501900" y="2898775"/>
            <a:ext cx="7045325" cy="173038"/>
          </a:xfrm>
          <a:prstGeom prst="rect">
            <a:avLst/>
          </a:prstGeom>
          <a:noFill/>
          <a:ln w="9525">
            <a:noFill/>
          </a:ln>
        </p:spPr>
      </p:pic>
      <p:sp>
        <p:nvSpPr>
          <p:cNvPr id="2" name="矩形 1"/>
          <p:cNvSpPr/>
          <p:nvPr/>
        </p:nvSpPr>
        <p:spPr>
          <a:xfrm>
            <a:off x="2063750" y="87313"/>
            <a:ext cx="3519488" cy="48323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595959"/>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百链服务内容（二）</a:t>
            </a:r>
            <a:endParaRPr kumimoji="0" lang="de-DE" altLang="zh-CN" sz="2400" b="0" i="0" u="none" strike="noStrike" kern="1200" cap="none" spc="0" normalizeH="0" baseline="0" noProof="0" dirty="0">
              <a:ln>
                <a:noFill/>
              </a:ln>
              <a:solidFill>
                <a:srgbClr val="595959"/>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3432175" y="2008188"/>
            <a:ext cx="3937000" cy="75755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中文期刊的补充服务</a:t>
            </a: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endParaRPr kumimoji="0" lang="zh-CN"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3644900" y="3149600"/>
            <a:ext cx="5330825" cy="1172845"/>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Tx/>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清华同方</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3200</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万篇文章， 百链收录文章达</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5800</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清华同方主要收录</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1992</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年以后的内容，百链收录从清朝以来所有出版过的期刊内容</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提供类似“读秀”的文献传递、搜索服务</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800" name="矩形 7"/>
          <p:cNvSpPr/>
          <p:nvPr/>
        </p:nvSpPr>
        <p:spPr>
          <a:xfrm>
            <a:off x="3575050" y="2420938"/>
            <a:ext cx="5472113" cy="840105"/>
          </a:xfrm>
          <a:prstGeom prst="rect">
            <a:avLst/>
          </a:prstGeom>
          <a:noFill/>
          <a:ln w="9525">
            <a:noFill/>
          </a:ln>
        </p:spPr>
        <p:txBody>
          <a:bodyPr>
            <a:spAutoFit/>
          </a:bodyPr>
          <a:p>
            <a:pPr lvl="0" eaLnBrk="1" hangingPunct="1"/>
            <a:r>
              <a:rPr lang="zh-CN" altLang="en-US" sz="1600" dirty="0">
                <a:solidFill>
                  <a:srgbClr val="000000"/>
                </a:solidFill>
                <a:latin typeface="微软雅黑" panose="020B0503020204020204" pitchFamily="34" charset="-122"/>
                <a:ea typeface="微软雅黑" panose="020B0503020204020204" pitchFamily="34" charset="-122"/>
              </a:rPr>
              <a:t> </a:t>
            </a:r>
            <a:r>
              <a:rPr lang="en-US" altLang="zh-CN" sz="160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百链可提供超星数字化的大量稀缺期刊的文献传递服务</a:t>
            </a:r>
            <a:endParaRPr lang="en-US" altLang="zh-CN" sz="1600">
              <a:solidFill>
                <a:srgbClr val="000000"/>
              </a:solidFill>
              <a:latin typeface="微软雅黑" panose="020B0503020204020204" pitchFamily="34" charset="-122"/>
              <a:ea typeface="微软雅黑" panose="020B0503020204020204" pitchFamily="34" charset="-122"/>
            </a:endParaRPr>
          </a:p>
          <a:p>
            <a:pPr lvl="0" eaLnBrk="1" hangingPunct="1"/>
            <a:endParaRPr lang="en-US" altLang="zh-CN" sz="1600">
              <a:solidFill>
                <a:srgbClr val="000000"/>
              </a:solidFill>
              <a:latin typeface="微软雅黑" panose="020B0503020204020204" pitchFamily="34" charset="-122"/>
              <a:ea typeface="微软雅黑" panose="020B0503020204020204" pitchFamily="34" charset="-122"/>
            </a:endParaRPr>
          </a:p>
          <a:p>
            <a:pPr lvl="0" eaLnBrk="1" hangingPunct="1"/>
            <a:r>
              <a:rPr lang="zh-CN" altLang="en-US" sz="1600" dirty="0">
                <a:solidFill>
                  <a:srgbClr val="000000"/>
                </a:solidFill>
                <a:latin typeface="微软雅黑" panose="020B0503020204020204" pitchFamily="34" charset="-122"/>
                <a:ea typeface="微软雅黑" panose="020B0503020204020204" pitchFamily="34" charset="-122"/>
              </a:rPr>
              <a:t>         </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nvGrpSpPr>
          <p:cNvPr id="5" name="组合 14"/>
          <p:cNvGrpSpPr/>
          <p:nvPr/>
        </p:nvGrpSpPr>
        <p:grpSpPr>
          <a:xfrm>
            <a:off x="7597775" y="260350"/>
            <a:ext cx="2082800" cy="2019300"/>
            <a:chOff x="6274430" y="-71679"/>
            <a:chExt cx="2081808" cy="2019616"/>
          </a:xfrm>
        </p:grpSpPr>
        <p:sp>
          <p:nvSpPr>
            <p:cNvPr id="28" name="12-takket stjerne 163"/>
            <p:cNvSpPr/>
            <p:nvPr/>
          </p:nvSpPr>
          <p:spPr bwMode="auto">
            <a:xfrm>
              <a:off x="6274430" y="-71679"/>
              <a:ext cx="2081808" cy="2019616"/>
            </a:xfrm>
            <a:prstGeom prst="star12">
              <a:avLst>
                <a:gd name="adj" fmla="val 39635"/>
              </a:avLst>
            </a:prstGeom>
            <a:gradFill flip="none" rotWithShape="1">
              <a:gsLst>
                <a:gs pos="31000">
                  <a:srgbClr val="FFFF00"/>
                </a:gs>
                <a:gs pos="70000">
                  <a:srgbClr val="FFC000"/>
                </a:gs>
                <a:gs pos="100000">
                  <a:srgbClr val="FFC000"/>
                </a:gs>
              </a:gsLst>
              <a:path path="circle">
                <a:fillToRect l="50000" t="50000" r="50000" b="50000"/>
              </a:path>
              <a:tileRect/>
            </a:gra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charset="0"/>
                <a:ea typeface="MS PGothic" panose="020B0600070205080204" pitchFamily="34" charset="-128"/>
                <a:cs typeface="+mn-cs"/>
              </a:endParaRPr>
            </a:p>
          </p:txBody>
        </p:sp>
        <p:sp>
          <p:nvSpPr>
            <p:cNvPr id="82957" name="矩形 9"/>
            <p:cNvSpPr/>
            <p:nvPr/>
          </p:nvSpPr>
          <p:spPr>
            <a:xfrm>
              <a:off x="6544153" y="650142"/>
              <a:ext cx="1529138" cy="640180"/>
            </a:xfrm>
            <a:prstGeom prst="rect">
              <a:avLst/>
            </a:prstGeom>
            <a:noFill/>
            <a:ln w="9525">
              <a:noFill/>
            </a:ln>
          </p:spPr>
          <p:txBody>
            <a:bodyPr>
              <a:spAutoFit/>
            </a:bodyPr>
            <a:p>
              <a:pPr lvl="0" algn="ctr" eaLnBrk="1" hangingPunct="1"/>
              <a:r>
                <a:rPr lang="zh-CN" altLang="en-US" dirty="0">
                  <a:solidFill>
                    <a:srgbClr val="000000"/>
                  </a:solidFill>
                  <a:latin typeface="微软雅黑" panose="020B0503020204020204" pitchFamily="34" charset="-122"/>
                  <a:ea typeface="微软雅黑" panose="020B0503020204020204" pitchFamily="34" charset="-122"/>
                </a:rPr>
                <a:t>独家收录稀缺期刊</a:t>
              </a:r>
              <a:endParaRPr lang="en-US" altLang="zh-CN">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p:tgtEl>
                                          <p:spTgt spid="33794"/>
                                        </p:tgtEl>
                                        <p:attrNameLst>
                                          <p:attrName>ppt_y</p:attrName>
                                        </p:attrNameLst>
                                      </p:cBhvr>
                                      <p:tavLst>
                                        <p:tav tm="0">
                                          <p:val>
                                            <p:strVal val="#ppt_y-#ppt_h*1.125000"/>
                                          </p:val>
                                        </p:tav>
                                        <p:tav tm="100000">
                                          <p:val>
                                            <p:strVal val="#ppt_y"/>
                                          </p:val>
                                        </p:tav>
                                      </p:tavLst>
                                    </p:anim>
                                    <p:animEffect transition="in" filter="wipe(down)">
                                      <p:cBhvr>
                                        <p:cTn id="8" dur="500"/>
                                        <p:tgtEl>
                                          <p:spTgt spid="33794"/>
                                        </p:tgtEl>
                                      </p:cBhvr>
                                    </p:animEffect>
                                  </p:childTnLst>
                                </p:cTn>
                              </p:par>
                              <p:par>
                                <p:cTn id="9" presetID="12" presetClass="entr" presetSubtype="1" fill="hold" nodeType="with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500"/>
                                        <p:tgtEl>
                                          <p:spTgt spid="33795"/>
                                        </p:tgtEl>
                                        <p:attrNameLst>
                                          <p:attrName>ppt_y</p:attrName>
                                        </p:attrNameLst>
                                      </p:cBhvr>
                                      <p:tavLst>
                                        <p:tav tm="0">
                                          <p:val>
                                            <p:strVal val="#ppt_y-#ppt_h*1.125000"/>
                                          </p:val>
                                        </p:tav>
                                        <p:tav tm="100000">
                                          <p:val>
                                            <p:strVal val="#ppt_y"/>
                                          </p:val>
                                        </p:tav>
                                      </p:tavLst>
                                    </p:anim>
                                    <p:animEffect transition="in" filter="wipe(down)">
                                      <p:cBhvr>
                                        <p:cTn id="12" dur="500"/>
                                        <p:tgtEl>
                                          <p:spTgt spid="33795"/>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down)">
                                      <p:cBhvr>
                                        <p:cTn id="20" dur="500"/>
                                        <p:tgtEl>
                                          <p:spTgt spid="7"/>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3800"/>
                                        </p:tgtEl>
                                        <p:attrNameLst>
                                          <p:attrName>style.visibility</p:attrName>
                                        </p:attrNameLst>
                                      </p:cBhvr>
                                      <p:to>
                                        <p:strVal val="visible"/>
                                      </p:to>
                                    </p:set>
                                    <p:anim calcmode="lin" valueType="num">
                                      <p:cBhvr additive="base">
                                        <p:cTn id="23" dur="500"/>
                                        <p:tgtEl>
                                          <p:spTgt spid="33800"/>
                                        </p:tgtEl>
                                        <p:attrNameLst>
                                          <p:attrName>ppt_y</p:attrName>
                                        </p:attrNameLst>
                                      </p:cBhvr>
                                      <p:tavLst>
                                        <p:tav tm="0">
                                          <p:val>
                                            <p:strVal val="#ppt_y-#ppt_h*1.125000"/>
                                          </p:val>
                                        </p:tav>
                                        <p:tav tm="100000">
                                          <p:val>
                                            <p:strVal val="#ppt_y"/>
                                          </p:val>
                                        </p:tav>
                                      </p:tavLst>
                                    </p:anim>
                                    <p:animEffect transition="in" filter="wipe(down)">
                                      <p:cBhvr>
                                        <p:cTn id="24" dur="500"/>
                                        <p:tgtEl>
                                          <p:spTgt spid="33800"/>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000000"/>
                                          </p:val>
                                        </p:tav>
                                        <p:tav tm="100000">
                                          <p:val>
                                            <p:strVal val="#ppt_w"/>
                                          </p:val>
                                        </p:tav>
                                      </p:tavLst>
                                    </p:anim>
                                    <p:anim calcmode="lin" valueType="num">
                                      <p:cBhvr>
                                        <p:cTn id="29" dur="500" fill="hold"/>
                                        <p:tgtEl>
                                          <p:spTgt spid="5"/>
                                        </p:tgtEl>
                                        <p:attrNameLst>
                                          <p:attrName>ppt_h</p:attrName>
                                        </p:attrNameLst>
                                      </p:cBhvr>
                                      <p:tavLst>
                                        <p:tav tm="0">
                                          <p:val>
                                            <p:fltVal val="0.00000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animBg="1"/>
      <p:bldP spid="3" grpId="0"/>
      <p:bldP spid="7" grpId="0"/>
      <p:bldP spid="33800" grpId="0"/>
    </p:bldLst>
  </p:timing>
</p:sld>
</file>

<file path=ppt/tags/tag1.xml><?xml version="1.0" encoding="utf-8"?>
<p:tagLst xmlns:p="http://schemas.openxmlformats.org/presentationml/2006/main">
  <p:tag name="MH" val="20151015212220"/>
  <p:tag name="MH_LIBRARY" val="GRAPHIC"/>
  <p:tag name="MH_ORDER" val="Oval 65"/>
</p:tagLst>
</file>

<file path=ppt/tags/tag10.xml><?xml version="1.0" encoding="utf-8"?>
<p:tagLst xmlns:p="http://schemas.openxmlformats.org/presentationml/2006/main">
  <p:tag name="MH" val="20151015212220"/>
  <p:tag name="MH_LIBRARY" val="GRAPHIC"/>
  <p:tag name="MH_ORDER" val="矩形 3"/>
</p:tagLst>
</file>

<file path=ppt/tags/tag11.xml><?xml version="1.0" encoding="utf-8"?>
<p:tagLst xmlns:p="http://schemas.openxmlformats.org/presentationml/2006/main">
  <p:tag name="MH" val="20151015211702"/>
  <p:tag name="MH_LIBRARY" val="GRAPHIC"/>
  <p:tag name="MH_ORDER" val="矩形 1"/>
</p:tagLst>
</file>

<file path=ppt/tags/tag12.xml><?xml version="1.0" encoding="utf-8"?>
<p:tagLst xmlns:p="http://schemas.openxmlformats.org/presentationml/2006/main">
  <p:tag name="MH" val="20151015211702"/>
  <p:tag name="MH_LIBRARY" val="GRAPHIC"/>
  <p:tag name="MH_ORDER" val="矩形 1"/>
</p:tagLst>
</file>

<file path=ppt/tags/tag13.xml><?xml version="1.0" encoding="utf-8"?>
<p:tagLst xmlns:p="http://schemas.openxmlformats.org/presentationml/2006/main">
  <p:tag name="MH" val="20151015211702"/>
  <p:tag name="MH_LIBRARY" val="GRAPHIC"/>
  <p:tag name="MH_ORDER" val="矩形 1"/>
</p:tagLst>
</file>

<file path=ppt/tags/tag14.xml><?xml version="1.0" encoding="utf-8"?>
<p:tagLst xmlns:p="http://schemas.openxmlformats.org/presentationml/2006/main">
  <p:tag name="MH" val="20151015212220"/>
  <p:tag name="MH_LIBRARY" val="GRAPHIC"/>
</p:tagLst>
</file>

<file path=ppt/tags/tag15.xml><?xml version="1.0" encoding="utf-8"?>
<p:tagLst xmlns:p="http://schemas.openxmlformats.org/presentationml/2006/main">
  <p:tag name="MH" val="20151015212220"/>
  <p:tag name="MH_LIBRARY" val="GRAPHIC"/>
  <p:tag name="MH_ORDER" val="Oval 65"/>
</p:tagLst>
</file>

<file path=ppt/tags/tag16.xml><?xml version="1.0" encoding="utf-8"?>
<p:tagLst xmlns:p="http://schemas.openxmlformats.org/presentationml/2006/main">
  <p:tag name="MH" val="20151015212220"/>
  <p:tag name="MH_LIBRARY" val="GRAPHIC"/>
  <p:tag name="MH_ORDER" val="Rectangle 33"/>
</p:tagLst>
</file>

<file path=ppt/tags/tag17.xml><?xml version="1.0" encoding="utf-8"?>
<p:tagLst xmlns:p="http://schemas.openxmlformats.org/presentationml/2006/main">
  <p:tag name="MH" val="20151015212220"/>
  <p:tag name="MH_LIBRARY" val="GRAPHIC"/>
  <p:tag name="MH_ORDER" val="矩形 3"/>
</p:tagLst>
</file>

<file path=ppt/tags/tag18.xml><?xml version="1.0" encoding="utf-8"?>
<p:tagLst xmlns:p="http://schemas.openxmlformats.org/presentationml/2006/main">
  <p:tag name="MH" val="20151015212220"/>
  <p:tag name="MH_LIBRARY" val="GRAPHIC"/>
  <p:tag name="MH_ORDER" val="Oval 65"/>
</p:tagLst>
</file>

<file path=ppt/tags/tag19.xml><?xml version="1.0" encoding="utf-8"?>
<p:tagLst xmlns:p="http://schemas.openxmlformats.org/presentationml/2006/main">
  <p:tag name="MH" val="20151015212220"/>
  <p:tag name="MH_LIBRARY" val="GRAPHIC"/>
  <p:tag name="MH_ORDER" val="Rectangle 29"/>
</p:tagLst>
</file>

<file path=ppt/tags/tag2.xml><?xml version="1.0" encoding="utf-8"?>
<p:tagLst xmlns:p="http://schemas.openxmlformats.org/presentationml/2006/main">
  <p:tag name="MH" val="20151015212220"/>
  <p:tag name="MH_LIBRARY" val="GRAPHIC"/>
  <p:tag name="MH_ORDER" val="Rectangle 33"/>
</p:tagLst>
</file>

<file path=ppt/tags/tag20.xml><?xml version="1.0" encoding="utf-8"?>
<p:tagLst xmlns:p="http://schemas.openxmlformats.org/presentationml/2006/main">
  <p:tag name="MH" val="20151015212220"/>
  <p:tag name="MH_LIBRARY" val="GRAPHIC"/>
  <p:tag name="MH_ORDER" val="矩形 5"/>
</p:tagLst>
</file>

<file path=ppt/tags/tag21.xml><?xml version="1.0" encoding="utf-8"?>
<p:tagLst xmlns:p="http://schemas.openxmlformats.org/presentationml/2006/main">
  <p:tag name="MH" val="20151015212220"/>
  <p:tag name="MH_LIBRARY" val="GRAPHIC"/>
  <p:tag name="MH_ORDER" val="Oval 65"/>
</p:tagLst>
</file>

<file path=ppt/tags/tag22.xml><?xml version="1.0" encoding="utf-8"?>
<p:tagLst xmlns:p="http://schemas.openxmlformats.org/presentationml/2006/main">
  <p:tag name="MH" val="20151015212220"/>
  <p:tag name="MH_LIBRARY" val="GRAPHIC"/>
  <p:tag name="MH_ORDER" val="Oval 65"/>
</p:tagLst>
</file>

<file path=ppt/tags/tag23.xml><?xml version="1.0" encoding="utf-8"?>
<p:tagLst xmlns:p="http://schemas.openxmlformats.org/presentationml/2006/main">
  <p:tag name="MH" val="20151015212220"/>
  <p:tag name="MH_LIBRARY" val="GRAPHIC"/>
  <p:tag name="MH_ORDER" val="Rectangle 27"/>
</p:tagLst>
</file>

<file path=ppt/tags/tag24.xml><?xml version="1.0" encoding="utf-8"?>
<p:tagLst xmlns:p="http://schemas.openxmlformats.org/presentationml/2006/main">
  <p:tag name="MH" val="20151015212220"/>
  <p:tag name="MH_LIBRARY" val="GRAPHIC"/>
  <p:tag name="MH_ORDER" val="矩形 3"/>
</p:tagLst>
</file>

<file path=ppt/tags/tag25.xml><?xml version="1.0" encoding="utf-8"?>
<p:tagLst xmlns:p="http://schemas.openxmlformats.org/presentationml/2006/main">
  <p:tag name="MH" val="20151015211702"/>
  <p:tag name="MH_LIBRARY" val="GRAPHIC"/>
  <p:tag name="MH_ORDER" val="矩形 1"/>
</p:tagLst>
</file>

<file path=ppt/tags/tag26.xml><?xml version="1.0" encoding="utf-8"?>
<p:tagLst xmlns:p="http://schemas.openxmlformats.org/presentationml/2006/main">
  <p:tag name="MH" val="20151015211702"/>
  <p:tag name="MH_LIBRARY" val="GRAPHIC"/>
  <p:tag name="MH_ORDER" val="矩形 1"/>
</p:tagLst>
</file>

<file path=ppt/tags/tag27.xml><?xml version="1.0" encoding="utf-8"?>
<p:tagLst xmlns:p="http://schemas.openxmlformats.org/presentationml/2006/main">
  <p:tag name="MH" val="20151015211702"/>
  <p:tag name="MH_LIBRARY" val="GRAPHIC"/>
  <p:tag name="MH_ORDER" val="矩形 1"/>
</p:tagLst>
</file>

<file path=ppt/tags/tag28.xml><?xml version="1.0" encoding="utf-8"?>
<p:tagLst xmlns:p="http://schemas.openxmlformats.org/presentationml/2006/main">
  <p:tag name="MH" val="20151015212220"/>
  <p:tag name="MH_LIBRARY" val="GRAPHIC"/>
</p:tagLst>
</file>

<file path=ppt/tags/tag29.xml><?xml version="1.0" encoding="utf-8"?>
<p:tagLst xmlns:p="http://schemas.openxmlformats.org/presentationml/2006/main">
  <p:tag name="MH" val="20151015212220"/>
  <p:tag name="MH_LIBRARY" val="GRAPHIC"/>
  <p:tag name="MH_ORDER" val="Oval 65"/>
</p:tagLst>
</file>

<file path=ppt/tags/tag3.xml><?xml version="1.0" encoding="utf-8"?>
<p:tagLst xmlns:p="http://schemas.openxmlformats.org/presentationml/2006/main">
  <p:tag name="MH" val="20151015212220"/>
  <p:tag name="MH_LIBRARY" val="GRAPHIC"/>
  <p:tag name="MH_ORDER" val="矩形 3"/>
</p:tagLst>
</file>

<file path=ppt/tags/tag30.xml><?xml version="1.0" encoding="utf-8"?>
<p:tagLst xmlns:p="http://schemas.openxmlformats.org/presentationml/2006/main">
  <p:tag name="MH" val="20151015212220"/>
  <p:tag name="MH_LIBRARY" val="GRAPHIC"/>
  <p:tag name="MH_ORDER" val="Rectangle 33"/>
</p:tagLst>
</file>

<file path=ppt/tags/tag31.xml><?xml version="1.0" encoding="utf-8"?>
<p:tagLst xmlns:p="http://schemas.openxmlformats.org/presentationml/2006/main">
  <p:tag name="MH" val="20151015212220"/>
  <p:tag name="MH_LIBRARY" val="GRAPHIC"/>
  <p:tag name="MH_ORDER" val="矩形 3"/>
</p:tagLst>
</file>

<file path=ppt/tags/tag32.xml><?xml version="1.0" encoding="utf-8"?>
<p:tagLst xmlns:p="http://schemas.openxmlformats.org/presentationml/2006/main">
  <p:tag name="MH" val="20151015212220"/>
  <p:tag name="MH_LIBRARY" val="GRAPHIC"/>
  <p:tag name="MH_ORDER" val="Oval 65"/>
</p:tagLst>
</file>

<file path=ppt/tags/tag33.xml><?xml version="1.0" encoding="utf-8"?>
<p:tagLst xmlns:p="http://schemas.openxmlformats.org/presentationml/2006/main">
  <p:tag name="MH" val="20151015212220"/>
  <p:tag name="MH_LIBRARY" val="GRAPHIC"/>
  <p:tag name="MH_ORDER" val="矩形 5"/>
</p:tagLst>
</file>

<file path=ppt/tags/tag34.xml><?xml version="1.0" encoding="utf-8"?>
<p:tagLst xmlns:p="http://schemas.openxmlformats.org/presentationml/2006/main">
  <p:tag name="MH" val="20151015212220"/>
  <p:tag name="MH_LIBRARY" val="GRAPHIC"/>
  <p:tag name="MH_ORDER" val="Oval 65"/>
</p:tagLst>
</file>

<file path=ppt/tags/tag35.xml><?xml version="1.0" encoding="utf-8"?>
<p:tagLst xmlns:p="http://schemas.openxmlformats.org/presentationml/2006/main">
  <p:tag name="MH" val="20151015212220"/>
  <p:tag name="MH_LIBRARY" val="GRAPHIC"/>
  <p:tag name="MH_ORDER" val="Rectangle 27"/>
</p:tagLst>
</file>

<file path=ppt/tags/tag36.xml><?xml version="1.0" encoding="utf-8"?>
<p:tagLst xmlns:p="http://schemas.openxmlformats.org/presentationml/2006/main">
  <p:tag name="MH" val="20151015212220"/>
  <p:tag name="MH_LIBRARY" val="GRAPHIC"/>
  <p:tag name="MH_ORDER" val="矩形 3"/>
</p:tagLst>
</file>

<file path=ppt/tags/tag37.xml><?xml version="1.0" encoding="utf-8"?>
<p:tagLst xmlns:p="http://schemas.openxmlformats.org/presentationml/2006/main">
  <p:tag name="MH" val="20151015211702"/>
  <p:tag name="MH_LIBRARY" val="GRAPHIC"/>
  <p:tag name="MH_ORDER" val="矩形 1"/>
</p:tagLst>
</file>

<file path=ppt/tags/tag38.xml><?xml version="1.0" encoding="utf-8"?>
<p:tagLst xmlns:p="http://schemas.openxmlformats.org/presentationml/2006/main">
  <p:tag name="MH" val="20151015211702"/>
  <p:tag name="MH_LIBRARY" val="GRAPHIC"/>
  <p:tag name="MH_ORDER" val="矩形 1"/>
</p:tagLst>
</file>

<file path=ppt/tags/tag39.xml><?xml version="1.0" encoding="utf-8"?>
<p:tagLst xmlns:p="http://schemas.openxmlformats.org/presentationml/2006/main">
  <p:tag name="MH" val="20151015211702"/>
  <p:tag name="MH_LIBRARY" val="GRAPHIC"/>
  <p:tag name="MH_ORDER" val="矩形 1"/>
</p:tagLst>
</file>

<file path=ppt/tags/tag4.xml><?xml version="1.0" encoding="utf-8"?>
<p:tagLst xmlns:p="http://schemas.openxmlformats.org/presentationml/2006/main">
  <p:tag name="NORDRI TOOLS WATERMARK" val="kcnkx5tq"/>
</p:tagLst>
</file>

<file path=ppt/tags/tag40.xml><?xml version="1.0" encoding="utf-8"?>
<p:tagLst xmlns:p="http://schemas.openxmlformats.org/presentationml/2006/main">
  <p:tag name="MH" val="20151015212220"/>
  <p:tag name="MH_LIBRARY" val="GRAPHIC"/>
</p:tagLst>
</file>

<file path=ppt/tags/tag41.xml><?xml version="1.0" encoding="utf-8"?>
<p:tagLst xmlns:p="http://schemas.openxmlformats.org/presentationml/2006/main">
  <p:tag name="MH" val="20151015212220"/>
  <p:tag name="MH_LIBRARY" val="GRAPHIC"/>
  <p:tag name="MH_ORDER" val="Oval 65"/>
</p:tagLst>
</file>

<file path=ppt/tags/tag42.xml><?xml version="1.0" encoding="utf-8"?>
<p:tagLst xmlns:p="http://schemas.openxmlformats.org/presentationml/2006/main">
  <p:tag name="MH" val="20151015212220"/>
  <p:tag name="MH_LIBRARY" val="GRAPHIC"/>
  <p:tag name="MH_ORDER" val="Rectangle 33"/>
</p:tagLst>
</file>

<file path=ppt/tags/tag43.xml><?xml version="1.0" encoding="utf-8"?>
<p:tagLst xmlns:p="http://schemas.openxmlformats.org/presentationml/2006/main">
  <p:tag name="MH" val="20151015212220"/>
  <p:tag name="MH_LIBRARY" val="GRAPHIC"/>
  <p:tag name="MH_ORDER" val="矩形 3"/>
</p:tagLst>
</file>

<file path=ppt/tags/tag44.xml><?xml version="1.0" encoding="utf-8"?>
<p:tagLst xmlns:p="http://schemas.openxmlformats.org/presentationml/2006/main">
  <p:tag name="NORDRI TOOLS WATERMARK" val="kcnkx5tq"/>
</p:tagLst>
</file>

<file path=ppt/tags/tag45.xml><?xml version="1.0" encoding="utf-8"?>
<p:tagLst xmlns:p="http://schemas.openxmlformats.org/presentationml/2006/main">
  <p:tag name="MH" val="20151015212220"/>
  <p:tag name="MH_LIBRARY" val="GRAPHIC"/>
  <p:tag name="MH_ORDER" val="Oval 65"/>
</p:tagLst>
</file>

<file path=ppt/tags/tag46.xml><?xml version="1.0" encoding="utf-8"?>
<p:tagLst xmlns:p="http://schemas.openxmlformats.org/presentationml/2006/main">
  <p:tag name="MH" val="20151015212220"/>
  <p:tag name="MH_LIBRARY" val="GRAPHIC"/>
  <p:tag name="MH_ORDER" val="Rectangle 29"/>
</p:tagLst>
</file>

<file path=ppt/tags/tag47.xml><?xml version="1.0" encoding="utf-8"?>
<p:tagLst xmlns:p="http://schemas.openxmlformats.org/presentationml/2006/main">
  <p:tag name="MH" val="20151015212220"/>
  <p:tag name="MH_LIBRARY" val="GRAPHIC"/>
  <p:tag name="MH_ORDER" val="矩形 5"/>
</p:tagLst>
</file>

<file path=ppt/tags/tag48.xml><?xml version="1.0" encoding="utf-8"?>
<p:tagLst xmlns:p="http://schemas.openxmlformats.org/presentationml/2006/main">
  <p:tag name="MH" val="20151015212220"/>
  <p:tag name="MH_LIBRARY" val="GRAPHIC"/>
  <p:tag name="MH_ORDER" val="Oval 65"/>
</p:tagLst>
</file>

<file path=ppt/tags/tag49.xml><?xml version="1.0" encoding="utf-8"?>
<p:tagLst xmlns:p="http://schemas.openxmlformats.org/presentationml/2006/main">
  <p:tag name="MH" val="20151015212220"/>
  <p:tag name="MH_LIBRARY" val="GRAPHIC"/>
  <p:tag name="MH_ORDER" val="矩形 3"/>
</p:tagLst>
</file>

<file path=ppt/tags/tag5.xml><?xml version="1.0" encoding="utf-8"?>
<p:tagLst xmlns:p="http://schemas.openxmlformats.org/presentationml/2006/main">
  <p:tag name="MH" val="20151015212220"/>
  <p:tag name="MH_LIBRARY" val="GRAPHIC"/>
  <p:tag name="MH_ORDER" val="Oval 65"/>
</p:tagLst>
</file>

<file path=ppt/tags/tag50.xml><?xml version="1.0" encoding="utf-8"?>
<p:tagLst xmlns:p="http://schemas.openxmlformats.org/presentationml/2006/main">
  <p:tag name="MH" val="20151015211702"/>
  <p:tag name="MH_LIBRARY" val="GRAPHIC"/>
  <p:tag name="MH_ORDER" val="矩形 1"/>
</p:tagLst>
</file>

<file path=ppt/tags/tag51.xml><?xml version="1.0" encoding="utf-8"?>
<p:tagLst xmlns:p="http://schemas.openxmlformats.org/presentationml/2006/main">
  <p:tag name="MH" val="20151015211702"/>
  <p:tag name="MH_LIBRARY" val="GRAPHIC"/>
  <p:tag name="MH_ORDER" val="矩形 1"/>
</p:tagLst>
</file>

<file path=ppt/tags/tag52.xml><?xml version="1.0" encoding="utf-8"?>
<p:tagLst xmlns:p="http://schemas.openxmlformats.org/presentationml/2006/main">
  <p:tag name="MH" val="20151015211702"/>
  <p:tag name="MH_LIBRARY" val="GRAPHIC"/>
  <p:tag name="MH_ORDER" val="矩形 1"/>
</p:tagLst>
</file>

<file path=ppt/tags/tag53.xml><?xml version="1.0" encoding="utf-8"?>
<p:tagLst xmlns:p="http://schemas.openxmlformats.org/presentationml/2006/main">
  <p:tag name="MH" val="20151015212220"/>
  <p:tag name="MH_LIBRARY" val="GRAPHIC"/>
</p:tagLst>
</file>

<file path=ppt/tags/tag6.xml><?xml version="1.0" encoding="utf-8"?>
<p:tagLst xmlns:p="http://schemas.openxmlformats.org/presentationml/2006/main">
  <p:tag name="MH" val="20151015212220"/>
  <p:tag name="MH_LIBRARY" val="GRAPHIC"/>
  <p:tag name="MH_ORDER" val="Rectangle 29"/>
</p:tagLst>
</file>

<file path=ppt/tags/tag7.xml><?xml version="1.0" encoding="utf-8"?>
<p:tagLst xmlns:p="http://schemas.openxmlformats.org/presentationml/2006/main">
  <p:tag name="MH" val="20151015212220"/>
  <p:tag name="MH_LIBRARY" val="GRAPHIC"/>
  <p:tag name="MH_ORDER" val="矩形 5"/>
</p:tagLst>
</file>

<file path=ppt/tags/tag8.xml><?xml version="1.0" encoding="utf-8"?>
<p:tagLst xmlns:p="http://schemas.openxmlformats.org/presentationml/2006/main">
  <p:tag name="MH" val="20151015212220"/>
  <p:tag name="MH_LIBRARY" val="GRAPHIC"/>
  <p:tag name="MH_ORDER" val="Oval 65"/>
</p:tagLst>
</file>

<file path=ppt/tags/tag9.xml><?xml version="1.0" encoding="utf-8"?>
<p:tagLst xmlns:p="http://schemas.openxmlformats.org/presentationml/2006/main">
  <p:tag name="MH" val="20151015212220"/>
  <p:tag name="MH_LIBRARY" val="GRAPHIC"/>
  <p:tag name="MH_ORDER" val="Rectangle 2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1877</Words>
  <Application>WPS 演示</Application>
  <PresentationFormat>宽屏</PresentationFormat>
  <Paragraphs>258</Paragraphs>
  <Slides>27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Calibri</vt:lpstr>
      <vt:lpstr>Calibri</vt:lpstr>
      <vt:lpstr>方正正大黑简体</vt:lpstr>
      <vt:lpstr>Arial Narrow</vt:lpstr>
      <vt:lpstr>楷体_GB2312</vt:lpstr>
      <vt:lpstr>微软雅黑</vt:lpstr>
      <vt:lpstr>微软雅黑</vt:lpstr>
      <vt:lpstr>Segoe</vt:lpstr>
      <vt:lpstr>Times New Roman</vt:lpstr>
      <vt:lpstr>MS PGothic</vt:lpstr>
      <vt:lpstr>黑体</vt:lpstr>
      <vt:lpstr>Calibri Light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15</cp:revision>
  <dcterms:created xsi:type="dcterms:W3CDTF">2015-05-05T08:02:00Z</dcterms:created>
  <dcterms:modified xsi:type="dcterms:W3CDTF">2017-01-06T01:41:28Z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